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29" r:id="rId1"/>
    <p:sldMasterId id="2147483840" r:id="rId2"/>
    <p:sldMasterId id="2147483664" r:id="rId3"/>
    <p:sldMasterId id="2147483687" r:id="rId4"/>
    <p:sldMasterId id="2147483709" r:id="rId5"/>
    <p:sldMasterId id="2147483733" r:id="rId6"/>
    <p:sldMasterId id="2147483746" r:id="rId7"/>
    <p:sldMasterId id="2147483748" r:id="rId8"/>
    <p:sldMasterId id="2147483763" r:id="rId9"/>
    <p:sldMasterId id="2147483785" r:id="rId10"/>
    <p:sldMasterId id="2147483807" r:id="rId11"/>
    <p:sldMasterId id="2147483842" r:id="rId12"/>
    <p:sldMasterId id="2147483857" r:id="rId13"/>
    <p:sldMasterId id="2147483870" r:id="rId14"/>
    <p:sldMasterId id="2147483885" r:id="rId15"/>
    <p:sldMasterId id="2147483905" r:id="rId16"/>
    <p:sldMasterId id="2147483934" r:id="rId17"/>
  </p:sldMasterIdLst>
  <p:notesMasterIdLst>
    <p:notesMasterId r:id="rId77"/>
  </p:notesMasterIdLst>
  <p:handoutMasterIdLst>
    <p:handoutMasterId r:id="rId78"/>
  </p:handoutMasterIdLst>
  <p:sldIdLst>
    <p:sldId id="641" r:id="rId18"/>
    <p:sldId id="585" r:id="rId19"/>
    <p:sldId id="661" r:id="rId20"/>
    <p:sldId id="496" r:id="rId21"/>
    <p:sldId id="608" r:id="rId22"/>
    <p:sldId id="609" r:id="rId23"/>
    <p:sldId id="610" r:id="rId24"/>
    <p:sldId id="513" r:id="rId25"/>
    <p:sldId id="512" r:id="rId26"/>
    <p:sldId id="511" r:id="rId27"/>
    <p:sldId id="551" r:id="rId28"/>
    <p:sldId id="569" r:id="rId29"/>
    <p:sldId id="516" r:id="rId30"/>
    <p:sldId id="552" r:id="rId31"/>
    <p:sldId id="582" r:id="rId32"/>
    <p:sldId id="537" r:id="rId33"/>
    <p:sldId id="484" r:id="rId34"/>
    <p:sldId id="553" r:id="rId35"/>
    <p:sldId id="522" r:id="rId36"/>
    <p:sldId id="539" r:id="rId37"/>
    <p:sldId id="538" r:id="rId38"/>
    <p:sldId id="554" r:id="rId39"/>
    <p:sldId id="639" r:id="rId40"/>
    <p:sldId id="640" r:id="rId41"/>
    <p:sldId id="662" r:id="rId42"/>
    <p:sldId id="638" r:id="rId43"/>
    <p:sldId id="613" r:id="rId44"/>
    <p:sldId id="642" r:id="rId45"/>
    <p:sldId id="486" r:id="rId46"/>
    <p:sldId id="559" r:id="rId47"/>
    <p:sldId id="650" r:id="rId48"/>
    <p:sldId id="558" r:id="rId49"/>
    <p:sldId id="645" r:id="rId50"/>
    <p:sldId id="646" r:id="rId51"/>
    <p:sldId id="647" r:id="rId52"/>
    <p:sldId id="648" r:id="rId53"/>
    <p:sldId id="651" r:id="rId54"/>
    <p:sldId id="652" r:id="rId55"/>
    <p:sldId id="653" r:id="rId56"/>
    <p:sldId id="654" r:id="rId57"/>
    <p:sldId id="655" r:id="rId58"/>
    <p:sldId id="656" r:id="rId59"/>
    <p:sldId id="657" r:id="rId60"/>
    <p:sldId id="658" r:id="rId61"/>
    <p:sldId id="659" r:id="rId62"/>
    <p:sldId id="660" r:id="rId63"/>
    <p:sldId id="487" r:id="rId64"/>
    <p:sldId id="567" r:id="rId65"/>
    <p:sldId id="568" r:id="rId66"/>
    <p:sldId id="581" r:id="rId67"/>
    <p:sldId id="619" r:id="rId68"/>
    <p:sldId id="549" r:id="rId69"/>
    <p:sldId id="529" r:id="rId70"/>
    <p:sldId id="530" r:id="rId71"/>
    <p:sldId id="580" r:id="rId72"/>
    <p:sldId id="532" r:id="rId73"/>
    <p:sldId id="634" r:id="rId74"/>
    <p:sldId id="635" r:id="rId75"/>
    <p:sldId id="637" r:id="rId76"/>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A7E8FF"/>
    <a:srgbClr val="FF9900"/>
    <a:srgbClr val="1C86F0"/>
    <a:srgbClr val="000000"/>
    <a:srgbClr val="515151"/>
    <a:srgbClr val="585858"/>
    <a:srgbClr val="686868"/>
    <a:srgbClr val="FD800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7126" autoAdjust="0"/>
    <p:restoredTop sz="84852" autoAdjust="0"/>
  </p:normalViewPr>
  <p:slideViewPr>
    <p:cSldViewPr>
      <p:cViewPr>
        <p:scale>
          <a:sx n="80" d="100"/>
          <a:sy n="80" d="100"/>
        </p:scale>
        <p:origin x="-2418" y="-714"/>
      </p:cViewPr>
      <p:guideLst>
        <p:guide orient="horz" pos="2160"/>
        <p:guide orient="horz" pos="144"/>
        <p:guide orient="horz" pos="576"/>
        <p:guide orient="horz" pos="912"/>
        <p:guide orient="horz" pos="1200"/>
        <p:guide pos="2880"/>
        <p:guide pos="240"/>
        <p:guide pos="480"/>
      </p:guideLst>
    </p:cSldViewPr>
  </p:slideViewPr>
  <p:notesTextViewPr>
    <p:cViewPr>
      <p:scale>
        <a:sx n="100" d="100"/>
        <a:sy n="100" d="100"/>
      </p:scale>
      <p:origin x="0" y="0"/>
    </p:cViewPr>
  </p:notesTextViewPr>
  <p:sorterViewPr>
    <p:cViewPr>
      <p:scale>
        <a:sx n="100" d="100"/>
        <a:sy n="100" d="100"/>
      </p:scale>
      <p:origin x="0" y="3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03" cy="465615"/>
          </a:xfrm>
          <a:prstGeom prst="rect">
            <a:avLst/>
          </a:prstGeom>
        </p:spPr>
        <p:txBody>
          <a:bodyPr vert="horz" lIns="91541" tIns="45770" rIns="91541" bIns="45770" rtlCol="0"/>
          <a:lstStyle>
            <a:lvl1pPr algn="l">
              <a:defRPr sz="1200"/>
            </a:lvl1pPr>
          </a:lstStyle>
          <a:p>
            <a:endParaRPr lang="en-US"/>
          </a:p>
        </p:txBody>
      </p:sp>
      <p:sp>
        <p:nvSpPr>
          <p:cNvPr id="3" name="Date Placeholder 2"/>
          <p:cNvSpPr>
            <a:spLocks noGrp="1"/>
          </p:cNvSpPr>
          <p:nvPr>
            <p:ph type="dt" sz="quarter" idx="1"/>
          </p:nvPr>
        </p:nvSpPr>
        <p:spPr>
          <a:xfrm>
            <a:off x="3975733" y="0"/>
            <a:ext cx="3042603" cy="465615"/>
          </a:xfrm>
          <a:prstGeom prst="rect">
            <a:avLst/>
          </a:prstGeom>
        </p:spPr>
        <p:txBody>
          <a:bodyPr vert="horz" lIns="91541" tIns="45770" rIns="91541" bIns="45770" rtlCol="0"/>
          <a:lstStyle>
            <a:lvl1pPr algn="r">
              <a:defRPr sz="1200"/>
            </a:lvl1pPr>
          </a:lstStyle>
          <a:p>
            <a:fld id="{211C6977-68B5-473F-B0D3-EB786106D4C0}" type="datetimeFigureOut">
              <a:rPr lang="en-US" smtClean="0"/>
              <a:pPr/>
              <a:t>2/16/2010</a:t>
            </a:fld>
            <a:endParaRPr lang="en-US"/>
          </a:p>
        </p:txBody>
      </p:sp>
      <p:sp>
        <p:nvSpPr>
          <p:cNvPr id="4" name="Footer Placeholder 3"/>
          <p:cNvSpPr>
            <a:spLocks noGrp="1"/>
          </p:cNvSpPr>
          <p:nvPr>
            <p:ph type="ftr" sz="quarter" idx="2"/>
          </p:nvPr>
        </p:nvSpPr>
        <p:spPr>
          <a:xfrm>
            <a:off x="1" y="8838722"/>
            <a:ext cx="3042603" cy="465615"/>
          </a:xfrm>
          <a:prstGeom prst="rect">
            <a:avLst/>
          </a:prstGeom>
        </p:spPr>
        <p:txBody>
          <a:bodyPr vert="horz" lIns="91541" tIns="45770" rIns="91541" bIns="45770" rtlCol="0" anchor="b"/>
          <a:lstStyle>
            <a:lvl1pPr algn="l">
              <a:defRPr sz="1200"/>
            </a:lvl1pPr>
          </a:lstStyle>
          <a:p>
            <a:endParaRPr lang="en-US"/>
          </a:p>
        </p:txBody>
      </p:sp>
      <p:sp>
        <p:nvSpPr>
          <p:cNvPr id="5" name="Slide Number Placeholder 4"/>
          <p:cNvSpPr>
            <a:spLocks noGrp="1"/>
          </p:cNvSpPr>
          <p:nvPr>
            <p:ph type="sldNum" sz="quarter" idx="3"/>
          </p:nvPr>
        </p:nvSpPr>
        <p:spPr>
          <a:xfrm>
            <a:off x="3975733" y="8838722"/>
            <a:ext cx="3042603" cy="465615"/>
          </a:xfrm>
          <a:prstGeom prst="rect">
            <a:avLst/>
          </a:prstGeom>
        </p:spPr>
        <p:txBody>
          <a:bodyPr vert="horz" lIns="91541" tIns="45770" rIns="91541" bIns="45770" rtlCol="0" anchor="b"/>
          <a:lstStyle>
            <a:lvl1pPr algn="r">
              <a:defRPr sz="1200"/>
            </a:lvl1pPr>
          </a:lstStyle>
          <a:p>
            <a:fld id="{704F35A2-5D75-40AF-AAE7-9C403338B2F5}" type="slidenum">
              <a:rPr lang="en-US" smtClean="0"/>
              <a:pPr/>
              <a:t>‹#›</a:t>
            </a:fld>
            <a:endParaRPr lang="en-US"/>
          </a:p>
        </p:txBody>
      </p:sp>
    </p:spTree>
    <p:extLst>
      <p:ext uri="{BB962C8B-B14F-4D97-AF65-F5344CB8AC3E}">
        <p14:creationId xmlns:p14="http://schemas.microsoft.com/office/powerpoint/2010/main" val="2896258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0"/>
            <a:ext cx="3041968" cy="465296"/>
          </a:xfrm>
          <a:prstGeom prst="rect">
            <a:avLst/>
          </a:prstGeom>
          <a:noFill/>
          <a:ln w="9525">
            <a:noFill/>
            <a:miter lim="800000"/>
            <a:headEnd/>
            <a:tailEnd/>
          </a:ln>
          <a:effectLst/>
        </p:spPr>
        <p:txBody>
          <a:bodyPr vert="horz" wrap="square" lIns="92548" tIns="46274" rIns="92548" bIns="46274" numCol="1" anchor="t" anchorCtr="0" compatLnSpc="1">
            <a:prstTxWarp prst="textNoShape">
              <a:avLst/>
            </a:prstTxWarp>
          </a:bodyPr>
          <a:lstStyle>
            <a:lvl1pPr>
              <a:defRPr sz="1200"/>
            </a:lvl1pPr>
          </a:lstStyle>
          <a:p>
            <a:endParaRPr lang="en-US"/>
          </a:p>
        </p:txBody>
      </p:sp>
      <p:sp>
        <p:nvSpPr>
          <p:cNvPr id="22531" name="Rectangle 3"/>
          <p:cNvSpPr>
            <a:spLocks noGrp="1" noChangeArrowheads="1"/>
          </p:cNvSpPr>
          <p:nvPr>
            <p:ph type="dt" idx="1"/>
          </p:nvPr>
        </p:nvSpPr>
        <p:spPr bwMode="auto">
          <a:xfrm>
            <a:off x="3976334" y="0"/>
            <a:ext cx="3041968" cy="465296"/>
          </a:xfrm>
          <a:prstGeom prst="rect">
            <a:avLst/>
          </a:prstGeom>
          <a:noFill/>
          <a:ln w="9525">
            <a:noFill/>
            <a:miter lim="800000"/>
            <a:headEnd/>
            <a:tailEnd/>
          </a:ln>
          <a:effectLst/>
        </p:spPr>
        <p:txBody>
          <a:bodyPr vert="horz" wrap="square" lIns="92548" tIns="46274" rIns="92548" bIns="46274" numCol="1" anchor="t" anchorCtr="0" compatLnSpc="1">
            <a:prstTxWarp prst="textNoShape">
              <a:avLst/>
            </a:prstTxWarp>
          </a:bodyPr>
          <a:lstStyle>
            <a:lvl1pPr algn="r">
              <a:defRPr sz="1200"/>
            </a:lvl1pPr>
          </a:lstStyle>
          <a:p>
            <a:endParaRPr lang="en-US"/>
          </a:p>
        </p:txBody>
      </p:sp>
      <p:sp>
        <p:nvSpPr>
          <p:cNvPr id="22532" name="Rectangle 4"/>
          <p:cNvSpPr>
            <a:spLocks noGrp="1" noRot="1" noChangeAspect="1" noChangeArrowheads="1" noTextEdit="1"/>
          </p:cNvSpPr>
          <p:nvPr>
            <p:ph type="sldImg" idx="2"/>
          </p:nvPr>
        </p:nvSpPr>
        <p:spPr bwMode="auto">
          <a:xfrm>
            <a:off x="1182688" y="696913"/>
            <a:ext cx="4656137" cy="3490912"/>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701994" y="4420315"/>
            <a:ext cx="5615940" cy="4187666"/>
          </a:xfrm>
          <a:prstGeom prst="rect">
            <a:avLst/>
          </a:prstGeom>
          <a:noFill/>
          <a:ln w="9525">
            <a:noFill/>
            <a:miter lim="800000"/>
            <a:headEnd/>
            <a:tailEnd/>
          </a:ln>
          <a:effectLst/>
        </p:spPr>
        <p:txBody>
          <a:bodyPr vert="horz" wrap="square" lIns="92548" tIns="46274" rIns="92548" bIns="462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ftr" sz="quarter" idx="4"/>
          </p:nvPr>
        </p:nvSpPr>
        <p:spPr bwMode="auto">
          <a:xfrm>
            <a:off x="1" y="8839014"/>
            <a:ext cx="3041968" cy="465296"/>
          </a:xfrm>
          <a:prstGeom prst="rect">
            <a:avLst/>
          </a:prstGeom>
          <a:noFill/>
          <a:ln w="9525">
            <a:noFill/>
            <a:miter lim="800000"/>
            <a:headEnd/>
            <a:tailEnd/>
          </a:ln>
          <a:effectLst/>
        </p:spPr>
        <p:txBody>
          <a:bodyPr vert="horz" wrap="square" lIns="92548" tIns="46274" rIns="92548" bIns="46274" numCol="1" anchor="b" anchorCtr="0" compatLnSpc="1">
            <a:prstTxWarp prst="textNoShape">
              <a:avLst/>
            </a:prstTxWarp>
          </a:bodyPr>
          <a:lstStyle>
            <a:lvl1pPr>
              <a:defRPr sz="1200"/>
            </a:lvl1pPr>
          </a:lstStyle>
          <a:p>
            <a:endParaRPr lang="en-US"/>
          </a:p>
        </p:txBody>
      </p:sp>
      <p:sp>
        <p:nvSpPr>
          <p:cNvPr id="22535" name="Rectangle 7"/>
          <p:cNvSpPr>
            <a:spLocks noGrp="1" noChangeArrowheads="1"/>
          </p:cNvSpPr>
          <p:nvPr>
            <p:ph type="sldNum" sz="quarter" idx="5"/>
          </p:nvPr>
        </p:nvSpPr>
        <p:spPr bwMode="auto">
          <a:xfrm>
            <a:off x="3976334" y="8839014"/>
            <a:ext cx="3041968" cy="465296"/>
          </a:xfrm>
          <a:prstGeom prst="rect">
            <a:avLst/>
          </a:prstGeom>
          <a:noFill/>
          <a:ln w="9525">
            <a:noFill/>
            <a:miter lim="800000"/>
            <a:headEnd/>
            <a:tailEnd/>
          </a:ln>
          <a:effectLst/>
        </p:spPr>
        <p:txBody>
          <a:bodyPr vert="horz" wrap="square" lIns="92548" tIns="46274" rIns="92548" bIns="46274" numCol="1" anchor="b" anchorCtr="0" compatLnSpc="1">
            <a:prstTxWarp prst="textNoShape">
              <a:avLst/>
            </a:prstTxWarp>
          </a:bodyPr>
          <a:lstStyle>
            <a:lvl1pPr algn="r">
              <a:defRPr sz="1200"/>
            </a:lvl1pPr>
          </a:lstStyle>
          <a:p>
            <a:fld id="{4DE11DB3-98F5-4141-8C46-6EA9C2035193}" type="slidenum">
              <a:rPr lang="en-US"/>
              <a:pPr/>
              <a:t>‹#›</a:t>
            </a:fld>
            <a:endParaRPr lang="en-US"/>
          </a:p>
        </p:txBody>
      </p:sp>
    </p:spTree>
    <p:extLst>
      <p:ext uri="{BB962C8B-B14F-4D97-AF65-F5344CB8AC3E}">
        <p14:creationId xmlns:p14="http://schemas.microsoft.com/office/powerpoint/2010/main" val="25594690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1</a:t>
            </a:fld>
            <a:endParaRPr lang="en-US"/>
          </a:p>
        </p:txBody>
      </p:sp>
    </p:spTree>
    <p:extLst>
      <p:ext uri="{BB962C8B-B14F-4D97-AF65-F5344CB8AC3E}">
        <p14:creationId xmlns:p14="http://schemas.microsoft.com/office/powerpoint/2010/main" val="397818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1744"/>
          <p:cNvSpPr>
            <a:spLocks noGrp="1" noRot="1" noChangeAspect="1" noTextEdit="1"/>
          </p:cNvSpPr>
          <p:nvPr>
            <p:ph type="sldImg"/>
          </p:nvPr>
        </p:nvSpPr>
        <p:spPr>
          <a:ln w="9525" cap="flat" algn="ctr">
            <a:headEnd type="none" w="med" len="med"/>
            <a:tailEnd type="none" w="med" len="med"/>
          </a:ln>
        </p:spPr>
      </p:sp>
      <p:sp>
        <p:nvSpPr>
          <p:cNvPr id="32771" name="Rectangle 31745"/>
          <p:cNvSpPr>
            <a:spLocks noGrp="1"/>
          </p:cNvSpPr>
          <p:nvPr>
            <p:ph type="body" idx="1"/>
          </p:nvPr>
        </p:nvSpPr>
        <p:spPr>
          <a:noFill/>
          <a:ln/>
        </p:spPr>
        <p:txBody>
          <a:bodyPr>
            <a:normAutofit/>
          </a:bodyPr>
          <a:lstStyle/>
          <a:p>
            <a:pPr marL="457703" lvl="1" defTabSz="915406">
              <a:defRPr/>
            </a:pPr>
            <a:endParaRPr lang="en-US" sz="1000" dirty="0"/>
          </a:p>
        </p:txBody>
      </p:sp>
      <p:sp>
        <p:nvSpPr>
          <p:cNvPr id="32772" name="TextBox 3"/>
          <p:cNvSpPr txBox="1">
            <a:spLocks noGrp="1"/>
          </p:cNvSpPr>
          <p:nvPr/>
        </p:nvSpPr>
        <p:spPr bwMode="auto">
          <a:xfrm>
            <a:off x="5715065" y="8838722"/>
            <a:ext cx="1303236" cy="465615"/>
          </a:xfrm>
          <a:prstGeom prst="rect">
            <a:avLst/>
          </a:prstGeom>
          <a:noFill/>
          <a:ln w="9525" algn="ctr">
            <a:noFill/>
            <a:miter lim="800000"/>
            <a:headEnd/>
            <a:tailEnd/>
          </a:ln>
        </p:spPr>
        <p:txBody>
          <a:bodyPr lIns="92527" tIns="46266" rIns="92527" bIns="46266" anchor="b"/>
          <a:lstStyle/>
          <a:p>
            <a:pPr algn="r" defTabSz="925360"/>
            <a:fld id="{AB658102-7E7C-4868-9E7F-4D7399DB029B}" type="slidenum">
              <a:rPr lang="en-US" sz="1200">
                <a:solidFill>
                  <a:prstClr val="black"/>
                </a:solidFill>
                <a:latin typeface="Segoe" pitchFamily="34" charset="0"/>
              </a:rPr>
              <a:pPr algn="r" defTabSz="925360"/>
              <a:t>11</a:t>
            </a:fld>
            <a:endParaRPr lang="en-US" sz="1200" dirty="0">
              <a:solidFill>
                <a:prstClr val="black"/>
              </a:solidFill>
              <a:latin typeface="Segoe" pitchFamily="34" charset="0"/>
            </a:endParaRPr>
          </a:p>
        </p:txBody>
      </p:sp>
      <p:sp>
        <p:nvSpPr>
          <p:cNvPr id="5" name="Date Placeholder 4"/>
          <p:cNvSpPr>
            <a:spLocks noGrp="1"/>
          </p:cNvSpPr>
          <p:nvPr>
            <p:ph type="dt" idx="10"/>
          </p:nvPr>
        </p:nvSpPr>
        <p:spPr/>
        <p:txBody>
          <a:bodyPr/>
          <a:lstStyle/>
          <a:p>
            <a:pPr algn="r" rtl="0"/>
            <a:fld id="{21AAE39F-8B53-4E83-A11B-FBBB07D54EFC}" type="datetimeFigureOut">
              <a:rPr lang="en-US">
                <a:solidFill>
                  <a:prstClr val="black"/>
                </a:solidFill>
                <a:latin typeface="Calibri"/>
              </a:rPr>
              <a:pPr algn="r" rtl="0"/>
              <a:t>2/16/2010</a:t>
            </a:fld>
            <a:endParaRPr lang="en-US" dirty="0">
              <a:solidFill>
                <a:prstClr val="black"/>
              </a:solidFill>
              <a:latin typeface="Calibri"/>
            </a:endParaRPr>
          </a:p>
        </p:txBody>
      </p:sp>
      <p:sp>
        <p:nvSpPr>
          <p:cNvPr id="6" name="Header Placeholder 5"/>
          <p:cNvSpPr>
            <a:spLocks noGrp="1"/>
          </p:cNvSpPr>
          <p:nvPr>
            <p:ph type="hdr" sz="quarter" idx="11"/>
          </p:nvPr>
        </p:nvSpPr>
        <p:spPr/>
        <p:txBody>
          <a:bodyPr/>
          <a:lstStyle/>
          <a:p>
            <a:pPr algn="l" rtl="0"/>
            <a:r>
              <a:rPr lang="en-US" dirty="0">
                <a:solidFill>
                  <a:prstClr val="black"/>
                </a:solidFill>
                <a:latin typeface="Calibri"/>
              </a:rPr>
              <a:t>BPIO TDM Customer Deck</a:t>
            </a:r>
          </a:p>
        </p:txBody>
      </p:sp>
      <p:sp>
        <p:nvSpPr>
          <p:cNvPr id="8" name="Footer Placeholder 7"/>
          <p:cNvSpPr>
            <a:spLocks noGrp="1"/>
          </p:cNvSpPr>
          <p:nvPr>
            <p:ph type="ftr" sz="quarter" idx="12"/>
          </p:nvPr>
        </p:nvSpPr>
        <p:spPr/>
        <p:txBody>
          <a:bodyPr/>
          <a:lstStyle/>
          <a:p>
            <a:pPr algn="l" rtl="0">
              <a:spcBef>
                <a:spcPct val="0"/>
              </a:spcBef>
            </a:pPr>
            <a:r>
              <a:rPr lang="en-US" sz="800" dirty="0">
                <a:solidFill>
                  <a:prstClr val="black"/>
                </a:solidFill>
                <a:latin typeface="Trebuchet MS" pitchFamily="34" charset="0"/>
                <a:cs typeface="Arial" pitchFamily="34" charset="0"/>
              </a:rPr>
              <a:t>© 2007 Microsoft Corporation. All rights reserved. This presentation is for informational purposes only. Microsoft makes no warranties, express or implied, in this summary.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B263312-38AA-4E1E-B2B5-0F8F122B24FE}" type="slidenum">
              <a:rPr lang="en-US">
                <a:solidFill>
                  <a:prstClr val="black"/>
                </a:solidFill>
                <a:latin typeface="Arial" charset="0"/>
              </a:rPr>
              <a:pPr algn="r" rtl="0" fontAlgn="base">
                <a:spcBef>
                  <a:spcPct val="0"/>
                </a:spcBef>
                <a:spcAft>
                  <a:spcPct val="0"/>
                </a:spcAft>
              </a:pPr>
              <a:t>12</a:t>
            </a:fld>
            <a:endParaRPr lang="en-US" dirty="0">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dirty="0">
              <a:solidFill>
                <a:schemeClr val="accent4">
                  <a:lumMod val="40000"/>
                  <a:lumOff val="60000"/>
                </a:schemeClr>
              </a:solidFill>
              <a:sym typeface="Wingdings" pitchFamily="2" charset="2"/>
            </a:endParaRPr>
          </a:p>
        </p:txBody>
      </p:sp>
      <p:sp>
        <p:nvSpPr>
          <p:cNvPr id="4" name="Slide Number Placeholder 3"/>
          <p:cNvSpPr>
            <a:spLocks noGrp="1"/>
          </p:cNvSpPr>
          <p:nvPr>
            <p:ph type="sldNum" sz="quarter" idx="10"/>
          </p:nvPr>
        </p:nvSpPr>
        <p:spPr/>
        <p:txBody>
          <a:bodyPr/>
          <a:lstStyle/>
          <a:p>
            <a:fld id="{4DE11DB3-98F5-4141-8C46-6EA9C2035193}" type="slidenum">
              <a:rPr lang="en-US" smtClean="0"/>
              <a:pPr/>
              <a:t>13</a:t>
            </a:fld>
            <a:endParaRPr lang="en-US"/>
          </a:p>
        </p:txBody>
      </p:sp>
    </p:spTree>
    <p:extLst>
      <p:ext uri="{BB962C8B-B14F-4D97-AF65-F5344CB8AC3E}">
        <p14:creationId xmlns:p14="http://schemas.microsoft.com/office/powerpoint/2010/main" val="49609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9342" lvl="1" indent="-171639">
              <a:buFontTx/>
              <a:buChar char="-"/>
            </a:pPr>
            <a:endParaRPr lang="en-US" dirty="0">
              <a:solidFill>
                <a:schemeClr val="accent4">
                  <a:lumMod val="40000"/>
                  <a:lumOff val="60000"/>
                </a:schemeClr>
              </a:solidFill>
              <a:sym typeface="Wingdings" pitchFamily="2" charset="2"/>
            </a:endParaRPr>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B263312-38AA-4E1E-B2B5-0F8F122B24FE}" type="slidenum">
              <a:rPr lang="en-US">
                <a:solidFill>
                  <a:prstClr val="black"/>
                </a:solidFill>
                <a:latin typeface="Arial" charset="0"/>
              </a:rPr>
              <a:pPr algn="r" rtl="0" fontAlgn="base">
                <a:spcBef>
                  <a:spcPct val="0"/>
                </a:spcBef>
                <a:spcAft>
                  <a:spcPct val="0"/>
                </a:spcAft>
              </a:pPr>
              <a:t>14</a:t>
            </a:fld>
            <a:endParaRPr lang="en-US" dirty="0">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endParaRPr lang="en-US" dirty="0"/>
          </a:p>
        </p:txBody>
      </p:sp>
      <p:sp>
        <p:nvSpPr>
          <p:cNvPr id="4" name="Slide Number Placeholder 3"/>
          <p:cNvSpPr>
            <a:spLocks noGrp="1"/>
          </p:cNvSpPr>
          <p:nvPr>
            <p:ph type="sldNum" sz="quarter" idx="10"/>
          </p:nvPr>
        </p:nvSpPr>
        <p:spPr/>
        <p:txBody>
          <a:bodyPr/>
          <a:lstStyle/>
          <a:p>
            <a:fld id="{754B97FB-2F2F-4F90-AD7A-5809E9F249F1}" type="slidenum">
              <a:rPr lang="en-US">
                <a:solidFill>
                  <a:prstClr val="black"/>
                </a:solidFill>
              </a:rPr>
              <a:pPr/>
              <a:t>15</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B263312-38AA-4E1E-B2B5-0F8F122B24FE}" type="slidenum">
              <a:rPr lang="en-US">
                <a:solidFill>
                  <a:prstClr val="black"/>
                </a:solidFill>
                <a:latin typeface="Arial" charset="0"/>
              </a:rPr>
              <a:pPr algn="r" rtl="0" fontAlgn="base">
                <a:spcBef>
                  <a:spcPct val="0"/>
                </a:spcBef>
                <a:spcAft>
                  <a:spcPct val="0"/>
                </a:spcAft>
              </a:pPr>
              <a:t>16</a:t>
            </a:fld>
            <a:endParaRPr lang="en-US" dirty="0">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6399" lvl="1" defTabSz="932799" fontAlgn="auto">
              <a:spcBef>
                <a:spcPts val="0"/>
              </a:spcBef>
              <a:spcAft>
                <a:spcPts val="0"/>
              </a:spcAft>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9CCAA75-C41F-42C2-8D89-9F6686277F0E}"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18</a:t>
            </a:fld>
            <a:endParaRPr lang="en-US"/>
          </a:p>
        </p:txBody>
      </p:sp>
    </p:spTree>
    <p:extLst>
      <p:ext uri="{BB962C8B-B14F-4D97-AF65-F5344CB8AC3E}">
        <p14:creationId xmlns:p14="http://schemas.microsoft.com/office/powerpoint/2010/main" val="66395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754B97FB-2F2F-4F90-AD7A-5809E9F249F1}"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754B97FB-2F2F-4F90-AD7A-5809E9F249F1}"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5"/>
            <a:ext cx="5615940" cy="4187666"/>
          </a:xfrm>
          <a:prstGeom prst="rect">
            <a:avLst/>
          </a:prstGeom>
        </p:spPr>
        <p:txBody>
          <a:bodyPr>
            <a:normAutofit/>
          </a:bodyPr>
          <a:lstStyle/>
          <a:p>
            <a:endParaRPr lang="en-US" dirty="0"/>
          </a:p>
        </p:txBody>
      </p:sp>
      <p:sp>
        <p:nvSpPr>
          <p:cNvPr id="4" name="Header Placeholder 3"/>
          <p:cNvSpPr>
            <a:spLocks noGrp="1"/>
          </p:cNvSpPr>
          <p:nvPr>
            <p:ph type="hdr" sz="quarter" idx="10"/>
          </p:nvPr>
        </p:nvSpPr>
        <p:spPr>
          <a:xfrm>
            <a:off x="0" y="0"/>
            <a:ext cx="3041968" cy="465296"/>
          </a:xfrm>
          <a:prstGeom prst="rect">
            <a:avLst/>
          </a:prstGeom>
        </p:spPr>
        <p:txBody>
          <a:bodyPr/>
          <a:lstStyle/>
          <a:p>
            <a:pPr defTabSz="932761"/>
            <a:endParaRPr lang="en-US" dirty="0">
              <a:solidFill>
                <a:prstClr val="black"/>
              </a:solidFill>
              <a:latin typeface="Calibri"/>
            </a:endParaRPr>
          </a:p>
        </p:txBody>
      </p:sp>
      <p:sp>
        <p:nvSpPr>
          <p:cNvPr id="5" name="Date Placeholder 4"/>
          <p:cNvSpPr>
            <a:spLocks noGrp="1"/>
          </p:cNvSpPr>
          <p:nvPr>
            <p:ph type="dt" idx="11"/>
          </p:nvPr>
        </p:nvSpPr>
        <p:spPr>
          <a:xfrm>
            <a:off x="3976333" y="0"/>
            <a:ext cx="3041968" cy="465296"/>
          </a:xfrm>
          <a:prstGeom prst="rect">
            <a:avLst/>
          </a:prstGeom>
        </p:spPr>
        <p:txBody>
          <a:bodyPr/>
          <a:lstStyle/>
          <a:p>
            <a:pPr defTabSz="932761"/>
            <a:fld id="{81331B57-0BE5-4F82-AA58-76F53EFF3ADA}" type="datetime8">
              <a:rPr lang="en-US">
                <a:solidFill>
                  <a:prstClr val="black"/>
                </a:solidFill>
                <a:latin typeface="Calibri"/>
              </a:rPr>
              <a:pPr defTabSz="932761"/>
              <a:t>2/16/2010 12:26 PM</a:t>
            </a:fld>
            <a:endParaRPr lang="en-US" dirty="0">
              <a:solidFill>
                <a:prstClr val="black"/>
              </a:solidFill>
              <a:latin typeface="Calibri"/>
            </a:endParaRPr>
          </a:p>
        </p:txBody>
      </p:sp>
      <p:sp>
        <p:nvSpPr>
          <p:cNvPr id="6" name="Footer Placeholder 5"/>
          <p:cNvSpPr>
            <a:spLocks noGrp="1"/>
          </p:cNvSpPr>
          <p:nvPr>
            <p:ph type="ftr" sz="quarter" idx="12"/>
          </p:nvPr>
        </p:nvSpPr>
        <p:spPr>
          <a:xfrm>
            <a:off x="0" y="8839014"/>
            <a:ext cx="6317933" cy="465296"/>
          </a:xfrm>
          <a:prstGeom prst="rect">
            <a:avLst/>
          </a:prstGeom>
        </p:spPr>
        <p:txBody>
          <a:bodyPr/>
          <a:lstStyle/>
          <a:p>
            <a:pPr defTabSz="932761"/>
            <a:r>
              <a:rPr lang="en-US" sz="500" dirty="0">
                <a:solidFill>
                  <a:srgbClr val="000000"/>
                </a:solidFill>
                <a:latin typeface="Calibri"/>
              </a:rPr>
              <a:t>© 2007 Microsoft Corporation. All rights reserved. Microsoft, Windows, Windows Vista and other product names are or may be registered trademarks and/or trademarks in the U.S. and/or other countries.</a:t>
            </a:r>
          </a:p>
          <a:p>
            <a:pPr defTabSz="932761"/>
            <a:r>
              <a:rPr lang="en-US" sz="500" dirty="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Calibri"/>
              </a:rPr>
            </a:br>
            <a:r>
              <a:rPr lang="en-US" sz="500" dirty="0">
                <a:solidFill>
                  <a:srgbClr val="000000"/>
                </a:solidFill>
                <a:latin typeface="Calibri"/>
              </a:rPr>
              <a:t>MICROSOFT MAKES NO WARRANTIES, EXPRESS, IMPLIED OR STATUTORY, AS TO THE INFORMATION IN THIS PRESENTATION.</a:t>
            </a:r>
          </a:p>
          <a:p>
            <a:pPr defTabSz="932761"/>
            <a:endParaRPr lang="en-US" sz="500" dirty="0">
              <a:solidFill>
                <a:prstClr val="black"/>
              </a:solidFill>
              <a:latin typeface="Calibri"/>
            </a:endParaRPr>
          </a:p>
        </p:txBody>
      </p:sp>
      <p:sp>
        <p:nvSpPr>
          <p:cNvPr id="7" name="Slide Number Placeholder 6"/>
          <p:cNvSpPr>
            <a:spLocks noGrp="1"/>
          </p:cNvSpPr>
          <p:nvPr>
            <p:ph type="sldNum" sz="quarter" idx="13"/>
          </p:nvPr>
        </p:nvSpPr>
        <p:spPr>
          <a:xfrm>
            <a:off x="6317932" y="8839014"/>
            <a:ext cx="700368" cy="465296"/>
          </a:xfrm>
          <a:prstGeom prst="rect">
            <a:avLst/>
          </a:prstGeom>
        </p:spPr>
        <p:txBody>
          <a:bodyPr/>
          <a:lstStyle/>
          <a:p>
            <a:pPr defTabSz="932761"/>
            <a:fld id="{EC87E0CF-87F6-4B58-B8B8-DCAB2DAAF3CA}" type="slidenum">
              <a:rPr lang="en-US">
                <a:solidFill>
                  <a:prstClr val="black"/>
                </a:solidFill>
                <a:latin typeface="Calibri"/>
              </a:rPr>
              <a:pPr defTabSz="932761"/>
              <a:t>2</a:t>
            </a:fld>
            <a:endParaRPr lang="en-US"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lgn="r" rtl="0"/>
            <a:fld id="{754B97FB-2F2F-4F90-AD7A-5809E9F249F1}" type="slidenum">
              <a:rPr lang="en-US">
                <a:solidFill>
                  <a:prstClr val="black"/>
                </a:solidFill>
                <a:latin typeface="Calibri"/>
              </a:rPr>
              <a:pPr algn="r" rtl="0"/>
              <a:t>21</a:t>
            </a:fld>
            <a:endParaRPr lang="en-US" dirty="0">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lgn="r" rtl="0"/>
            <a:fld id="{754B97FB-2F2F-4F90-AD7A-5809E9F249F1}" type="slidenum">
              <a:rPr lang="en-US">
                <a:solidFill>
                  <a:prstClr val="black"/>
                </a:solidFill>
                <a:latin typeface="Calibri"/>
              </a:rPr>
              <a:pPr algn="r" rtl="0"/>
              <a:t>22</a:t>
            </a:fld>
            <a:endParaRPr lang="en-US" dirty="0">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E11DB3-98F5-4141-8C46-6EA9C203519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20085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dt" sz="quarter" idx="1"/>
          </p:nvPr>
        </p:nvSpPr>
        <p:spPr>
          <a:noFill/>
        </p:spPr>
        <p:txBody>
          <a:bodyPr/>
          <a:lstStyle/>
          <a:p>
            <a:fld id="{4A3EB683-763E-4113-BCA2-AB5F802A3A5C}" type="datetime1">
              <a:rPr lang="en-US" smtClean="0">
                <a:solidFill>
                  <a:prstClr val="black"/>
                </a:solidFill>
                <a:latin typeface="Segoe" pitchFamily="34" charset="0"/>
              </a:rPr>
              <a:pPr/>
              <a:t>2/16/2010</a:t>
            </a:fld>
            <a:endParaRPr lang="en-US" dirty="0" smtClean="0">
              <a:solidFill>
                <a:prstClr val="black"/>
              </a:solidFill>
              <a:latin typeface="Segoe" pitchFamily="34" charset="0"/>
            </a:endParaRPr>
          </a:p>
        </p:txBody>
      </p:sp>
      <p:sp>
        <p:nvSpPr>
          <p:cNvPr id="64515" name="Rectangle 4"/>
          <p:cNvSpPr>
            <a:spLocks noGrp="1" noChangeArrowheads="1"/>
          </p:cNvSpPr>
          <p:nvPr>
            <p:ph type="sldNum" sz="quarter" idx="5"/>
          </p:nvPr>
        </p:nvSpPr>
        <p:spPr>
          <a:noFill/>
          <a:ln>
            <a:headEnd/>
            <a:tailEnd/>
          </a:ln>
        </p:spPr>
        <p:txBody>
          <a:bodyPr/>
          <a:lstStyle/>
          <a:p>
            <a:fld id="{E7573981-39A6-471A-8702-9FCE98ADD6FB}" type="slidenum">
              <a:rPr lang="en-US" smtClean="0">
                <a:solidFill>
                  <a:prstClr val="black"/>
                </a:solidFill>
                <a:latin typeface="Segoe" pitchFamily="34" charset="0"/>
              </a:rPr>
              <a:pPr/>
              <a:t>24</a:t>
            </a:fld>
            <a:endParaRPr lang="en-US" dirty="0" smtClean="0">
              <a:solidFill>
                <a:prstClr val="black"/>
              </a:solidFill>
              <a:latin typeface="Segoe" pitchFamily="34" charset="0"/>
            </a:endParaRPr>
          </a:p>
        </p:txBody>
      </p:sp>
      <p:sp>
        <p:nvSpPr>
          <p:cNvPr id="64516" name="Rectangle 46080"/>
          <p:cNvSpPr>
            <a:spLocks noGrp="1" noRot="1" noChangeAspect="1" noChangeArrowheads="1" noTextEdit="1"/>
          </p:cNvSpPr>
          <p:nvPr>
            <p:ph type="sldImg"/>
          </p:nvPr>
        </p:nvSpPr>
        <p:spPr>
          <a:ln w="9525" cap="flat" algn="ctr">
            <a:headEnd type="none" w="med" len="med"/>
            <a:tailEnd type="none" w="med" len="med"/>
          </a:ln>
        </p:spPr>
      </p:sp>
      <p:sp>
        <p:nvSpPr>
          <p:cNvPr id="64517" name="Rectangle 46081"/>
          <p:cNvSpPr>
            <a:spLocks noGrp="1" noChangeArrowheads="1"/>
          </p:cNvSpPr>
          <p:nvPr>
            <p:ph type="body" idx="1"/>
          </p:nvPr>
        </p:nvSpPr>
        <p:spPr>
          <a:noFill/>
          <a:ln/>
        </p:spPr>
        <p:txBody>
          <a:bodyPr/>
          <a:lstStyle/>
          <a:p>
            <a:endParaRPr lang="en-US" dirty="0" smtClean="0">
              <a:latin typeface="Segoe Semibold"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dt" sz="quarter" idx="1"/>
          </p:nvPr>
        </p:nvSpPr>
        <p:spPr>
          <a:noFill/>
        </p:spPr>
        <p:txBody>
          <a:bodyPr/>
          <a:lstStyle/>
          <a:p>
            <a:fld id="{C474BAA1-FA83-4E9F-8195-14CF2A368C0A}" type="datetime1">
              <a:rPr lang="en-US">
                <a:solidFill>
                  <a:prstClr val="black"/>
                </a:solidFill>
                <a:latin typeface="Segoe" pitchFamily="34" charset="0"/>
              </a:rPr>
              <a:pPr/>
              <a:t>2/16/2010</a:t>
            </a:fld>
            <a:endParaRPr lang="en-US" dirty="0">
              <a:solidFill>
                <a:prstClr val="black"/>
              </a:solidFill>
              <a:latin typeface="Segoe" pitchFamily="34" charset="0"/>
            </a:endParaRPr>
          </a:p>
        </p:txBody>
      </p:sp>
      <p:sp>
        <p:nvSpPr>
          <p:cNvPr id="46083" name="Rectangle 8"/>
          <p:cNvSpPr>
            <a:spLocks noGrp="1" noChangeArrowheads="1"/>
          </p:cNvSpPr>
          <p:nvPr>
            <p:ph type="sldNum" sz="quarter" idx="5"/>
          </p:nvPr>
        </p:nvSpPr>
        <p:spPr>
          <a:noFill/>
          <a:ln>
            <a:headEnd/>
            <a:tailEnd/>
          </a:ln>
        </p:spPr>
        <p:txBody>
          <a:bodyPr/>
          <a:lstStyle/>
          <a:p>
            <a:fld id="{4C11E10C-FF6E-4CCC-AE63-EABB6B7CF18E}" type="slidenum">
              <a:rPr lang="en-US">
                <a:solidFill>
                  <a:prstClr val="black"/>
                </a:solidFill>
                <a:latin typeface="Segoe" pitchFamily="34" charset="0"/>
              </a:rPr>
              <a:pPr/>
              <a:t>26</a:t>
            </a:fld>
            <a:endParaRPr lang="en-US" dirty="0">
              <a:solidFill>
                <a:prstClr val="black"/>
              </a:solidFill>
              <a:latin typeface="Segoe" pitchFamily="34" charset="0"/>
            </a:endParaRPr>
          </a:p>
        </p:txBody>
      </p:sp>
      <p:sp>
        <p:nvSpPr>
          <p:cNvPr id="46084" name="Shape 3"/>
          <p:cNvSpPr txBox="1">
            <a:spLocks noGrp="1" noChangeArrowheads="1"/>
          </p:cNvSpPr>
          <p:nvPr/>
        </p:nvSpPr>
        <p:spPr bwMode="auto">
          <a:xfrm>
            <a:off x="3975735" y="2"/>
            <a:ext cx="3042603" cy="465615"/>
          </a:xfrm>
          <a:prstGeom prst="rect">
            <a:avLst/>
          </a:prstGeom>
          <a:noFill/>
          <a:ln w="9525" algn="ctr">
            <a:noFill/>
            <a:miter lim="800000"/>
            <a:headEnd/>
            <a:tailEnd/>
          </a:ln>
        </p:spPr>
        <p:txBody>
          <a:bodyPr lIns="93269" tIns="46636" rIns="93269" bIns="46636"/>
          <a:lstStyle/>
          <a:p>
            <a:pPr algn="r" defTabSz="932784" fontAlgn="auto">
              <a:spcBef>
                <a:spcPts val="0"/>
              </a:spcBef>
              <a:spcAft>
                <a:spcPts val="0"/>
              </a:spcAft>
            </a:pPr>
            <a:r>
              <a:rPr lang="en-US" sz="1200" dirty="0">
                <a:solidFill>
                  <a:prstClr val="black"/>
                </a:solidFill>
                <a:latin typeface="Segoe" pitchFamily="34" charset="0"/>
              </a:rPr>
              <a:t>April 8-9 2004</a:t>
            </a:r>
          </a:p>
        </p:txBody>
      </p:sp>
      <p:sp>
        <p:nvSpPr>
          <p:cNvPr id="46085" name="Shape 4"/>
          <p:cNvSpPr txBox="1">
            <a:spLocks noGrp="1" noChangeArrowheads="1"/>
          </p:cNvSpPr>
          <p:nvPr/>
        </p:nvSpPr>
        <p:spPr bwMode="auto">
          <a:xfrm>
            <a:off x="5714817" y="8838722"/>
            <a:ext cx="1303519" cy="465615"/>
          </a:xfrm>
          <a:prstGeom prst="rect">
            <a:avLst/>
          </a:prstGeom>
          <a:noFill/>
          <a:ln w="9525" algn="ctr">
            <a:noFill/>
            <a:miter lim="800000"/>
            <a:headEnd/>
            <a:tailEnd/>
          </a:ln>
        </p:spPr>
        <p:txBody>
          <a:bodyPr lIns="93269" tIns="46636" rIns="93269" bIns="46636" anchor="b"/>
          <a:lstStyle/>
          <a:p>
            <a:pPr algn="r" defTabSz="932784" fontAlgn="auto">
              <a:spcBef>
                <a:spcPts val="0"/>
              </a:spcBef>
              <a:spcAft>
                <a:spcPts val="0"/>
              </a:spcAft>
            </a:pPr>
            <a:fld id="{D6A05DEC-9EFB-4647-829C-C66ADBECD84E}" type="slidenum">
              <a:rPr lang="en-US" sz="1200">
                <a:solidFill>
                  <a:prstClr val="black"/>
                </a:solidFill>
                <a:latin typeface="Segoe" pitchFamily="34" charset="0"/>
              </a:rPr>
              <a:pPr algn="r" defTabSz="932784" fontAlgn="auto">
                <a:spcBef>
                  <a:spcPts val="0"/>
                </a:spcBef>
                <a:spcAft>
                  <a:spcPts val="0"/>
                </a:spcAft>
              </a:pPr>
              <a:t>26</a:t>
            </a:fld>
            <a:endParaRPr lang="en-US" sz="1200" dirty="0">
              <a:solidFill>
                <a:prstClr val="black"/>
              </a:solidFill>
              <a:latin typeface="Segoe" pitchFamily="34" charset="0"/>
            </a:endParaRPr>
          </a:p>
        </p:txBody>
      </p:sp>
      <p:sp>
        <p:nvSpPr>
          <p:cNvPr id="46086" name="Shape 5"/>
          <p:cNvSpPr>
            <a:spLocks noGrp="1" noChangeArrowheads="1"/>
          </p:cNvSpPr>
          <p:nvPr>
            <p:ph type="ftr" sz="quarter" idx="4"/>
          </p:nvPr>
        </p:nvSpPr>
        <p:spPr>
          <a:noFill/>
          <a:ln>
            <a:headEnd/>
            <a:tailEnd/>
          </a:ln>
        </p:spPr>
        <p:txBody>
          <a:bodyPr/>
          <a:lstStyle/>
          <a:p>
            <a:r>
              <a:rPr lang="en-US" sz="1000" dirty="0">
                <a:solidFill>
                  <a:prstClr val="black"/>
                </a:solidFill>
                <a:latin typeface="Arial" pitchFamily="34" charset="0"/>
              </a:rPr>
              <a:t>© 2004 Microsoft Corporation. All rights reserved. This presentation is for informational purposes only. Microsoft makes no warranties, express or implied, in this summary.</a:t>
            </a:r>
            <a:endParaRPr lang="en-US" dirty="0">
              <a:solidFill>
                <a:prstClr val="black"/>
              </a:solidFill>
              <a:latin typeface="Segoe" pitchFamily="34" charset="0"/>
            </a:endParaRPr>
          </a:p>
        </p:txBody>
      </p:sp>
      <p:sp>
        <p:nvSpPr>
          <p:cNvPr id="46087" name="Shape 6"/>
          <p:cNvSpPr>
            <a:spLocks noGrp="1" noChangeArrowheads="1"/>
          </p:cNvSpPr>
          <p:nvPr>
            <p:ph type="hdr" sz="quarter"/>
          </p:nvPr>
        </p:nvSpPr>
        <p:spPr>
          <a:noFill/>
          <a:ln algn="ctr"/>
        </p:spPr>
        <p:txBody>
          <a:bodyPr/>
          <a:lstStyle/>
          <a:p>
            <a:r>
              <a:rPr lang="en-US" dirty="0">
                <a:solidFill>
                  <a:prstClr val="black"/>
                </a:solidFill>
                <a:latin typeface="Segoe" pitchFamily="34" charset="0"/>
              </a:rPr>
              <a:t>Windows Embedded Design Review</a:t>
            </a:r>
          </a:p>
        </p:txBody>
      </p:sp>
      <p:sp>
        <p:nvSpPr>
          <p:cNvPr id="46088" name="Rectangle 32772"/>
          <p:cNvSpPr>
            <a:spLocks noGrp="1" noRot="1" noChangeAspect="1" noChangeArrowheads="1" noTextEdit="1"/>
          </p:cNvSpPr>
          <p:nvPr>
            <p:ph type="sldImg"/>
          </p:nvPr>
        </p:nvSpPr>
        <p:spPr>
          <a:ln w="9525" cap="flat" algn="ctr">
            <a:headEnd type="none" w="med" len="med"/>
            <a:tailEnd type="none" w="med" len="med"/>
          </a:ln>
        </p:spPr>
      </p:sp>
      <p:sp>
        <p:nvSpPr>
          <p:cNvPr id="46089" name="Rectangle 3277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15406">
              <a:defRPr/>
            </a:pPr>
            <a:endParaRPr lang="en-US" dirty="0">
              <a:latin typeface="+mn-lt"/>
            </a:endParaRPr>
          </a:p>
        </p:txBody>
      </p:sp>
      <p:sp>
        <p:nvSpPr>
          <p:cNvPr id="4" name="Slide Number Placeholder 3"/>
          <p:cNvSpPr>
            <a:spLocks noGrp="1"/>
          </p:cNvSpPr>
          <p:nvPr>
            <p:ph type="sldNum" sz="quarter" idx="10"/>
          </p:nvPr>
        </p:nvSpPr>
        <p:spPr/>
        <p:txBody>
          <a:bodyPr/>
          <a:lstStyle/>
          <a:p>
            <a:fld id="{61DDEB3B-1450-4E6E-86C2-83D7C6A56714}"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39" indent="-171639">
              <a:buFontTx/>
              <a:buChar char="-"/>
            </a:pPr>
            <a:endParaRPr lang="en-US" b="1"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30</a:t>
            </a:fld>
            <a:endParaRPr lang="en-US"/>
          </a:p>
        </p:txBody>
      </p:sp>
    </p:spTree>
    <p:extLst>
      <p:ext uri="{BB962C8B-B14F-4D97-AF65-F5344CB8AC3E}">
        <p14:creationId xmlns:p14="http://schemas.microsoft.com/office/powerpoint/2010/main" val="125306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8417B0-AE6D-4944-85D1-04BEDAAA452C}"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32</a:t>
            </a:fld>
            <a:endParaRPr lang="en-US"/>
          </a:p>
        </p:txBody>
      </p:sp>
    </p:spTree>
    <p:extLst>
      <p:ext uri="{BB962C8B-B14F-4D97-AF65-F5344CB8AC3E}">
        <p14:creationId xmlns:p14="http://schemas.microsoft.com/office/powerpoint/2010/main" val="2014189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4</a:t>
            </a:fld>
            <a:endParaRPr lang="en-US"/>
          </a:p>
        </p:txBody>
      </p:sp>
    </p:spTree>
    <p:extLst>
      <p:ext uri="{BB962C8B-B14F-4D97-AF65-F5344CB8AC3E}">
        <p14:creationId xmlns:p14="http://schemas.microsoft.com/office/powerpoint/2010/main" val="3101259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4DE11DB3-98F5-4141-8C46-6EA9C203519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97149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4DE11DB3-98F5-4141-8C46-6EA9C203519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871475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4DE11DB3-98F5-4141-8C46-6EA9C203519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61028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SharePoint Conference 2009</a:t>
            </a:r>
            <a:endParaRPr lang="en-US" dirty="0">
              <a:solidFill>
                <a:prstClr val="black"/>
              </a:solidFill>
            </a:endParaRPr>
          </a:p>
        </p:txBody>
      </p:sp>
      <p:sp>
        <p:nvSpPr>
          <p:cNvPr id="5" name="Date Placeholder 4"/>
          <p:cNvSpPr>
            <a:spLocks noGrp="1"/>
          </p:cNvSpPr>
          <p:nvPr>
            <p:ph type="dt" idx="11"/>
          </p:nvPr>
        </p:nvSpPr>
        <p:spPr/>
        <p:txBody>
          <a:bodyPr/>
          <a:lstStyle/>
          <a:p>
            <a:fld id="{ED004EE9-DB4D-41D7-B7B3-2944F8F951FB}" type="datetime1">
              <a:rPr lang="en-US" smtClean="0">
                <a:solidFill>
                  <a:prstClr val="black"/>
                </a:solidFill>
              </a:rPr>
              <a:pPr/>
              <a:t>2/16/2010</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rPr>
              <a:t>© 2009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F66BA9-2386-4498-B9AE-F0001BAB1C9E}" type="slidenum">
              <a:rPr lang="nl-NL" smtClean="0"/>
              <a:pPr>
                <a:defRPr/>
              </a:pPr>
              <a:t>5</a:t>
            </a:fld>
            <a:endParaRPr lang="nl-NL"/>
          </a:p>
        </p:txBody>
      </p:sp>
    </p:spTree>
    <p:extLst>
      <p:ext uri="{BB962C8B-B14F-4D97-AF65-F5344CB8AC3E}">
        <p14:creationId xmlns:p14="http://schemas.microsoft.com/office/powerpoint/2010/main" val="1853384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pPr/>
              <a:t>47</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48</a:t>
            </a:fld>
            <a:endParaRPr lang="en-US"/>
          </a:p>
        </p:txBody>
      </p:sp>
    </p:spTree>
    <p:extLst>
      <p:ext uri="{BB962C8B-B14F-4D97-AF65-F5344CB8AC3E}">
        <p14:creationId xmlns:p14="http://schemas.microsoft.com/office/powerpoint/2010/main" val="4157214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pPr/>
              <a:t>49</a:t>
            </a:fld>
            <a:endParaRPr lang="en-US" dirty="0"/>
          </a:p>
        </p:txBody>
      </p:sp>
    </p:spTree>
    <p:extLst>
      <p:ext uri="{BB962C8B-B14F-4D97-AF65-F5344CB8AC3E}">
        <p14:creationId xmlns:p14="http://schemas.microsoft.com/office/powerpoint/2010/main" val="4076007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50</a:t>
            </a:fld>
            <a:endParaRPr lang="en-US"/>
          </a:p>
        </p:txBody>
      </p:sp>
    </p:spTree>
    <p:extLst>
      <p:ext uri="{BB962C8B-B14F-4D97-AF65-F5344CB8AC3E}">
        <p14:creationId xmlns:p14="http://schemas.microsoft.com/office/powerpoint/2010/main" val="3426980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4CBC1-96E1-46BB-AFA2-F8D62376C5AE}" type="slidenum">
              <a:rPr lang="fr-FR" smtClean="0"/>
              <a:t>51</a:t>
            </a:fld>
            <a:endParaRPr lang="fr-FR"/>
          </a:p>
        </p:txBody>
      </p:sp>
    </p:spTree>
    <p:extLst>
      <p:ext uri="{BB962C8B-B14F-4D97-AF65-F5344CB8AC3E}">
        <p14:creationId xmlns:p14="http://schemas.microsoft.com/office/powerpoint/2010/main" val="198376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406">
              <a:defRPr/>
            </a:pPr>
            <a:endParaRPr lang="en-US" dirty="0"/>
          </a:p>
        </p:txBody>
      </p:sp>
      <p:sp>
        <p:nvSpPr>
          <p:cNvPr id="4" name="Slide Number Placeholder 3"/>
          <p:cNvSpPr>
            <a:spLocks noGrp="1"/>
          </p:cNvSpPr>
          <p:nvPr>
            <p:ph type="sldNum" sz="quarter" idx="10"/>
          </p:nvPr>
        </p:nvSpPr>
        <p:spPr/>
        <p:txBody>
          <a:bodyPr/>
          <a:lstStyle/>
          <a:p>
            <a:fld id="{49CCAA75-C41F-42C2-8D89-9F6686277F0E}" type="slidenum">
              <a:rPr lang="en-US" smtClean="0"/>
              <a:pPr/>
              <a:t>52</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3/16/09 SharePoint Developer Workshop: MS Confidential </a:t>
            </a:r>
            <a:endParaRPr lang="en-US" dirty="0"/>
          </a:p>
        </p:txBody>
      </p:sp>
      <p:sp>
        <p:nvSpPr>
          <p:cNvPr id="5" name="Slide Number Placeholder 4"/>
          <p:cNvSpPr>
            <a:spLocks noGrp="1"/>
          </p:cNvSpPr>
          <p:nvPr>
            <p:ph type="sldNum" sz="quarter" idx="11"/>
          </p:nvPr>
        </p:nvSpPr>
        <p:spPr/>
        <p:txBody>
          <a:bodyPr/>
          <a:lstStyle/>
          <a:p>
            <a:r>
              <a:rPr lang="en-US" dirty="0" smtClean="0"/>
              <a:t>Lecture 1: Roadmap - </a:t>
            </a:r>
            <a:fld id="{073E6628-0705-4E34-90AA-D61A964D0AFD}" type="slidenum">
              <a:rPr lang="en-US" smtClean="0"/>
              <a:pPr/>
              <a:t>53</a:t>
            </a:fld>
            <a:endParaRPr lang="en-US" dirty="0"/>
          </a:p>
        </p:txBody>
      </p:sp>
      <p:sp>
        <p:nvSpPr>
          <p:cNvPr id="8" name="Slide Image Placeholder 7"/>
          <p:cNvSpPr>
            <a:spLocks noGrp="1" noRot="1" noChangeAspect="1"/>
          </p:cNvSpPr>
          <p:nvPr>
            <p:ph type="sldImg"/>
          </p:nvPr>
        </p:nvSpPr>
        <p:spPr/>
      </p:sp>
      <p:sp>
        <p:nvSpPr>
          <p:cNvPr id="9" name="Notes Placeholder 8"/>
          <p:cNvSpPr>
            <a:spLocks noGrp="1"/>
          </p:cNvSpPr>
          <p:nvPr>
            <p:ph type="body" idx="1"/>
          </p:nvPr>
        </p:nvSpPr>
        <p:spPr/>
        <p:txBody>
          <a:bodyPr>
            <a:normAutofit/>
          </a:bodyPr>
          <a:lstStyle/>
          <a:p>
            <a:pPr marL="0" lvl="1" defTabSz="932799" fontAlgn="auto">
              <a:spcBef>
                <a:spcPts val="0"/>
              </a:spcBef>
              <a:spcAft>
                <a:spcPts val="0"/>
              </a:spcAft>
              <a:defRPr/>
            </a:pPr>
            <a:endParaRPr lang="en-US" sz="24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r>
              <a:rPr lang="en-US" smtClean="0"/>
              <a:t>3/16/09 SharePoint Developer Workshop: MS Confidential </a:t>
            </a:r>
            <a:endParaRPr lang="en-US" dirty="0"/>
          </a:p>
        </p:txBody>
      </p:sp>
      <p:sp>
        <p:nvSpPr>
          <p:cNvPr id="5" name="Slide Number Placeholder 4"/>
          <p:cNvSpPr>
            <a:spLocks noGrp="1"/>
          </p:cNvSpPr>
          <p:nvPr>
            <p:ph type="sldNum" sz="quarter" idx="11"/>
          </p:nvPr>
        </p:nvSpPr>
        <p:spPr/>
        <p:txBody>
          <a:bodyPr/>
          <a:lstStyle/>
          <a:p>
            <a:r>
              <a:rPr lang="en-US" dirty="0" smtClean="0"/>
              <a:t>Lecture 1: Roadmap - </a:t>
            </a:r>
            <a:fld id="{073E6628-0705-4E34-90AA-D61A964D0AFD}" type="slidenum">
              <a:rPr lang="en-US" smtClean="0"/>
              <a:pPr/>
              <a:t>54</a:t>
            </a:fld>
            <a:endParaRPr lang="en-US" dirty="0"/>
          </a:p>
        </p:txBody>
      </p:sp>
      <p:sp>
        <p:nvSpPr>
          <p:cNvPr id="8" name="Slide Image Placeholder 7"/>
          <p:cNvSpPr>
            <a:spLocks noGrp="1" noRot="1" noChangeAspect="1"/>
          </p:cNvSpPr>
          <p:nvPr>
            <p:ph type="sldImg"/>
          </p:nvPr>
        </p:nvSpPr>
        <p:spPr/>
      </p:sp>
      <p:sp>
        <p:nvSpPr>
          <p:cNvPr id="9" name="Notes Placeholder 8"/>
          <p:cNvSpPr>
            <a:spLocks noGrp="1"/>
          </p:cNvSpPr>
          <p:nvPr>
            <p:ph type="body" idx="1"/>
          </p:nvPr>
        </p:nvSpPr>
        <p:spPr/>
        <p:txBody>
          <a:bodyPr>
            <a:normAutofit/>
          </a:bodyPr>
          <a:lstStyle/>
          <a:p>
            <a:pPr marL="171639" lvl="1" indent="-171639" defTabSz="932799" fontAlgn="auto">
              <a:spcBef>
                <a:spcPts val="0"/>
              </a:spcBef>
              <a:spcAft>
                <a:spcPts val="0"/>
              </a:spcAft>
              <a:buFontTx/>
              <a:buChar char="-"/>
              <a:defRP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55</a:t>
            </a:fld>
            <a:endParaRPr lang="en-US"/>
          </a:p>
        </p:txBody>
      </p:sp>
    </p:spTree>
    <p:extLst>
      <p:ext uri="{BB962C8B-B14F-4D97-AF65-F5344CB8AC3E}">
        <p14:creationId xmlns:p14="http://schemas.microsoft.com/office/powerpoint/2010/main" val="3426980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p:txBody>
      </p:sp>
      <p:sp>
        <p:nvSpPr>
          <p:cNvPr id="4" name="Slide Number Placeholder 3"/>
          <p:cNvSpPr>
            <a:spLocks noGrp="1"/>
          </p:cNvSpPr>
          <p:nvPr>
            <p:ph type="sldNum" sz="quarter" idx="10"/>
          </p:nvPr>
        </p:nvSpPr>
        <p:spPr/>
        <p:txBody>
          <a:bodyPr/>
          <a:lstStyle/>
          <a:p>
            <a:fld id="{49CCAA75-C41F-42C2-8D89-9F6686277F0E}" type="slidenum">
              <a:rPr lang="en-US" smtClean="0"/>
              <a:pPr/>
              <a:t>56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4CBC1-96E1-46BB-AFA2-F8D62376C5AE}" type="slidenum">
              <a:rPr lang="fr-FR" smtClean="0"/>
              <a:t>6</a:t>
            </a:fld>
            <a:endParaRPr lang="fr-FR"/>
          </a:p>
        </p:txBody>
      </p:sp>
    </p:spTree>
    <p:extLst>
      <p:ext uri="{BB962C8B-B14F-4D97-AF65-F5344CB8AC3E}">
        <p14:creationId xmlns:p14="http://schemas.microsoft.com/office/powerpoint/2010/main" val="2376606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761">
              <a:spcAft>
                <a:spcPts val="339"/>
              </a:spcAft>
              <a:defRPr/>
            </a:pPr>
            <a:endParaRPr lang="en-US" dirty="0"/>
          </a:p>
        </p:txBody>
      </p:sp>
      <p:sp>
        <p:nvSpPr>
          <p:cNvPr id="8" name="Date Placeholder 7"/>
          <p:cNvSpPr>
            <a:spLocks noGrp="1"/>
          </p:cNvSpPr>
          <p:nvPr>
            <p:ph type="dt" idx="10"/>
          </p:nvPr>
        </p:nvSpPr>
        <p:spPr/>
        <p:txBody>
          <a:bodyPr/>
          <a:lstStyle/>
          <a:p>
            <a:fld id="{3435A064-5124-4F5C-B19C-049B343B364A}" type="datetime1">
              <a:rPr lang="en-US" smtClean="0">
                <a:solidFill>
                  <a:prstClr val="black"/>
                </a:solidFill>
              </a:rPr>
              <a:pPr/>
              <a:t>2/16/2010</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srgbClr val="000000"/>
                </a:solidFill>
              </a:rPr>
              <a:t>© 2009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Microsoft SharePoint Conference 2009</a:t>
            </a:r>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8" name="Date Placeholder 7"/>
          <p:cNvSpPr>
            <a:spLocks noGrp="1"/>
          </p:cNvSpPr>
          <p:nvPr>
            <p:ph type="dt" idx="10"/>
          </p:nvPr>
        </p:nvSpPr>
        <p:spPr/>
        <p:txBody>
          <a:bodyPr/>
          <a:lstStyle/>
          <a:p>
            <a:fld id="{3435A064-5124-4F5C-B19C-049B343B364A}" type="datetime1">
              <a:rPr lang="en-US" smtClean="0">
                <a:solidFill>
                  <a:prstClr val="black"/>
                </a:solidFill>
              </a:rPr>
              <a:pPr/>
              <a:t>2/16/2010</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srgbClr val="000000"/>
                </a:solidFill>
              </a:rPr>
              <a:t>© 2009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Microsoft SharePoint Conference 2009</a:t>
            </a:r>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F66BA9-2386-4498-B9AE-F0001BAB1C9E}" type="slidenum">
              <a:rPr lang="nl-NL" smtClean="0"/>
              <a:pPr>
                <a:defRPr/>
              </a:pPr>
              <a:t>7</a:t>
            </a:fld>
            <a:endParaRPr lang="nl-NL"/>
          </a:p>
        </p:txBody>
      </p:sp>
    </p:spTree>
    <p:extLst>
      <p:ext uri="{BB962C8B-B14F-4D97-AF65-F5344CB8AC3E}">
        <p14:creationId xmlns:p14="http://schemas.microsoft.com/office/powerpoint/2010/main" val="92874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F9136D7-49BF-4B5F-A124-7CEE3549F461}"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defTabSz="932799" fontAlgn="auto">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49CCAA75-C41F-42C2-8D89-9F6686277F0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39" indent="-171639">
              <a:buFontTx/>
              <a:buChar char="-"/>
            </a:pPr>
            <a:endParaRPr lang="en-US" dirty="0"/>
          </a:p>
        </p:txBody>
      </p:sp>
      <p:sp>
        <p:nvSpPr>
          <p:cNvPr id="4" name="Slide Number Placeholder 3"/>
          <p:cNvSpPr>
            <a:spLocks noGrp="1"/>
          </p:cNvSpPr>
          <p:nvPr>
            <p:ph type="sldNum" sz="quarter" idx="10"/>
          </p:nvPr>
        </p:nvSpPr>
        <p:spPr/>
        <p:txBody>
          <a:bodyPr/>
          <a:lstStyle/>
          <a:p>
            <a:fld id="{4DE11DB3-98F5-4141-8C46-6EA9C2035193}" type="slidenum">
              <a:rPr lang="en-US" smtClean="0"/>
              <a:pPr/>
              <a:t>10</a:t>
            </a:fld>
            <a:endParaRPr lang="en-US"/>
          </a:p>
        </p:txBody>
      </p:sp>
    </p:spTree>
    <p:extLst>
      <p:ext uri="{BB962C8B-B14F-4D97-AF65-F5344CB8AC3E}">
        <p14:creationId xmlns:p14="http://schemas.microsoft.com/office/powerpoint/2010/main" val="467541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cxnSp>
        <p:nvCxnSpPr>
          <p:cNvPr id="12" name="Straight Connector 11"/>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9620000"/>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81600" y="18440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5181600" y="36728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5181600" y="53492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5748960"/>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r>
              <a:rPr lang="en-US" kern="1200" dirty="0" smtClean="0">
                <a:solidFill>
                  <a:srgbClr val="EEECE1"/>
                </a:solidFill>
                <a:latin typeface="Segoe"/>
                <a:ea typeface="+mn-ea"/>
                <a:cs typeface="+mn-cs"/>
              </a:rPr>
              <a:t>Microsoft Confidential – NDA Only – Preliminary Information Subject To Change</a:t>
            </a:r>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r>
              <a:rPr lang="en-US" kern="1200" dirty="0" smtClean="0">
                <a:solidFill>
                  <a:srgbClr val="EEECE1"/>
                </a:solidFill>
                <a:latin typeface="Segoe"/>
                <a:ea typeface="+mn-ea"/>
                <a:cs typeface="+mn-cs"/>
              </a:rPr>
              <a:t>Microsoft Confidential – NDA Only – Preliminary Information Subject To Change</a:t>
            </a:r>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2" descr="W:\TRANSFER\MBupload\SERVER-new\Logo\SharePoint\SharePoint\ShrPt_h_rgb_r.png"/>
          <p:cNvPicPr>
            <a:picLocks noChangeAspect="1" noChangeArrowheads="1"/>
          </p:cNvPicPr>
          <p:nvPr userDrawn="1"/>
        </p:nvPicPr>
        <p:blipFill>
          <a:blip r:embed="rId3" cstate="screen"/>
          <a:srcRect/>
          <a:stretch>
            <a:fillRect/>
          </a:stretch>
        </p:blipFill>
        <p:spPr bwMode="auto">
          <a:xfrm>
            <a:off x="685800" y="914400"/>
            <a:ext cx="2974975" cy="520501"/>
          </a:xfrm>
          <a:prstGeom prst="rect">
            <a:avLst/>
          </a:prstGeom>
          <a:noFill/>
        </p:spPr>
      </p:pic>
      <p:cxnSp>
        <p:nvCxnSpPr>
          <p:cNvPr id="12" name="Straight Connector 11"/>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50000">
                      <a:schemeClr val="accent4"/>
                    </a:gs>
                    <a:gs pos="100000">
                      <a:schemeClr val="accent4"/>
                    </a:gs>
                  </a:gsLst>
                  <a:lin ang="5400000" scaled="0"/>
                </a:gradFill>
                <a:effectLst>
                  <a:outerShdw blurRad="50800" dist="39000" dir="5460000" algn="tl">
                    <a:srgbClr val="000000">
                      <a:alpha val="38000"/>
                    </a:srgbClr>
                  </a:outerShdw>
                </a:effectLst>
                <a:uLnTx/>
                <a:uFillTx/>
                <a:latin typeface="Segoe UI" pitchFamily="34" charset="0"/>
                <a:ea typeface="+mn-ea"/>
                <a:cs typeface="+mn-cs"/>
              </a:defRPr>
            </a:lvl1pPr>
          </a:lstStyle>
          <a:p>
            <a:pPr lvl="0"/>
            <a:r>
              <a:rPr lang="en-US" dirty="0" smtClean="0"/>
              <a:t>click to…</a:t>
            </a:r>
          </a:p>
        </p:txBody>
      </p:sp>
      <p:cxnSp>
        <p:nvCxnSpPr>
          <p:cNvPr id="6" name="Straight Connector 5"/>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solidFill>
                  <a:schemeClr val="bg1">
                    <a:lumMod val="75000"/>
                  </a:schemeClr>
                </a:soli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solidFill>
                  <a:schemeClr val="bg1">
                    <a:lumMod val="75000"/>
                  </a:schemeClr>
                </a:soli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UI" pitchFamily="34" charset="0"/>
              </a:defRPr>
            </a:lvl1pPr>
          </a:lstStyle>
          <a:p>
            <a:pPr lvl="0"/>
            <a:r>
              <a:rPr lang="en-US" dirty="0" smtClean="0"/>
              <a:t>Click to edit Master text styles</a:t>
            </a:r>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9076226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50000">
                      <a:schemeClr val="accent4"/>
                    </a:gs>
                    <a:gs pos="100000">
                      <a:schemeClr val="accent4"/>
                    </a:gs>
                  </a:gsLst>
                  <a:lin ang="5400000" scaled="0"/>
                </a:gradFill>
                <a:effectLst>
                  <a:outerShdw blurRad="50800" dist="39000" dir="5460000" algn="tl">
                    <a:srgbClr val="000000">
                      <a:alpha val="38000"/>
                    </a:srgbClr>
                  </a:outerShdw>
                </a:effectLst>
                <a:uLnTx/>
                <a:uFillTx/>
                <a:latin typeface="Segoe UI" pitchFamily="34" charset="0"/>
                <a:ea typeface="+mn-ea"/>
                <a:cs typeface="+mn-cs"/>
              </a:defRPr>
            </a:lvl1pPr>
          </a:lstStyle>
          <a:p>
            <a:pPr lvl="0"/>
            <a:r>
              <a:rPr lang="en-US" dirty="0" smtClean="0"/>
              <a:t>click to…</a:t>
            </a:r>
          </a:p>
        </p:txBody>
      </p:sp>
      <p:cxnSp>
        <p:nvCxnSpPr>
          <p:cNvPr id="6" name="Straight Connector 5"/>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57567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gradFill>
                  <a:gsLst>
                    <a:gs pos="50000">
                      <a:schemeClr val="bg1">
                        <a:lumMod val="75000"/>
                      </a:schemeClr>
                    </a:gs>
                    <a:gs pos="100000">
                      <a:schemeClr val="bg1">
                        <a:lumMod val="75000"/>
                      </a:schemeClr>
                    </a:gs>
                  </a:gsLst>
                  <a:lin ang="5400000" scaled="0"/>
                </a:gra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gradFill>
                  <a:gsLst>
                    <a:gs pos="50000">
                      <a:schemeClr val="bg1">
                        <a:lumMod val="75000"/>
                      </a:schemeClr>
                    </a:gs>
                    <a:gs pos="100000">
                      <a:schemeClr val="bg1">
                        <a:lumMod val="75000"/>
                      </a:schemeClr>
                    </a:gs>
                  </a:gsLst>
                  <a:lin ang="5400000" scaled="0"/>
                </a:gra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7329666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495449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05552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313352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2871008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3526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570163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8245981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438053"/>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81600" y="18440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5181600" y="36728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5181600" y="5349240"/>
            <a:ext cx="36576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4189404"/>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server3\restrict\ftp_root\Clients\White_Whale\5-10136_SharePoint_Conference_10-19\SFP_Art\Elements\4x3_Corner_Logo.png"/>
          <p:cNvPicPr>
            <a:picLocks noChangeAspect="1" noChangeArrowheads="1"/>
          </p:cNvPicPr>
          <p:nvPr userDrawn="1"/>
        </p:nvPicPr>
        <p:blipFill>
          <a:blip r:embed="rId3"/>
          <a:srcRect/>
          <a:stretch>
            <a:fillRect/>
          </a:stretch>
        </p:blipFill>
        <p:spPr bwMode="auto">
          <a:xfrm>
            <a:off x="0" y="0"/>
            <a:ext cx="3324225" cy="2276476"/>
          </a:xfrm>
          <a:prstGeom prst="rect">
            <a:avLst/>
          </a:prstGeom>
          <a:noFill/>
        </p:spPr>
      </p:pic>
      <p:pic>
        <p:nvPicPr>
          <p:cNvPr id="5" name="Picture 2" descr="\\SERVER3\Restrict\FTP_Root\Clients\White_Whale\5-10136_SharePoint_Conference_10-19\SFP_Art\Elements\4x3_Footerbar.png"/>
          <p:cNvPicPr>
            <a:picLocks noChangeAspect="1" noChangeArrowheads="1"/>
          </p:cNvPicPr>
          <p:nvPr userDrawn="1"/>
        </p:nvPicPr>
        <p:blipFill>
          <a:blip r:embed="rId4"/>
          <a:srcRect/>
          <a:stretch>
            <a:fillRect/>
          </a:stretch>
        </p:blipFill>
        <p:spPr bwMode="auto">
          <a:xfrm>
            <a:off x="0" y="6038850"/>
            <a:ext cx="9142413" cy="819150"/>
          </a:xfrm>
          <a:prstGeom prst="rect">
            <a:avLst/>
          </a:prstGeom>
          <a:noFill/>
        </p:spPr>
      </p:pic>
      <p:pic>
        <p:nvPicPr>
          <p:cNvPr id="6" name="Picture 2" descr="\\SERVER3\Restrict\FTP_Root\Clients\White_Whale\5-10136_SharePoint_Conference_10-19\SFP_Art\Elements\SharePoint_Logo_small.png"/>
          <p:cNvPicPr>
            <a:picLocks noChangeAspect="1" noChangeArrowheads="1"/>
          </p:cNvPicPr>
          <p:nvPr userDrawn="1"/>
        </p:nvPicPr>
        <p:blipFill>
          <a:blip r:embed="rId5"/>
          <a:srcRect/>
          <a:stretch>
            <a:fillRect/>
          </a:stretch>
        </p:blipFill>
        <p:spPr bwMode="auto">
          <a:xfrm>
            <a:off x="439094" y="6158342"/>
            <a:ext cx="2609850" cy="523875"/>
          </a:xfrm>
          <a:prstGeom prst="rect">
            <a:avLst/>
          </a:prstGeom>
          <a:noFill/>
        </p:spPr>
      </p:pic>
      <p:pic>
        <p:nvPicPr>
          <p:cNvPr id="7" name="Picture 3" descr="\\SERVER3\Restrict\FTP_Root\Clients\White_Whale\5-10136_SharePoint_Conference_10-19\SFP_Art\Elements\quest-logo-small.png"/>
          <p:cNvPicPr>
            <a:picLocks noChangeAspect="1" noChangeArrowheads="1"/>
          </p:cNvPicPr>
          <p:nvPr userDrawn="1"/>
        </p:nvPicPr>
        <p:blipFill>
          <a:blip r:embed="rId6"/>
          <a:srcRect/>
          <a:stretch>
            <a:fillRect/>
          </a:stretch>
        </p:blipFill>
        <p:spPr bwMode="auto">
          <a:xfrm>
            <a:off x="3542296" y="6231255"/>
            <a:ext cx="2057400" cy="390525"/>
          </a:xfrm>
          <a:prstGeom prst="rect">
            <a:avLst/>
          </a:prstGeom>
          <a:noFill/>
        </p:spPr>
      </p:pic>
      <p:pic>
        <p:nvPicPr>
          <p:cNvPr id="8" name="Picture 4" descr="\\SERVER3\Restrict\FTP_Root\Clients\White_Whale\5-10136_SharePoint_Conference_10-19\SFP_Art\Elements\Event_date-small.png"/>
          <p:cNvPicPr>
            <a:picLocks noChangeAspect="1" noChangeArrowheads="1"/>
          </p:cNvPicPr>
          <p:nvPr userDrawn="1"/>
        </p:nvPicPr>
        <p:blipFill>
          <a:blip r:embed="rId7"/>
          <a:srcRect/>
          <a:stretch>
            <a:fillRect/>
          </a:stretch>
        </p:blipFill>
        <p:spPr bwMode="auto">
          <a:xfrm>
            <a:off x="5970498" y="6243357"/>
            <a:ext cx="2743200" cy="409575"/>
          </a:xfrm>
          <a:prstGeom prst="rect">
            <a:avLst/>
          </a:prstGeom>
          <a:noFill/>
        </p:spPr>
      </p:pic>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4" cy="461665"/>
          </a:xfrm>
        </p:spPr>
        <p:txBody>
          <a:bodyPr>
            <a:noAutofit/>
          </a:bodyPr>
          <a:lstStyle>
            <a:lvl1pPr marL="0" indent="0" algn="l">
              <a:lnSpc>
                <a:spcPct val="90000"/>
              </a:lnSpc>
              <a:spcBef>
                <a:spcPts val="0"/>
              </a:spcBef>
              <a:buNone/>
              <a:defRPr>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7047865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server3\restrict\ftp_root\Clients\White_Whale\5-10136_SharePoint_Conference_10-19\SFP_Art\Elements\4x3_Corner_Logo.png"/>
          <p:cNvPicPr>
            <a:picLocks noChangeAspect="1" noChangeArrowheads="1"/>
          </p:cNvPicPr>
          <p:nvPr userDrawn="1"/>
        </p:nvPicPr>
        <p:blipFill>
          <a:blip r:embed="rId3"/>
          <a:srcRect/>
          <a:stretch>
            <a:fillRect/>
          </a:stretch>
        </p:blipFill>
        <p:spPr bwMode="auto">
          <a:xfrm>
            <a:off x="0" y="0"/>
            <a:ext cx="3324225" cy="2276476"/>
          </a:xfrm>
          <a:prstGeom prst="rect">
            <a:avLst/>
          </a:prstGeom>
          <a:noFill/>
        </p:spPr>
      </p:pic>
      <p:sp>
        <p:nvSpPr>
          <p:cNvPr id="2" name="Title 1"/>
          <p:cNvSpPr>
            <a:spLocks noGrp="1"/>
          </p:cNvSpPr>
          <p:nvPr>
            <p:ph type="ctrTitle"/>
          </p:nvPr>
        </p:nvSpPr>
        <p:spPr>
          <a:xfrm>
            <a:off x="1370013" y="686053"/>
            <a:ext cx="7043208" cy="1523494"/>
          </a:xfrm>
        </p:spPr>
        <p:txBody>
          <a:bodyPr anchor="ctr" anchorCtr="0">
            <a:noAutofit/>
          </a:bodyPr>
          <a:lstStyle>
            <a:lvl1pPr>
              <a:lnSpc>
                <a:spcPct val="90000"/>
              </a:lnSpc>
              <a:defRPr sz="5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1" u="none" strike="noStrike" kern="1200" cap="none" spc="-642" normalizeH="0" baseline="0" noProof="0" dirty="0" smtClean="0">
                <a:ln w="11430"/>
                <a:gradFill>
                  <a:gsLst>
                    <a:gs pos="0">
                      <a:schemeClr val="accent1"/>
                    </a:gs>
                    <a:gs pos="100000">
                      <a:schemeClr val="bg1"/>
                    </a:gs>
                  </a:gsLst>
                  <a:lin ang="5400000" scaled="0"/>
                </a:gra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542350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6385"/>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1000" y="1447799"/>
            <a:ext cx="8382000" cy="19735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239351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47799"/>
            <a:ext cx="8382000"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8332704"/>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799"/>
            <a:ext cx="4114800" cy="209356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799"/>
            <a:ext cx="4114800" cy="209356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124325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478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0999" y="22726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981" y="1447800"/>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2726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497394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916027"/>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56856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01801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FFFFF"/>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715456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48971053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88" y="1414462"/>
            <a:ext cx="8380412" cy="5074920"/>
          </a:xfrm>
        </p:spPr>
        <p:txBody>
          <a:bodyPr/>
          <a:lstStyle>
            <a:lvl1pPr>
              <a:buSzPct val="60000"/>
              <a:buFontTx/>
              <a:buBlip>
                <a:blip r:embed="rId2"/>
              </a:buBlip>
              <a:defRPr/>
            </a:lvl1pPr>
            <a:lvl2pPr>
              <a:buSzPct val="60000"/>
              <a:buFontTx/>
              <a:buBlip>
                <a:blip r:embed="rId2"/>
              </a:buBlip>
              <a:defRPr/>
            </a:lvl2pPr>
            <a:lvl3pPr>
              <a:buSzPct val="60000"/>
              <a:buFontTx/>
              <a:buBlip>
                <a:blip r:embed="rId2"/>
              </a:buBlip>
              <a:defRPr/>
            </a:lvl3pPr>
            <a:lvl4pPr>
              <a:buSzPct val="60000"/>
              <a:buFontTx/>
              <a:buBlip>
                <a:blip r:embed="rId2"/>
              </a:buBlip>
              <a:defRPr/>
            </a:lvl4pPr>
            <a:lvl5pPr>
              <a:buSzPct val="600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382588" y="228599"/>
            <a:ext cx="8380412" cy="498598"/>
          </a:xfrm>
        </p:spPr>
        <p:txBody>
          <a:bodyPr>
            <a:spAutoFit/>
          </a:body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p14="http://schemas.microsoft.com/office/powerpoint/2010/main" val="16819265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7255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Title 17"/>
          <p:cNvSpPr>
            <a:spLocks noGrp="1"/>
          </p:cNvSpPr>
          <p:nvPr>
            <p:ph type="title"/>
          </p:nvPr>
        </p:nvSpPr>
        <p:spPr>
          <a:xfrm>
            <a:off x="356616" y="124613"/>
            <a:ext cx="8330184" cy="435935"/>
          </a:xfrm>
          <a:prstGeom prst="rect">
            <a:avLst/>
          </a:prstGeom>
        </p:spPr>
        <p:txBody>
          <a:bodyPr anchor="b"/>
          <a:lstStyle/>
          <a:p>
            <a:r>
              <a:rPr lang="en-US" smtClean="0"/>
              <a:t>Click to edit Master title style</a:t>
            </a:r>
            <a:endParaRPr lang="en-US" dirty="0"/>
          </a:p>
        </p:txBody>
      </p:sp>
      <p:sp>
        <p:nvSpPr>
          <p:cNvPr id="5" name="TextBox 4"/>
          <p:cNvSpPr txBox="1"/>
          <p:nvPr userDrawn="1"/>
        </p:nvSpPr>
        <p:spPr>
          <a:xfrm>
            <a:off x="4314548" y="6587238"/>
            <a:ext cx="337352" cy="180328"/>
          </a:xfrm>
          <a:prstGeom prst="rect">
            <a:avLst/>
          </a:prstGeom>
          <a:noFill/>
        </p:spPr>
        <p:txBody>
          <a:bodyPr wrap="square" rtlCol="0" anchor="ctr">
            <a:noAutofit/>
          </a:bodyPr>
          <a:lstStyle/>
          <a:p>
            <a:pPr defTabSz="914363" fontAlgn="auto">
              <a:spcBef>
                <a:spcPts val="0"/>
              </a:spcBef>
              <a:spcAft>
                <a:spcPts val="0"/>
              </a:spcAft>
            </a:pPr>
            <a:fld id="{CD732B83-8E38-40BC-A652-305CA35BAE41}" type="slidenum">
              <a:rPr lang="en-US" sz="800" i="1" smtClean="0">
                <a:solidFill>
                  <a:prstClr val="white"/>
                </a:solidFill>
                <a:latin typeface="Segoe UI"/>
              </a:rPr>
              <a:pPr defTabSz="914363" fontAlgn="auto">
                <a:spcBef>
                  <a:spcPts val="0"/>
                </a:spcBef>
                <a:spcAft>
                  <a:spcPts val="0"/>
                </a:spcAft>
              </a:pPr>
              <a:t>‹#›</a:t>
            </a:fld>
            <a:endParaRPr lang="en-US" sz="800" i="1" dirty="0" smtClean="0">
              <a:solidFill>
                <a:prstClr val="white"/>
              </a:solidFill>
              <a:latin typeface="Segoe UI"/>
            </a:endParaRPr>
          </a:p>
        </p:txBody>
      </p:sp>
    </p:spTree>
    <p:extLst>
      <p:ext uri="{BB962C8B-B14F-4D97-AF65-F5344CB8AC3E}">
        <p14:creationId xmlns:p14="http://schemas.microsoft.com/office/powerpoint/2010/main" val="24174623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dirty="0"/>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a:endParaRPr lang="en-US" b="1" dirty="0">
              <a:solidFill>
                <a:prstClr val="white">
                  <a:alpha val="100000"/>
                </a:prstClr>
              </a:solidFill>
              <a:effectLst>
                <a:outerShdw blurRad="38100" dist="38100" dir="2700000" algn="tl">
                  <a:srgbClr val="000000">
                    <a:alpha val="43137"/>
                  </a:srgbClr>
                </a:outerShdw>
              </a:effectLst>
              <a:latin typeface="Segoe Semibold"/>
            </a:endParaRPr>
          </a:p>
        </p:txBody>
      </p:sp>
    </p:spTree>
    <p:extLst>
      <p:ext uri="{BB962C8B-B14F-4D97-AF65-F5344CB8AC3E}">
        <p14:creationId xmlns:p14="http://schemas.microsoft.com/office/powerpoint/2010/main" val="326825864"/>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9221519"/>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713" y="1416050"/>
            <a:ext cx="8410575" cy="50609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531799"/>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416050"/>
            <a:ext cx="4129087" cy="50609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50"/>
            <a:ext cx="4129088" cy="50609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590161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990375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018588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3101537"/>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385423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50000">
                      <a:schemeClr val="accent4"/>
                    </a:gs>
                    <a:gs pos="100000">
                      <a:schemeClr val="accent4"/>
                    </a:gs>
                  </a:gsLst>
                  <a:lin ang="5400000" scaled="0"/>
                </a:gradFill>
                <a:effectLst>
                  <a:outerShdw blurRad="50800" dist="39000" dir="5460000" algn="tl">
                    <a:srgbClr val="000000">
                      <a:alpha val="38000"/>
                    </a:srgbClr>
                  </a:outerShdw>
                </a:effectLst>
                <a:uLnTx/>
                <a:uFillTx/>
                <a:latin typeface="Segoe UI" pitchFamily="34" charset="0"/>
                <a:ea typeface="+mn-ea"/>
                <a:cs typeface="+mn-cs"/>
              </a:defRPr>
            </a:lvl1pPr>
          </a:lstStyle>
          <a:p>
            <a:pPr lvl="0"/>
            <a:r>
              <a:rPr lang="en-US" dirty="0" smtClean="0"/>
              <a:t>click to…</a:t>
            </a:r>
          </a:p>
        </p:txBody>
      </p:sp>
      <p:cxnSp>
        <p:nvCxnSpPr>
          <p:cNvPr id="6" name="Straight Connector 5"/>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401752"/>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157901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8432542"/>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6713" y="1416050"/>
            <a:ext cx="8410575" cy="50609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920537"/>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7470809"/>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_Top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713" y="1463038"/>
            <a:ext cx="8410575" cy="1661993"/>
          </a:xfrm>
        </p:spPr>
        <p:txBody>
          <a:bodyPr rtlCol="0"/>
          <a:lstStyle>
            <a:lvl1pPr>
              <a:defRPr sz="2000"/>
            </a:lvl1pPr>
            <a:lvl2pPr>
              <a:defRPr sz="18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6697367"/>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_Bottom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6732734"/>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eaLnBrk="0" hangingPunct="0"/>
            <a:endParaRPr lang="en-US" dirty="0">
              <a:solidFill>
                <a:prstClr val="white"/>
              </a:solidFill>
              <a:latin typeface="Segoe Semibold"/>
            </a:endParaRPr>
          </a:p>
        </p:txBody>
      </p:sp>
      <p:pic>
        <p:nvPicPr>
          <p:cNvPr id="5" name="Rectangle 16385"/>
          <p:cNvPicPr>
            <a:picLocks noChangeAspect="1" noChangeArrowheads="1"/>
          </p:cNvPicPr>
          <p:nvPr userDrawn="1"/>
        </p:nvPicPr>
        <p:blipFill>
          <a:blip r:embed="rId2" cstate="print">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fld id="{BB6A4ED4-F5F7-42EB-BB81-ECDBB9944436}" type="slidenum">
              <a:rPr lang="en-US">
                <a:solidFill>
                  <a:prstClr val="white"/>
                </a:solidFill>
                <a:latin typeface="Segoe Semibold"/>
              </a:rPr>
              <a:pPr/>
              <a:t>‹#›</a:t>
            </a:fld>
            <a:endParaRPr lang="en-US" dirty="0">
              <a:solidFill>
                <a:prstClr val="white"/>
              </a:solidFill>
              <a:latin typeface="Segoe Semibold"/>
            </a:endParaRPr>
          </a:p>
        </p:txBody>
      </p:sp>
    </p:spTree>
    <p:extLst>
      <p:ext uri="{BB962C8B-B14F-4D97-AF65-F5344CB8AC3E}">
        <p14:creationId xmlns:p14="http://schemas.microsoft.com/office/powerpoint/2010/main" val="3928133645"/>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Box 2"/>
          <p:cNvSpPr txBox="1"/>
          <p:nvPr userDrawn="1"/>
        </p:nvSpPr>
        <p:spPr>
          <a:xfrm>
            <a:off x="533400" y="838200"/>
            <a:ext cx="6248400" cy="369332"/>
          </a:xfrm>
          <a:prstGeom prst="rect">
            <a:avLst/>
          </a:prstGeom>
          <a:noFill/>
        </p:spPr>
        <p:txBody>
          <a:bodyPr wrap="square" rtlCol="0">
            <a:spAutoFit/>
          </a:bodyPr>
          <a:lstStyle/>
          <a:p>
            <a:r>
              <a:rPr lang="en-US" dirty="0">
                <a:solidFill>
                  <a:prstClr val="white"/>
                </a:solidFill>
              </a:rPr>
              <a:t>[This is a hidden slide]</a:t>
            </a:r>
          </a:p>
        </p:txBody>
      </p:sp>
      <p:sp>
        <p:nvSpPr>
          <p:cNvPr id="4" name="Text Placeholder 2"/>
          <p:cNvSpPr>
            <a:spLocks noGrp="1"/>
          </p:cNvSpPr>
          <p:nvPr>
            <p:ph type="body" idx="1"/>
          </p:nvPr>
        </p:nvSpPr>
        <p:spPr>
          <a:xfrm>
            <a:off x="366713" y="2133600"/>
            <a:ext cx="8410575" cy="1514261"/>
          </a:xfrm>
        </p:spPr>
        <p:txBody>
          <a:bodyPr rtlCol="0"/>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533400" y="1524000"/>
            <a:ext cx="5410200" cy="341632"/>
          </a:xfrm>
        </p:spPr>
        <p:txBody>
          <a:bodyPr/>
          <a:lstStyle>
            <a:lvl1pPr>
              <a:buFont typeface="Arial" pitchFamily="34" charset="0"/>
              <a:buNone/>
              <a:defRPr sz="1800" b="0" baseline="0">
                <a:effectLst/>
              </a:defRPr>
            </a:lvl1pPr>
          </a:lstStyle>
          <a:p>
            <a:pPr lvl="0"/>
            <a:r>
              <a:rPr lang="en-US" dirty="0" smtClean="0"/>
              <a:t>Owner:  </a:t>
            </a:r>
            <a:endParaRPr lang="en-US" dirty="0"/>
          </a:p>
        </p:txBody>
      </p:sp>
    </p:spTree>
    <p:extLst>
      <p:ext uri="{BB962C8B-B14F-4D97-AF65-F5344CB8AC3E}">
        <p14:creationId xmlns:p14="http://schemas.microsoft.com/office/powerpoint/2010/main" val="885502003"/>
      </p:ext>
    </p:extLst>
  </p:cSld>
  <p:clrMapOvr>
    <a:masterClrMapping/>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Close">
    <p:spTree>
      <p:nvGrpSpPr>
        <p:cNvPr id="1" name=""/>
        <p:cNvGrpSpPr/>
        <p:nvPr/>
      </p:nvGrpSpPr>
      <p:grpSpPr>
        <a:xfrm>
          <a:off x="0" y="0"/>
          <a:ext cx="0" cy="0"/>
          <a:chOff x="0" y="0"/>
          <a:chExt cx="0" cy="0"/>
        </a:xfrm>
      </p:grpSpPr>
      <p:pic>
        <p:nvPicPr>
          <p:cNvPr id="3" name="Picture 9" descr="S:\White_Whale\1-01107-DeborahZiegenhorn\sf_art\PNGs\101107_handshake_color.png"/>
          <p:cNvPicPr>
            <a:picLocks noChangeAspect="1" noChangeArrowheads="1"/>
          </p:cNvPicPr>
          <p:nvPr userDrawn="1"/>
        </p:nvPicPr>
        <p:blipFill>
          <a:blip r:embed="rId2" cstate="print">
            <a:duotone>
              <a:prstClr val="black"/>
              <a:srgbClr val="D9C3A5">
                <a:tint val="50000"/>
                <a:satMod val="180000"/>
              </a:srgbClr>
            </a:duotone>
          </a:blip>
          <a:srcRect r="6247"/>
          <a:stretch>
            <a:fillRect/>
          </a:stretch>
        </p:blipFill>
        <p:spPr bwMode="auto">
          <a:xfrm>
            <a:off x="3737456" y="498764"/>
            <a:ext cx="5406544" cy="5749636"/>
          </a:xfrm>
          <a:prstGeom prst="rect">
            <a:avLst/>
          </a:prstGeom>
          <a:noFill/>
        </p:spPr>
      </p:pic>
      <p:sp>
        <p:nvSpPr>
          <p:cNvPr id="4" name="Text Placeholder 4"/>
          <p:cNvSpPr txBox="1">
            <a:spLocks/>
          </p:cNvSpPr>
          <p:nvPr userDrawn="1"/>
        </p:nvSpPr>
        <p:spPr>
          <a:xfrm>
            <a:off x="33868" y="4010566"/>
            <a:ext cx="9110132" cy="1329595"/>
          </a:xfrm>
          <a:prstGeom prst="rect">
            <a:avLst/>
          </a:prstGeom>
        </p:spPr>
        <p:txBody>
          <a:bodyPr/>
          <a:lstStyle/>
          <a:p>
            <a:pPr indent="-396875" algn="ctr" defTabSz="914363">
              <a:lnSpc>
                <a:spcPct val="90000"/>
              </a:lnSpc>
              <a:buClr>
                <a:srgbClr val="EEECE1"/>
              </a:buClr>
              <a:buSzPct val="95000"/>
              <a:buFont typeface="Arial" pitchFamily="34" charset="0"/>
              <a:buNone/>
              <a:defRPr/>
            </a:pPr>
            <a:r>
              <a:rPr lang="en-US" sz="13800" spc="-150" dirty="0">
                <a:ln w="3175">
                  <a:noFill/>
                </a:ln>
                <a:gradFill flip="none" rotWithShape="1">
                  <a:gsLst>
                    <a:gs pos="0">
                      <a:srgbClr val="DCDCDC">
                        <a:alpha val="25000"/>
                      </a:srgbClr>
                    </a:gs>
                    <a:gs pos="36000">
                      <a:srgbClr val="CCCCCC">
                        <a:alpha val="25000"/>
                      </a:srgbClr>
                    </a:gs>
                    <a:gs pos="86000">
                      <a:srgbClr val="8A8A8A">
                        <a:alpha val="25000"/>
                      </a:srgbClr>
                    </a:gs>
                  </a:gsLst>
                  <a:lin ang="16200000" scaled="0"/>
                  <a:tileRect/>
                </a:gradFill>
                <a:latin typeface="Segoe Semibold"/>
                <a:cs typeface="Arial" charset="0"/>
              </a:rPr>
              <a:t>Thank you</a:t>
            </a:r>
          </a:p>
        </p:txBody>
      </p:sp>
      <p:sp>
        <p:nvSpPr>
          <p:cNvPr id="5" name="Text Placeholder 4"/>
          <p:cNvSpPr txBox="1">
            <a:spLocks/>
          </p:cNvSpPr>
          <p:nvPr userDrawn="1"/>
        </p:nvSpPr>
        <p:spPr>
          <a:xfrm>
            <a:off x="1664272" y="3626751"/>
            <a:ext cx="6747891" cy="1592744"/>
          </a:xfrm>
          <a:prstGeom prst="rect">
            <a:avLst/>
          </a:prstGeom>
        </p:spPr>
        <p:txBody>
          <a:bodyPr lIns="0" tIns="0" rIns="0" bIns="0" anchor="b">
            <a:spAutoFit/>
            <a:scene3d>
              <a:camera prst="orthographicFront"/>
              <a:lightRig rig="flat" dir="t"/>
            </a:scene3d>
            <a:sp3d>
              <a:extrusionClr>
                <a:srgbClr val="000000"/>
              </a:extrusionClr>
              <a:contourClr>
                <a:srgbClr val="2D8499"/>
              </a:contourClr>
            </a:sp3d>
          </a:bodyPr>
          <a:lstStyle/>
          <a:p>
            <a:pPr algn="r" defTabSz="1095332">
              <a:lnSpc>
                <a:spcPct val="90000"/>
              </a:lnSpc>
              <a:buClr>
                <a:srgbClr val="EEECE1"/>
              </a:buClr>
              <a:buSzPct val="95000"/>
              <a:buFont typeface="Arial" pitchFamily="34" charset="0"/>
              <a:buNone/>
              <a:defRPr/>
            </a:pPr>
            <a:r>
              <a:rPr lang="en-US" sz="11500" spc="-150" dirty="0">
                <a:ln w="3175">
                  <a:noFill/>
                </a:ln>
                <a:gradFill flip="none" rotWithShape="1">
                  <a:gsLst>
                    <a:gs pos="0">
                      <a:srgbClr val="FFFFB9"/>
                    </a:gs>
                    <a:gs pos="40000">
                      <a:srgbClr val="FFFF99"/>
                    </a:gs>
                    <a:gs pos="79000">
                      <a:srgbClr val="F8801C">
                        <a:alpha val="84000"/>
                      </a:srgbClr>
                    </a:gs>
                  </a:gsLst>
                  <a:lin ang="5400000" scaled="1"/>
                  <a:tileRect/>
                </a:gradFill>
                <a:effectLst>
                  <a:outerShdw blurRad="50800" dist="38100" dir="2700000" algn="tl" rotWithShape="0">
                    <a:prstClr val="black">
                      <a:alpha val="40000"/>
                    </a:prstClr>
                  </a:outerShdw>
                </a:effectLst>
                <a:latin typeface="Segoe Semibold"/>
                <a:cs typeface="Arial" charset="0"/>
              </a:rPr>
              <a:t>Thank you</a:t>
            </a:r>
          </a:p>
        </p:txBody>
      </p:sp>
    </p:spTree>
    <p:extLst>
      <p:ext uri="{BB962C8B-B14F-4D97-AF65-F5344CB8AC3E}">
        <p14:creationId xmlns:p14="http://schemas.microsoft.com/office/powerpoint/2010/main" val="18836013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6199847"/>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cxnSp>
        <p:nvCxnSpPr>
          <p:cNvPr id="12" name="Straight Connector 11"/>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195912"/>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gradFill>
                  <a:gsLst>
                    <a:gs pos="50000">
                      <a:schemeClr val="accent4"/>
                    </a:gs>
                    <a:gs pos="100000">
                      <a:schemeClr val="accent4"/>
                    </a:gs>
                  </a:gsLst>
                  <a:lin ang="5400000" scaled="0"/>
                </a:gra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gradFill>
                  <a:gsLst>
                    <a:gs pos="5000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50000">
                      <a:schemeClr val="accent4"/>
                    </a:gs>
                    <a:gs pos="100000">
                      <a:schemeClr val="accent4"/>
                    </a:gs>
                  </a:gsLst>
                  <a:lin ang="5400000" scaled="0"/>
                </a:gradFill>
                <a:effectLst>
                  <a:outerShdw blurRad="50800" dist="39000" dir="5460000" algn="tl">
                    <a:srgbClr val="000000">
                      <a:alpha val="38000"/>
                    </a:srgbClr>
                  </a:outerShdw>
                </a:effectLst>
                <a:uLnTx/>
                <a:uFillTx/>
                <a:latin typeface="Segoe UI" pitchFamily="34" charset="0"/>
                <a:ea typeface="+mn-ea"/>
                <a:cs typeface="+mn-cs"/>
              </a:defRPr>
            </a:lvl1pPr>
          </a:lstStyle>
          <a:p>
            <a:pPr lvl="0"/>
            <a:r>
              <a:rPr lang="en-US" dirty="0" smtClean="0"/>
              <a:t>click to…</a:t>
            </a:r>
          </a:p>
        </p:txBody>
      </p:sp>
      <p:cxnSp>
        <p:nvCxnSpPr>
          <p:cNvPr id="6" name="Straight Connector 5"/>
          <p:cNvCxnSpPr/>
          <p:nvPr userDrawn="1"/>
        </p:nvCxnSpPr>
        <p:spPr>
          <a:xfrm rot="10800000">
            <a:off x="730250" y="4148836"/>
            <a:ext cx="8413750" cy="1588"/>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3955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gradFill>
                  <a:gsLst>
                    <a:gs pos="50000">
                      <a:schemeClr val="bg1">
                        <a:lumMod val="75000"/>
                      </a:schemeClr>
                    </a:gs>
                    <a:gs pos="100000">
                      <a:schemeClr val="bg1">
                        <a:lumMod val="75000"/>
                      </a:schemeClr>
                    </a:gs>
                  </a:gsLst>
                  <a:lin ang="5400000" scaled="0"/>
                </a:gra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gradFill>
                  <a:gsLst>
                    <a:gs pos="50000">
                      <a:schemeClr val="bg1">
                        <a:lumMod val="75000"/>
                      </a:schemeClr>
                    </a:gs>
                    <a:gs pos="100000">
                      <a:schemeClr val="bg1">
                        <a:lumMod val="75000"/>
                      </a:schemeClr>
                    </a:gs>
                  </a:gsLst>
                  <a:lin ang="5400000" scaled="0"/>
                </a:gra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86780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215778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471824"/>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082326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03799846"/>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95421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63574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64595072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7291253"/>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Demo, Video etc. &quot;special&quot; slides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0013" y="2355850"/>
            <a:ext cx="7043208" cy="1523494"/>
          </a:xfrm>
        </p:spPr>
        <p:txBody>
          <a:bodyPr anchor="ctr" anchorCtr="0">
            <a:noAutofit/>
          </a:bodyPr>
          <a:lstStyle>
            <a:lvl1pPr>
              <a:lnSpc>
                <a:spcPct val="90000"/>
              </a:lnSpc>
              <a:defRPr sz="5400">
                <a:gradFill flip="none" rotWithShape="1">
                  <a:gsLst>
                    <a:gs pos="0">
                      <a:srgbClr val="FFC200"/>
                    </a:gs>
                    <a:gs pos="86000">
                      <a:srgbClr val="FFC200"/>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755303"/>
            <a:ext cx="7690114" cy="138499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gradFill>
                  <a:gsLst>
                    <a:gs pos="0">
                      <a:srgbClr val="FFC200"/>
                    </a:gs>
                    <a:gs pos="100000">
                      <a:srgbClr val="FFC200"/>
                    </a:gs>
                  </a:gsLst>
                  <a:lin ang="5400000" scaled="0"/>
                </a:gradFill>
                <a:effectLst/>
                <a:uLnTx/>
                <a:uFillTx/>
                <a:latin typeface="+mj-lt"/>
                <a:ea typeface="+mn-ea"/>
                <a:cs typeface="+mn-cs"/>
              </a:defRPr>
            </a:lvl1pPr>
          </a:lstStyle>
          <a:p>
            <a:pPr lvl="0"/>
            <a:r>
              <a:rPr lang="en-US" dirty="0" smtClean="0"/>
              <a:t>click to…</a:t>
            </a:r>
          </a:p>
        </p:txBody>
      </p:sp>
      <p:pic>
        <p:nvPicPr>
          <p:cNvPr id="6" name="Picture 14" descr="C:\Users\ianberg\Pictures\MSFT Images\WPC 2010 Logos\Ofc-2010.png"/>
          <p:cNvPicPr>
            <a:picLocks noChangeAspect="1" noChangeArrowheads="1"/>
          </p:cNvPicPr>
          <p:nvPr/>
        </p:nvPicPr>
        <p:blipFill>
          <a:blip r:embed="rId3" cstate="print"/>
          <a:stretch>
            <a:fillRect/>
          </a:stretch>
        </p:blipFill>
        <p:spPr bwMode="black">
          <a:xfrm>
            <a:off x="380999" y="6051706"/>
            <a:ext cx="957565" cy="257345"/>
          </a:xfrm>
          <a:prstGeom prst="rect">
            <a:avLst/>
          </a:prstGeom>
          <a:noFill/>
        </p:spPr>
      </p:pic>
      <p:pic>
        <p:nvPicPr>
          <p:cNvPr id="8" name="Picture 7" descr="Project2010_bL_r.png"/>
          <p:cNvPicPr>
            <a:picLocks noChangeAspect="1"/>
          </p:cNvPicPr>
          <p:nvPr/>
        </p:nvPicPr>
        <p:blipFill>
          <a:blip r:embed="rId4" cstate="print"/>
          <a:stretch>
            <a:fillRect/>
          </a:stretch>
        </p:blipFill>
        <p:spPr bwMode="black">
          <a:xfrm>
            <a:off x="1557277" y="6088748"/>
            <a:ext cx="758164" cy="237232"/>
          </a:xfrm>
          <a:prstGeom prst="rect">
            <a:avLst/>
          </a:prstGeom>
        </p:spPr>
      </p:pic>
      <p:pic>
        <p:nvPicPr>
          <p:cNvPr id="9" name="Picture 8" descr="Visio2010_bL_r.png"/>
          <p:cNvPicPr>
            <a:picLocks noChangeAspect="1"/>
          </p:cNvPicPr>
          <p:nvPr/>
        </p:nvPicPr>
        <p:blipFill>
          <a:blip r:embed="rId5" cstate="print"/>
          <a:stretch>
            <a:fillRect/>
          </a:stretch>
        </p:blipFill>
        <p:spPr bwMode="black">
          <a:xfrm>
            <a:off x="2534154" y="6090244"/>
            <a:ext cx="615379" cy="196135"/>
          </a:xfrm>
          <a:prstGeom prst="rect">
            <a:avLst/>
          </a:prstGeom>
        </p:spPr>
      </p:pic>
      <p:pic>
        <p:nvPicPr>
          <p:cNvPr id="10" name="Picture 9" descr="ShrPt10_h_rgb_r.png"/>
          <p:cNvPicPr>
            <a:picLocks noChangeAspect="1"/>
          </p:cNvPicPr>
          <p:nvPr/>
        </p:nvPicPr>
        <p:blipFill>
          <a:blip r:embed="rId6" cstate="print"/>
          <a:stretch>
            <a:fillRect/>
          </a:stretch>
        </p:blipFill>
        <p:spPr bwMode="black">
          <a:xfrm>
            <a:off x="3368246" y="6060853"/>
            <a:ext cx="1286487" cy="259679"/>
          </a:xfrm>
          <a:prstGeom prst="rect">
            <a:avLst/>
          </a:prstGeom>
        </p:spPr>
      </p:pic>
      <p:pic>
        <p:nvPicPr>
          <p:cNvPr id="11" name="Picture 10" descr="ofc-CommSvr_bL_r.png"/>
          <p:cNvPicPr>
            <a:picLocks noChangeAspect="1"/>
          </p:cNvPicPr>
          <p:nvPr/>
        </p:nvPicPr>
        <p:blipFill>
          <a:blip r:embed="rId7" cstate="print"/>
          <a:stretch>
            <a:fillRect/>
          </a:stretch>
        </p:blipFill>
        <p:spPr bwMode="black">
          <a:xfrm>
            <a:off x="6706104" y="6098855"/>
            <a:ext cx="2047316" cy="188446"/>
          </a:xfrm>
          <a:prstGeom prst="rect">
            <a:avLst/>
          </a:prstGeom>
        </p:spPr>
      </p:pic>
      <p:pic>
        <p:nvPicPr>
          <p:cNvPr id="12" name="Picture 11" descr="ExchangeSvr2010_h_rgb_r.png"/>
          <p:cNvPicPr>
            <a:picLocks noChangeAspect="1"/>
          </p:cNvPicPr>
          <p:nvPr userDrawn="1"/>
        </p:nvPicPr>
        <p:blipFill>
          <a:blip r:embed="rId8" cstate="print"/>
          <a:stretch>
            <a:fillRect/>
          </a:stretch>
        </p:blipFill>
        <p:spPr bwMode="black">
          <a:xfrm>
            <a:off x="4873446" y="6062658"/>
            <a:ext cx="1613944" cy="260839"/>
          </a:xfrm>
          <a:prstGeom prst="rect">
            <a:avLst/>
          </a:prstGeom>
        </p:spPr>
      </p:pic>
    </p:spTree>
    <p:extLst>
      <p:ext uri="{BB962C8B-B14F-4D97-AF65-F5344CB8AC3E}">
        <p14:creationId xmlns:p14="http://schemas.microsoft.com/office/powerpoint/2010/main" val="1642437230"/>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Content_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4457247"/>
      </p:ext>
    </p:extLst>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Title Only (with Sub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3"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p14="http://schemas.microsoft.com/office/powerpoint/2010/main" val="180778769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2323" y="1414199"/>
            <a:ext cx="4126177" cy="50749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199"/>
            <a:ext cx="4127500" cy="50749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6"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p14="http://schemas.microsoft.com/office/powerpoint/2010/main" val="138160371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88" y="1414462"/>
            <a:ext cx="8380412" cy="5074920"/>
          </a:xfrm>
        </p:spPr>
        <p:txBody>
          <a:bodyPr/>
          <a:lstStyle>
            <a:lvl1pPr>
              <a:buSzPct val="60000"/>
              <a:buFontTx/>
              <a:buBlip>
                <a:blip r:embed="rId2"/>
              </a:buBlip>
              <a:defRPr/>
            </a:lvl1pPr>
            <a:lvl2pPr>
              <a:buSzPct val="60000"/>
              <a:buFontTx/>
              <a:buBlip>
                <a:blip r:embed="rId2"/>
              </a:buBlip>
              <a:defRPr/>
            </a:lvl2pPr>
            <a:lvl3pPr>
              <a:buSzPct val="60000"/>
              <a:buFontTx/>
              <a:buBlip>
                <a:blip r:embed="rId2"/>
              </a:buBlip>
              <a:defRPr/>
            </a:lvl3pPr>
            <a:lvl4pPr>
              <a:buSzPct val="60000"/>
              <a:buFontTx/>
              <a:buBlip>
                <a:blip r:embed="rId2"/>
              </a:buBlip>
              <a:defRPr/>
            </a:lvl4pPr>
            <a:lvl5pPr>
              <a:buSzPct val="600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382588" y="228599"/>
            <a:ext cx="8380412" cy="498598"/>
          </a:xfrm>
        </p:spPr>
        <p:txBody>
          <a:bodyPr>
            <a:spAutoFit/>
          </a:body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2588" y="739558"/>
            <a:ext cx="8385048" cy="332399"/>
          </a:xfrm>
        </p:spPr>
        <p:txBody>
          <a:bodyPr>
            <a:spAutoFit/>
          </a:bodyPr>
          <a:lstStyle>
            <a:lvl1pPr marL="4763" indent="-4763">
              <a:buFont typeface="Arial" pitchFamily="34" charset="0"/>
              <a:buNone/>
              <a:tabLst/>
              <a:defRPr sz="2400" spc="-100" baseline="0">
                <a:solidFill>
                  <a:schemeClr val="tx2"/>
                </a:solidFill>
                <a:latin typeface="Segoe Light" pitchFamily="34" charset="0"/>
              </a:defRPr>
            </a:lvl1pPr>
          </a:lstStyle>
          <a:p>
            <a:pPr lvl="0"/>
            <a:r>
              <a:rPr lang="en-US" dirty="0" smtClean="0"/>
              <a:t>Click to edit subtitle</a:t>
            </a:r>
            <a:endParaRPr lang="en-US" dirty="0"/>
          </a:p>
        </p:txBody>
      </p:sp>
    </p:spTree>
    <p:extLst>
      <p:ext uri="{BB962C8B-B14F-4D97-AF65-F5344CB8AC3E}">
        <p14:creationId xmlns:p14="http://schemas.microsoft.com/office/powerpoint/2010/main" val="643718047"/>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fr-FR"/>
          </a:p>
        </p:txBody>
      </p:sp>
      <p:sp>
        <p:nvSpPr>
          <p:cNvPr id="4" name="Date Placeholder 3"/>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772290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FR"/>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Date Placeholder 3"/>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968645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49400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5" name="Date Placeholder 4"/>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383995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7" name="Date Placeholder 6"/>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131719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FR"/>
          </a:p>
        </p:txBody>
      </p:sp>
      <p:sp>
        <p:nvSpPr>
          <p:cNvPr id="3" name="Date Placeholder 2"/>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891868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098943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009251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747365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Date Placeholder 3"/>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210373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Date Placeholder 3"/>
          <p:cNvSpPr>
            <a:spLocks noGrp="1"/>
          </p:cNvSpPr>
          <p:nvPr>
            <p:ph type="dt" sz="half" idx="10"/>
          </p:nvPr>
        </p:nvSpPr>
        <p:spPr/>
        <p:txBody>
          <a:bodyPr/>
          <a:lstStyle/>
          <a:p>
            <a:fld id="{4467A9E0-E3C9-274A-A9F2-DAB6A271264C}" type="datetimeFigureOut">
              <a:rPr lang="fr-FR" smtClean="0">
                <a:solidFill>
                  <a:prstClr val="black">
                    <a:tint val="75000"/>
                  </a:prstClr>
                </a:solidFill>
              </a:rPr>
              <a:pPr/>
              <a:t>16/02/2010</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CD026F0-BAB5-B648-ADCE-8CC1D4F06286}"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27495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gradFill>
                  <a:gsLst>
                    <a:gs pos="50000">
                      <a:schemeClr val="bg1">
                        <a:lumMod val="75000"/>
                      </a:schemeClr>
                    </a:gs>
                    <a:gs pos="100000">
                      <a:schemeClr val="bg1">
                        <a:lumMod val="75000"/>
                      </a:schemeClr>
                    </a:gs>
                  </a:gsLst>
                  <a:lin ang="5400000" scaled="0"/>
                </a:gra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gradFill>
                  <a:gsLst>
                    <a:gs pos="50000">
                      <a:schemeClr val="bg1">
                        <a:lumMod val="75000"/>
                      </a:schemeClr>
                    </a:gs>
                    <a:gs pos="100000">
                      <a:schemeClr val="bg1">
                        <a:lumMod val="75000"/>
                      </a:schemeClr>
                    </a:gs>
                  </a:gsLst>
                  <a:lin ang="5400000" scaled="0"/>
                </a:gra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gradFill>
                  <a:gsLst>
                    <a:gs pos="50000">
                      <a:schemeClr val="bg1">
                        <a:lumMod val="75000"/>
                      </a:schemeClr>
                    </a:gs>
                    <a:gs pos="100000">
                      <a:schemeClr val="bg1">
                        <a:lumMod val="75000"/>
                      </a:schemeClr>
                    </a:gs>
                  </a:gsLst>
                  <a:lin ang="5400000" scaled="0"/>
                </a:gra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Close">
    <p:spTree>
      <p:nvGrpSpPr>
        <p:cNvPr id="1" name=""/>
        <p:cNvGrpSpPr/>
        <p:nvPr/>
      </p:nvGrpSpPr>
      <p:grpSpPr>
        <a:xfrm>
          <a:off x="0" y="0"/>
          <a:ext cx="0" cy="0"/>
          <a:chOff x="0" y="0"/>
          <a:chExt cx="0" cy="0"/>
        </a:xfrm>
      </p:grpSpPr>
      <p:pic>
        <p:nvPicPr>
          <p:cNvPr id="3" name="Picture 9" descr="S:\White_Whale\1-01107-DeborahZiegenhorn\sf_art\PNGs\101107_handshake_color.png"/>
          <p:cNvPicPr>
            <a:picLocks noChangeAspect="1" noChangeArrowheads="1"/>
          </p:cNvPicPr>
          <p:nvPr userDrawn="1"/>
        </p:nvPicPr>
        <p:blipFill>
          <a:blip r:embed="rId2" cstate="screen">
            <a:duotone>
              <a:prstClr val="black"/>
              <a:srgbClr val="D9C3A5">
                <a:tint val="50000"/>
                <a:satMod val="180000"/>
              </a:srgbClr>
            </a:duotone>
          </a:blip>
          <a:srcRect r="6247"/>
          <a:stretch>
            <a:fillRect/>
          </a:stretch>
        </p:blipFill>
        <p:spPr bwMode="auto">
          <a:xfrm>
            <a:off x="3737456" y="498764"/>
            <a:ext cx="5406544" cy="5749636"/>
          </a:xfrm>
          <a:prstGeom prst="rect">
            <a:avLst/>
          </a:prstGeom>
          <a:noFill/>
        </p:spPr>
      </p:pic>
      <p:sp>
        <p:nvSpPr>
          <p:cNvPr id="4" name="Text Placeholder 4"/>
          <p:cNvSpPr txBox="1">
            <a:spLocks/>
          </p:cNvSpPr>
          <p:nvPr userDrawn="1"/>
        </p:nvSpPr>
        <p:spPr>
          <a:xfrm>
            <a:off x="33868" y="4010566"/>
            <a:ext cx="9110132" cy="1329595"/>
          </a:xfrm>
          <a:prstGeom prst="rect">
            <a:avLst/>
          </a:prstGeom>
        </p:spPr>
        <p:txBody>
          <a:bodyPr/>
          <a:lstStyle/>
          <a:p>
            <a:pPr indent="-396875" algn="ctr" defTabSz="914363" rtl="0">
              <a:lnSpc>
                <a:spcPct val="90000"/>
              </a:lnSpc>
              <a:buClr>
                <a:srgbClr val="EEECE1"/>
              </a:buClr>
              <a:buSzPct val="95000"/>
              <a:buFont typeface="Arial" pitchFamily="34" charset="0"/>
              <a:buNone/>
              <a:defRPr/>
            </a:pPr>
            <a:r>
              <a:rPr lang="en-US" sz="13800" kern="1200" spc="-150" dirty="0">
                <a:ln w="3175">
                  <a:noFill/>
                </a:ln>
                <a:gradFill flip="none" rotWithShape="1">
                  <a:gsLst>
                    <a:gs pos="0">
                      <a:srgbClr val="DCDCDC">
                        <a:alpha val="25000"/>
                      </a:srgbClr>
                    </a:gs>
                    <a:gs pos="36000">
                      <a:srgbClr val="CCCCCC">
                        <a:alpha val="25000"/>
                      </a:srgbClr>
                    </a:gs>
                    <a:gs pos="86000">
                      <a:srgbClr val="8A8A8A">
                        <a:alpha val="25000"/>
                      </a:srgbClr>
                    </a:gs>
                  </a:gsLst>
                  <a:lin ang="16200000" scaled="0"/>
                  <a:tileRect/>
                </a:gradFill>
                <a:latin typeface="Segoe Semibold"/>
                <a:ea typeface="+mn-ea"/>
                <a:cs typeface="Arial" charset="0"/>
              </a:rPr>
              <a:t>Thank you</a:t>
            </a:r>
          </a:p>
        </p:txBody>
      </p:sp>
      <p:sp>
        <p:nvSpPr>
          <p:cNvPr id="5" name="Text Placeholder 4"/>
          <p:cNvSpPr txBox="1">
            <a:spLocks/>
          </p:cNvSpPr>
          <p:nvPr userDrawn="1"/>
        </p:nvSpPr>
        <p:spPr>
          <a:xfrm>
            <a:off x="1664272" y="3626751"/>
            <a:ext cx="6747891" cy="1592744"/>
          </a:xfrm>
          <a:prstGeom prst="rect">
            <a:avLst/>
          </a:prstGeom>
        </p:spPr>
        <p:txBody>
          <a:bodyPr lIns="0" tIns="0" rIns="0" bIns="0" anchor="b">
            <a:spAutoFit/>
            <a:scene3d>
              <a:camera prst="orthographicFront"/>
              <a:lightRig rig="flat" dir="t"/>
            </a:scene3d>
            <a:sp3d>
              <a:extrusionClr>
                <a:srgbClr val="000000"/>
              </a:extrusionClr>
              <a:contourClr>
                <a:srgbClr val="2D8499"/>
              </a:contourClr>
            </a:sp3d>
          </a:bodyPr>
          <a:lstStyle/>
          <a:p>
            <a:pPr algn="r" defTabSz="1095332" rtl="0">
              <a:lnSpc>
                <a:spcPct val="90000"/>
              </a:lnSpc>
              <a:buClr>
                <a:srgbClr val="EEECE1"/>
              </a:buClr>
              <a:buSzPct val="95000"/>
              <a:buFont typeface="Arial" pitchFamily="34" charset="0"/>
              <a:buNone/>
              <a:defRPr/>
            </a:pPr>
            <a:r>
              <a:rPr lang="en-US" sz="11500" kern="1200" spc="-150" dirty="0">
                <a:ln w="3175">
                  <a:noFill/>
                </a:ln>
                <a:gradFill flip="none" rotWithShape="1">
                  <a:gsLst>
                    <a:gs pos="0">
                      <a:srgbClr val="FFFFB9"/>
                    </a:gs>
                    <a:gs pos="40000">
                      <a:srgbClr val="FFFF99"/>
                    </a:gs>
                    <a:gs pos="79000">
                      <a:srgbClr val="F8801C">
                        <a:alpha val="84000"/>
                      </a:srgbClr>
                    </a:gs>
                  </a:gsLst>
                  <a:lin ang="5400000" scaled="1"/>
                  <a:tileRect/>
                </a:gradFill>
                <a:effectLst>
                  <a:outerShdw blurRad="50800" dist="38100" dir="2700000" algn="tl" rotWithShape="0">
                    <a:prstClr val="black">
                      <a:alpha val="40000"/>
                    </a:prstClr>
                  </a:outerShdw>
                </a:effectLst>
                <a:latin typeface="Segoe Semibold"/>
                <a:ea typeface="+mn-ea"/>
                <a:cs typeface="Arial" charset="0"/>
              </a:rPr>
              <a:t>Thank you</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4" name="Content Placeholder 3"/>
          <p:cNvSpPr>
            <a:spLocks noGrp="1"/>
          </p:cNvSpPr>
          <p:nvPr>
            <p:ph sz="half" idx="2"/>
          </p:nvPr>
        </p:nvSpPr>
        <p:spPr>
          <a:xfrm>
            <a:off x="4648200" y="1416049"/>
            <a:ext cx="4129088"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1416049"/>
            <a:ext cx="4129087" cy="50292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4323" y="355599"/>
            <a:ext cx="8503920" cy="914400"/>
          </a:xfrm>
        </p:spPr>
        <p:txBody>
          <a:bodyPr rtlCol="0" anchor="ct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a:solidFill>
                  <a:srgbClr val="FFC000"/>
                </a:solidFill>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15454" y="240920"/>
            <a:ext cx="8229600" cy="706581"/>
          </a:xfrm>
        </p:spPr>
        <p:txBody>
          <a:bodyPr anchor="ctr" anchorCtr="0">
            <a:normAutofit/>
          </a:bodyPr>
          <a:lstStyle>
            <a:lvl1pPr>
              <a:defRPr sz="3200"/>
            </a:lvl1pPr>
          </a:lstStyle>
          <a:p>
            <a:r>
              <a:rPr lang="en-US" dirty="0" smtClean="0"/>
              <a:t>Click to edit Master title style</a:t>
            </a:r>
            <a:endParaRPr lang="en-US" dirty="0"/>
          </a:p>
        </p:txBody>
      </p:sp>
      <p:sp>
        <p:nvSpPr>
          <p:cNvPr id="6" name="Slide Number Placeholder 3"/>
          <p:cNvSpPr>
            <a:spLocks noGrp="1"/>
          </p:cNvSpPr>
          <p:nvPr userDrawn="1">
            <p:ph type="sldNum" sz="quarter" idx="4294967295"/>
          </p:nvPr>
        </p:nvSpPr>
        <p:spPr>
          <a:xfrm>
            <a:off x="8001000" y="6462713"/>
            <a:ext cx="1143000" cy="320675"/>
          </a:xfrm>
          <a:prstGeom prst="rect">
            <a:avLst/>
          </a:prstGeom>
        </p:spPr>
        <p:txBody>
          <a:bodyPr/>
          <a:lstStyle/>
          <a:p>
            <a:pPr algn="l" rtl="0">
              <a:defRPr/>
            </a:pPr>
            <a:r>
              <a:rPr lang="en-US" kern="1200" dirty="0">
                <a:solidFill>
                  <a:prstClr val="white"/>
                </a:solidFill>
                <a:latin typeface="Segoe Semibold"/>
                <a:ea typeface="+mn-ea"/>
                <a:cs typeface="+mn-cs"/>
              </a:rPr>
              <a:t> / </a:t>
            </a:r>
            <a:fld id="{D4C38980-93AA-4199-B502-EFD32429256A}" type="slidenum">
              <a:rPr lang="en-US" kern="1200">
                <a:solidFill>
                  <a:prstClr val="white"/>
                </a:solidFill>
                <a:latin typeface="Segoe Semibold"/>
                <a:ea typeface="+mn-ea"/>
                <a:cs typeface="+mn-cs"/>
              </a:rPr>
              <a:pPr algn="l" rtl="0">
                <a:defRPr/>
              </a:pPr>
              <a:t>‹#›</a:t>
            </a:fld>
            <a:r>
              <a:rPr lang="en-US" kern="1200" dirty="0">
                <a:solidFill>
                  <a:prstClr val="white"/>
                </a:solidFill>
                <a:latin typeface="Segoe Semibold"/>
                <a:ea typeface="+mn-ea"/>
                <a:cs typeface="+mn-cs"/>
              </a:rPr>
              <a:t> /</a:t>
            </a:r>
          </a:p>
        </p:txBody>
      </p:sp>
      <p:sp>
        <p:nvSpPr>
          <p:cNvPr id="13"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Slide">
    <p:spTree>
      <p:nvGrpSpPr>
        <p:cNvPr id="1" name=""/>
        <p:cNvGrpSpPr/>
        <p:nvPr/>
      </p:nvGrpSpPr>
      <p:grpSpPr>
        <a:xfrm>
          <a:off x="0" y="0"/>
          <a:ext cx="0" cy="0"/>
          <a:chOff x="0" y="0"/>
          <a:chExt cx="0" cy="0"/>
        </a:xfrm>
      </p:grpSpPr>
      <p:sp>
        <p:nvSpPr>
          <p:cNvPr id="4" name="Rectangle 16386"/>
          <p:cNvSpPr>
            <a:spLocks noChangeArrowheads="1"/>
          </p:cNvSpPr>
          <p:nvPr userDrawn="1"/>
        </p:nvSpPr>
        <p:spPr bwMode="auto">
          <a:xfrm>
            <a:off x="0" y="1676400"/>
            <a:ext cx="9144000" cy="1828800"/>
          </a:xfrm>
          <a:prstGeom prst="rect">
            <a:avLst/>
          </a:prstGeom>
          <a:gradFill rotWithShape="1">
            <a:gsLst>
              <a:gs pos="0">
                <a:schemeClr val="tx1">
                  <a:lumMod val="85000"/>
                </a:schemeClr>
              </a:gs>
              <a:gs pos="100000">
                <a:schemeClr val="bg2">
                  <a:alpha val="25000"/>
                </a:schemeClr>
              </a:gs>
            </a:gsLst>
            <a:lin ang="0" scaled="1"/>
          </a:gradFill>
          <a:ln w="12700" cap="rnd">
            <a:gradFill flip="none" rotWithShape="1">
              <a:gsLst>
                <a:gs pos="0">
                  <a:schemeClr val="tx1"/>
                </a:gs>
                <a:gs pos="100000">
                  <a:schemeClr val="tx1">
                    <a:alpha val="0"/>
                  </a:schemeClr>
                </a:gs>
              </a:gsLst>
              <a:lin ang="0" scaled="1"/>
              <a:tileRect/>
            </a:gradFill>
            <a:round/>
            <a:headEnd/>
            <a:tailEnd/>
          </a:ln>
          <a:effectLst>
            <a:outerShdw blurRad="50800" dist="38100" dir="5400000" algn="t" rotWithShape="0">
              <a:prstClr val="black">
                <a:alpha val="40000"/>
              </a:prstClr>
            </a:outerShdw>
          </a:effectLst>
        </p:spPr>
        <p:txBody>
          <a:bodyPr lIns="0" tIns="0" rIns="0" bIns="0" anchor="ctr">
            <a:spAutoFit/>
          </a:bodyPr>
          <a:lstStyle/>
          <a:p>
            <a:pPr algn="l" rtl="0" eaLnBrk="0" hangingPunct="0"/>
            <a:endParaRPr lang="en-US" kern="1200" dirty="0">
              <a:solidFill>
                <a:prstClr val="white"/>
              </a:solidFill>
              <a:latin typeface="Segoe Semibold"/>
              <a:ea typeface="+mn-ea"/>
              <a:cs typeface="+mn-cs"/>
            </a:endParaRPr>
          </a:p>
        </p:txBody>
      </p:sp>
      <p:pic>
        <p:nvPicPr>
          <p:cNvPr id="5" name="Rectangle 16385"/>
          <p:cNvPicPr>
            <a:picLocks noChangeAspect="1" noChangeArrowheads="1"/>
          </p:cNvPicPr>
          <p:nvPr userDrawn="1"/>
        </p:nvPicPr>
        <p:blipFill>
          <a:blip r:embed="rId2" cstate="screen">
            <a:lum bright="-40000"/>
          </a:blip>
          <a:srcRect/>
          <a:stretch>
            <a:fillRect/>
          </a:stretch>
        </p:blipFill>
        <p:spPr bwMode="auto">
          <a:xfrm>
            <a:off x="354013" y="158750"/>
            <a:ext cx="7461250" cy="6122988"/>
          </a:xfrm>
          <a:prstGeom prst="rect">
            <a:avLst/>
          </a:prstGeom>
          <a:noFill/>
          <a:ln w="9525">
            <a:noFill/>
            <a:miter lim="800000"/>
            <a:headEnd/>
            <a:tailEnd/>
          </a:ln>
        </p:spPr>
      </p:pic>
      <p:sp>
        <p:nvSpPr>
          <p:cNvPr id="7" name="Text Placeholder 6"/>
          <p:cNvSpPr>
            <a:spLocks noGrp="1"/>
          </p:cNvSpPr>
          <p:nvPr>
            <p:ph type="body" sz="quarter" idx="11"/>
          </p:nvPr>
        </p:nvSpPr>
        <p:spPr>
          <a:xfrm>
            <a:off x="1981200" y="2228469"/>
            <a:ext cx="6858000" cy="590931"/>
          </a:xfrm>
        </p:spPr>
        <p:txBody>
          <a:bodyPr anchor="ctr"/>
          <a:lstStyle>
            <a:lvl1pPr algn="r">
              <a:buNone/>
              <a:defRPr sz="3600">
                <a:solidFill>
                  <a:srgbClr val="FFCC00"/>
                </a:solidFill>
              </a:defRPr>
            </a:lvl1pPr>
          </a:lstStyle>
          <a:p>
            <a:pPr lvl="0"/>
            <a:r>
              <a:rPr lang="en-US" dirty="0" smtClean="0"/>
              <a:t>Click to edit Master text styles</a:t>
            </a:r>
          </a:p>
        </p:txBody>
      </p:sp>
      <p:sp>
        <p:nvSpPr>
          <p:cNvPr id="9" name="Content Placeholder 8"/>
          <p:cNvSpPr>
            <a:spLocks noGrp="1"/>
          </p:cNvSpPr>
          <p:nvPr>
            <p:ph sz="quarter" idx="12"/>
          </p:nvPr>
        </p:nvSpPr>
        <p:spPr>
          <a:xfrm>
            <a:off x="304800" y="3733800"/>
            <a:ext cx="8534400" cy="1652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3"/>
          </p:nvPr>
        </p:nvSpPr>
        <p:spPr>
          <a:xfrm>
            <a:off x="-30480" y="6598920"/>
            <a:ext cx="1905000" cy="228600"/>
          </a:xfrm>
          <a:prstGeom prst="rect">
            <a:avLst/>
          </a:prstGeom>
        </p:spPr>
        <p:txBody>
          <a:bodyPr/>
          <a:lstStyle/>
          <a:p>
            <a:pPr algn="l" rtl="0"/>
            <a:fld id="{BB6A4ED4-F5F7-42EB-BB81-ECDBB9944436}" type="slidenum">
              <a:rPr lang="en-US" kern="1200">
                <a:solidFill>
                  <a:prstClr val="white"/>
                </a:solidFill>
                <a:latin typeface="Segoe Semibold"/>
                <a:ea typeface="+mn-ea"/>
                <a:cs typeface="+mn-cs"/>
              </a:rPr>
              <a:pPr algn="l" rtl="0"/>
              <a:t>‹#›</a:t>
            </a:fld>
            <a:endParaRPr lang="en-US" kern="1200" dirty="0">
              <a:solidFill>
                <a:prstClr val="white"/>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512" y="2895599"/>
            <a:ext cx="5298488" cy="1040167"/>
          </a:xfrm>
        </p:spPr>
        <p:txBody>
          <a:bodyPr anchor="b">
            <a:normAutofit/>
          </a:bodyPr>
          <a:lstStyle>
            <a:lvl1pPr algn="l">
              <a:defRPr sz="3600" b="0" cap="none" baseline="0">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6350" stA="55000" endA="300" endPos="45500" dir="5400000" sy="-100000" algn="bl" rotWithShape="0"/>
                </a:effectLst>
                <a:latin typeface="+mj-lt"/>
              </a:defRPr>
            </a:lvl1pPr>
          </a:lstStyle>
          <a:p>
            <a:r>
              <a:rPr lang="en-US" dirty="0" smtClean="0"/>
              <a:t>Vision Area</a:t>
            </a:r>
            <a:endParaRPr lang="en-US" dirty="0"/>
          </a:p>
        </p:txBody>
      </p:sp>
      <p:sp>
        <p:nvSpPr>
          <p:cNvPr id="3" name="Text Placeholder 2"/>
          <p:cNvSpPr>
            <a:spLocks noGrp="1"/>
          </p:cNvSpPr>
          <p:nvPr>
            <p:ph type="body" idx="1"/>
          </p:nvPr>
        </p:nvSpPr>
        <p:spPr>
          <a:xfrm>
            <a:off x="6248400" y="381000"/>
            <a:ext cx="2667000" cy="6324600"/>
          </a:xfrm>
          <a:solidFill>
            <a:schemeClr val="bg1"/>
          </a:solidFill>
        </p:spPr>
        <p:txBody>
          <a:bodyPr anchor="ctr">
            <a:noAutofit/>
          </a:bodyPr>
          <a:lstStyle>
            <a:lvl1pPr marL="0" indent="0">
              <a:buNone/>
              <a:defRPr lang="en-US" sz="2800" kern="1200" dirty="0" smtClean="0">
                <a:solidFill>
                  <a:schemeClr val="tx1"/>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Footer Placeholder 4"/>
          <p:cNvSpPr>
            <a:spLocks noGrp="1"/>
          </p:cNvSpPr>
          <p:nvPr>
            <p:ph type="ftr" sz="quarter" idx="3"/>
          </p:nvPr>
        </p:nvSpPr>
        <p:spPr>
          <a:xfrm>
            <a:off x="457200" y="6370495"/>
            <a:ext cx="4953000" cy="365125"/>
          </a:xfrm>
          <a:prstGeom prst="rect">
            <a:avLst/>
          </a:prstGeom>
        </p:spPr>
        <p:txBody>
          <a:bodyPr vert="horz" lIns="91440" tIns="45720" rIns="91440" bIns="45720" rtlCol="0" anchor="b"/>
          <a:lstStyle>
            <a:lvl1pPr algn="l">
              <a:defRPr sz="1000">
                <a:solidFill>
                  <a:schemeClr val="tx2"/>
                </a:solidFill>
              </a:defRPr>
            </a:lvl1pPr>
          </a:lstStyle>
          <a:p>
            <a:pPr rtl="0"/>
            <a:endParaRPr lang="en-US" sz="1600" kern="1200" dirty="0" smtClean="0">
              <a:solidFill>
                <a:srgbClr val="EEECE1"/>
              </a:solidFill>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hank you Close">
    <p:spTree>
      <p:nvGrpSpPr>
        <p:cNvPr id="1" name=""/>
        <p:cNvGrpSpPr/>
        <p:nvPr/>
      </p:nvGrpSpPr>
      <p:grpSpPr>
        <a:xfrm>
          <a:off x="0" y="0"/>
          <a:ext cx="0" cy="0"/>
          <a:chOff x="0" y="0"/>
          <a:chExt cx="0" cy="0"/>
        </a:xfrm>
      </p:grpSpPr>
      <p:pic>
        <p:nvPicPr>
          <p:cNvPr id="3" name="Picture 9" descr="S:\White_Whale\1-01107-DeborahZiegenhorn\sf_art\PNGs\101107_handshake_color.png"/>
          <p:cNvPicPr>
            <a:picLocks noChangeAspect="1" noChangeArrowheads="1"/>
          </p:cNvPicPr>
          <p:nvPr userDrawn="1"/>
        </p:nvPicPr>
        <p:blipFill>
          <a:blip r:embed="rId2" cstate="screen">
            <a:duotone>
              <a:prstClr val="black"/>
              <a:srgbClr val="D9C3A5">
                <a:tint val="50000"/>
                <a:satMod val="180000"/>
              </a:srgbClr>
            </a:duotone>
          </a:blip>
          <a:srcRect r="6247"/>
          <a:stretch>
            <a:fillRect/>
          </a:stretch>
        </p:blipFill>
        <p:spPr bwMode="auto">
          <a:xfrm>
            <a:off x="3737456" y="498764"/>
            <a:ext cx="5406544" cy="5749636"/>
          </a:xfrm>
          <a:prstGeom prst="rect">
            <a:avLst/>
          </a:prstGeom>
          <a:noFill/>
        </p:spPr>
      </p:pic>
      <p:sp>
        <p:nvSpPr>
          <p:cNvPr id="4" name="Text Placeholder 4"/>
          <p:cNvSpPr txBox="1">
            <a:spLocks/>
          </p:cNvSpPr>
          <p:nvPr userDrawn="1"/>
        </p:nvSpPr>
        <p:spPr>
          <a:xfrm>
            <a:off x="33868" y="4010566"/>
            <a:ext cx="9110132" cy="1329595"/>
          </a:xfrm>
          <a:prstGeom prst="rect">
            <a:avLst/>
          </a:prstGeom>
        </p:spPr>
        <p:txBody>
          <a:bodyPr/>
          <a:lstStyle/>
          <a:p>
            <a:pPr indent="-396875" algn="ctr" defTabSz="914363" rtl="0">
              <a:lnSpc>
                <a:spcPct val="90000"/>
              </a:lnSpc>
              <a:buClr>
                <a:srgbClr val="EEECE1"/>
              </a:buClr>
              <a:buSzPct val="95000"/>
              <a:buFont typeface="Arial" pitchFamily="34" charset="0"/>
              <a:buNone/>
              <a:defRPr/>
            </a:pPr>
            <a:r>
              <a:rPr lang="en-US" sz="13800" kern="1200" spc="-150" dirty="0">
                <a:ln w="3175">
                  <a:noFill/>
                </a:ln>
                <a:gradFill flip="none" rotWithShape="1">
                  <a:gsLst>
                    <a:gs pos="0">
                      <a:srgbClr val="DCDCDC">
                        <a:alpha val="25000"/>
                      </a:srgbClr>
                    </a:gs>
                    <a:gs pos="36000">
                      <a:srgbClr val="CCCCCC">
                        <a:alpha val="25000"/>
                      </a:srgbClr>
                    </a:gs>
                    <a:gs pos="86000">
                      <a:srgbClr val="8A8A8A">
                        <a:alpha val="25000"/>
                      </a:srgbClr>
                    </a:gs>
                  </a:gsLst>
                  <a:lin ang="16200000" scaled="0"/>
                  <a:tileRect/>
                </a:gradFill>
                <a:latin typeface="Segoe Semibold"/>
                <a:ea typeface="+mn-ea"/>
                <a:cs typeface="Arial" charset="0"/>
              </a:rPr>
              <a:t>Thank you</a:t>
            </a:r>
          </a:p>
        </p:txBody>
      </p:sp>
      <p:sp>
        <p:nvSpPr>
          <p:cNvPr id="5" name="Text Placeholder 4"/>
          <p:cNvSpPr txBox="1">
            <a:spLocks/>
          </p:cNvSpPr>
          <p:nvPr userDrawn="1"/>
        </p:nvSpPr>
        <p:spPr>
          <a:xfrm>
            <a:off x="1664272" y="3626751"/>
            <a:ext cx="6747891" cy="1592744"/>
          </a:xfrm>
          <a:prstGeom prst="rect">
            <a:avLst/>
          </a:prstGeom>
        </p:spPr>
        <p:txBody>
          <a:bodyPr lIns="0" tIns="0" rIns="0" bIns="0" anchor="b">
            <a:spAutoFit/>
            <a:scene3d>
              <a:camera prst="orthographicFront"/>
              <a:lightRig rig="flat" dir="t"/>
            </a:scene3d>
            <a:sp3d>
              <a:extrusionClr>
                <a:srgbClr val="000000"/>
              </a:extrusionClr>
              <a:contourClr>
                <a:srgbClr val="2D8499"/>
              </a:contourClr>
            </a:sp3d>
          </a:bodyPr>
          <a:lstStyle/>
          <a:p>
            <a:pPr algn="r" defTabSz="1095332" rtl="0">
              <a:lnSpc>
                <a:spcPct val="90000"/>
              </a:lnSpc>
              <a:buClr>
                <a:srgbClr val="EEECE1"/>
              </a:buClr>
              <a:buSzPct val="95000"/>
              <a:buFont typeface="Arial" pitchFamily="34" charset="0"/>
              <a:buNone/>
              <a:defRPr/>
            </a:pPr>
            <a:r>
              <a:rPr lang="en-US" sz="11500" kern="1200" spc="-150" dirty="0">
                <a:ln w="3175">
                  <a:noFill/>
                </a:ln>
                <a:gradFill flip="none" rotWithShape="1">
                  <a:gsLst>
                    <a:gs pos="0">
                      <a:srgbClr val="FFFFB9"/>
                    </a:gs>
                    <a:gs pos="40000">
                      <a:srgbClr val="FFFF99"/>
                    </a:gs>
                    <a:gs pos="79000">
                      <a:srgbClr val="F8801C">
                        <a:alpha val="84000"/>
                      </a:srgbClr>
                    </a:gs>
                  </a:gsLst>
                  <a:lin ang="5400000" scaled="1"/>
                  <a:tileRect/>
                </a:gradFill>
                <a:effectLst>
                  <a:outerShdw blurRad="50800" dist="38100" dir="2700000" algn="tl" rotWithShape="0">
                    <a:prstClr val="black">
                      <a:alpha val="40000"/>
                    </a:prstClr>
                  </a:outerShdw>
                </a:effectLst>
                <a:latin typeface="Segoe Semibold"/>
                <a:ea typeface="+mn-ea"/>
                <a:cs typeface="Arial" charset="0"/>
              </a:rPr>
              <a:t>Thank you</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Row_Content_righ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smtClean="0"/>
              <a:t>Click to edit Master title style</a:t>
            </a:r>
            <a:endParaRPr lang="en-US"/>
          </a:p>
        </p:txBody>
      </p:sp>
      <p:sp>
        <p:nvSpPr>
          <p:cNvPr id="4" name="Content Placeholder 3"/>
          <p:cNvSpPr>
            <a:spLocks noGrp="1"/>
          </p:cNvSpPr>
          <p:nvPr>
            <p:ph sz="half" idx="2"/>
          </p:nvPr>
        </p:nvSpPr>
        <p:spPr>
          <a:xfrm>
            <a:off x="4800600" y="17678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800600" y="35966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800600" y="5349240"/>
            <a:ext cx="4114800" cy="1280160"/>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n w="3175">
                  <a:noFill/>
                </a:ln>
                <a:solidFill>
                  <a:schemeClr val="accent1"/>
                </a:solidFill>
                <a:effectLst>
                  <a:outerShdw blurRad="38100" dist="38100" dir="2700000" algn="tl">
                    <a:srgbClr val="000000">
                      <a:alpha val="43137"/>
                    </a:srgbClr>
                  </a:outerShdw>
                </a:effectLst>
              </a:defRPr>
            </a:lvl1pPr>
          </a:lstStyle>
          <a:p>
            <a:endParaRPr lang="en-US" dirty="0"/>
          </a:p>
        </p:txBody>
      </p:sp>
      <p:sp>
        <p:nvSpPr>
          <p:cNvPr id="3" name="Subtitle 2"/>
          <p:cNvSpPr>
            <a:spLocks noGrp="1"/>
          </p:cNvSpPr>
          <p:nvPr>
            <p:ph type="subTitle" idx="1"/>
          </p:nvPr>
        </p:nvSpPr>
        <p:spPr>
          <a:xfrm>
            <a:off x="730249" y="4344988"/>
            <a:ext cx="7681913" cy="1217612"/>
          </a:xfrm>
        </p:spPr>
        <p:txBody>
          <a:bodyPr>
            <a:noAutofit/>
          </a:bodyPr>
          <a:lstStyle>
            <a:lvl1pPr marL="0" indent="0" algn="l">
              <a:lnSpc>
                <a:spcPct val="90000"/>
              </a:lnSpc>
              <a:spcBef>
                <a:spcPts val="0"/>
              </a:spcBef>
              <a:buNone/>
              <a:defRPr sz="3200">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endParaRPr lang="en-US" dirty="0"/>
          </a:p>
        </p:txBody>
      </p:sp>
      <p:pic>
        <p:nvPicPr>
          <p:cNvPr id="12" name="Picture 11" descr="Title_bar_dark_YELLOW_3.png"/>
          <p:cNvPicPr>
            <a:picLocks noChangeAspect="1"/>
          </p:cNvPicPr>
          <p:nvPr userDrawn="1"/>
        </p:nvPicPr>
        <p:blipFill>
          <a:blip r:embed="rId3" cstate="screen"/>
          <a:stretch>
            <a:fillRect/>
          </a:stretch>
        </p:blipFill>
        <p:spPr>
          <a:xfrm>
            <a:off x="730250" y="4117087"/>
            <a:ext cx="8439150" cy="123825"/>
          </a:xfrm>
          <a:prstGeom prst="rect">
            <a:avLst/>
          </a:prstGeom>
        </p:spPr>
      </p:pic>
      <p:pic>
        <p:nvPicPr>
          <p:cNvPr id="7" name="Picture 2" descr="W:\TRANSFER\MBupload\SERVER-new\Logo\SharePoint\SharePoint\ShrPt_h_rgb_r.png"/>
          <p:cNvPicPr>
            <a:picLocks noChangeAspect="1" noChangeArrowheads="1"/>
          </p:cNvPicPr>
          <p:nvPr userDrawn="1"/>
        </p:nvPicPr>
        <p:blipFill>
          <a:blip r:embed="rId4" cstate="screen"/>
          <a:srcRect/>
          <a:stretch>
            <a:fillRect/>
          </a:stretch>
        </p:blipFill>
        <p:spPr bwMode="auto">
          <a:xfrm>
            <a:off x="685800" y="914400"/>
            <a:ext cx="2974975" cy="520501"/>
          </a:xfrm>
          <a:prstGeom prst="rect">
            <a:avLst/>
          </a:prstGeom>
          <a:noFill/>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14" y="649805"/>
            <a:ext cx="7043208" cy="1523494"/>
          </a:xfrm>
        </p:spPr>
        <p:txBody>
          <a:bodyPr anchor="ctr" anchorCtr="0">
            <a:noAutofit/>
          </a:bodyPr>
          <a:lstStyle>
            <a:lvl1pPr>
              <a:lnSpc>
                <a:spcPct val="90000"/>
              </a:lnSpc>
              <a:defRPr sz="5400">
                <a:solidFill>
                  <a:schemeClr val="accent1"/>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0"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8" y="2729806"/>
            <a:ext cx="8040951" cy="1384994"/>
          </a:xfrm>
        </p:spPr>
        <p:txBody>
          <a:bodyPr anchor="b"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solidFill>
                  <a:schemeClr val="accent1"/>
                </a:solidFill>
                <a:effectLst>
                  <a:outerShdw blurRad="50800" dist="39000" dir="5460000" algn="tl">
                    <a:srgbClr val="000000">
                      <a:alpha val="38000"/>
                    </a:srgbClr>
                  </a:outerShdw>
                </a:effectLst>
                <a:uLnTx/>
                <a:uFillTx/>
                <a:latin typeface="Segoe" pitchFamily="34" charset="0"/>
                <a:ea typeface="+mn-ea"/>
                <a:cs typeface="+mn-cs"/>
              </a:defRPr>
            </a:lvl1pPr>
          </a:lstStyle>
          <a:p>
            <a:pPr lvl="0"/>
            <a:r>
              <a:rPr lang="en-US" dirty="0" smtClean="0"/>
              <a:t>click to…</a:t>
            </a:r>
          </a:p>
        </p:txBody>
      </p:sp>
      <p:pic>
        <p:nvPicPr>
          <p:cNvPr id="14" name="Picture 13" descr="Title_bar_dark_YELLOW_3.png"/>
          <p:cNvPicPr>
            <a:picLocks noChangeAspect="1"/>
          </p:cNvPicPr>
          <p:nvPr userDrawn="1"/>
        </p:nvPicPr>
        <p:blipFill>
          <a:blip r:embed="rId3" cstate="screen"/>
          <a:stretch>
            <a:fillRect/>
          </a:stretch>
        </p:blipFill>
        <p:spPr>
          <a:xfrm>
            <a:off x="730250" y="4117087"/>
            <a:ext cx="8439150" cy="123825"/>
          </a:xfrm>
          <a:prstGeom prst="rect">
            <a:avLst/>
          </a:prstGeom>
        </p:spPr>
      </p:pic>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03680"/>
          </a:xfrm>
        </p:spPr>
        <p:txBody>
          <a:bodyPr/>
          <a:lstStyle>
            <a:lvl1pPr>
              <a:lnSpc>
                <a:spcPct val="90000"/>
              </a:lnSpc>
              <a:buSzPct val="130000"/>
              <a:buFont typeface="Arial" pitchFamily="34" charset="0"/>
              <a:buChar char="•"/>
              <a:defRPr>
                <a:solidFill>
                  <a:schemeClr val="bg1">
                    <a:lumMod val="75000"/>
                  </a:schemeClr>
                </a:solidFill>
              </a:defRPr>
            </a:lvl1pPr>
            <a:lvl2pPr algn="l" defTabSz="914363" rtl="0" eaLnBrk="1" latinLnBrk="0" hangingPunct="1">
              <a:lnSpc>
                <a:spcPct val="90000"/>
              </a:lnSpc>
              <a:spcBef>
                <a:spcPct val="20000"/>
              </a:spcBef>
              <a:buClr>
                <a:srgbClr val="777777"/>
              </a:buClr>
              <a:buSzPct val="100000"/>
              <a:buFont typeface="Segoe" pitchFamily="34" charset="0"/>
              <a:buChar char="−"/>
              <a:defRPr lang="en-US" sz="2800" kern="1200" dirty="0" smtClean="0">
                <a:solidFill>
                  <a:schemeClr val="bg1">
                    <a:lumMod val="75000"/>
                  </a:schemeClr>
                </a:solidFill>
                <a:latin typeface="+mn-lt"/>
                <a:ea typeface="+mn-ea"/>
                <a:cs typeface="+mn-cs"/>
              </a:defRPr>
            </a:lvl2pPr>
            <a:lvl3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mn-lt"/>
                <a:ea typeface="+mn-ea"/>
                <a:cs typeface="+mn-cs"/>
              </a:defRPr>
            </a:lvl3pPr>
            <a:lvl4pPr algn="l" defTabSz="914363" rtl="0" eaLnBrk="1" latinLnBrk="0" hangingPunct="1">
              <a:lnSpc>
                <a:spcPct val="90000"/>
              </a:lnSpc>
              <a:spcBef>
                <a:spcPct val="20000"/>
              </a:spcBef>
              <a:buClr>
                <a:srgbClr val="777777"/>
              </a:buClr>
              <a:buSzPct val="100000"/>
              <a:buFont typeface="Segoe" pitchFamily="34" charset="0"/>
              <a:buChar char="−"/>
              <a:defRPr lang="en-US" sz="2400" kern="1200" dirty="0" smtClean="0">
                <a:solidFill>
                  <a:schemeClr val="bg1">
                    <a:lumMod val="75000"/>
                  </a:schemeClr>
                </a:solidFill>
                <a:latin typeface="+mn-lt"/>
                <a:ea typeface="+mn-ea"/>
                <a:cs typeface="+mn-cs"/>
              </a:defRPr>
            </a:lvl4pPr>
            <a:lvl5pPr algn="l" defTabSz="914363" rtl="0" eaLnBrk="1" latinLnBrk="0" hangingPunct="1">
              <a:lnSpc>
                <a:spcPct val="90000"/>
              </a:lnSpc>
              <a:spcBef>
                <a:spcPct val="20000"/>
              </a:spcBef>
              <a:buClr>
                <a:srgbClr val="777777"/>
              </a:buClr>
              <a:buSzPct val="100000"/>
              <a:buFont typeface="Segoe" pitchFamily="34" charset="0"/>
              <a:buChar char="−"/>
              <a:defRPr lang="en-US" sz="2400" kern="1200" dirty="0">
                <a:solidFill>
                  <a:schemeClr val="bg1">
                    <a:lumMod val="75000"/>
                  </a:schemeClr>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 Prints in GRAYSCALE">
    <p:bg bwMode="ltGray">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250" y="1524505"/>
            <a:ext cx="7681913" cy="1523495"/>
          </a:xfrm>
        </p:spPr>
        <p:txBody>
          <a:bodyPr anchor="b" anchorCtr="0">
            <a:noAutofit/>
          </a:bodyPr>
          <a:lstStyle>
            <a:lvl1pPr>
              <a:lnSpc>
                <a:spcPct val="90000"/>
              </a:lnSpc>
              <a:defRPr sz="4800">
                <a:ln w="3175">
                  <a:noFill/>
                </a:ln>
                <a:solidFill>
                  <a:schemeClr val="accent1"/>
                </a:solidFill>
                <a:effectLst>
                  <a:outerShdw blurRad="38100" dist="38100" dir="2700000" algn="tl">
                    <a:srgbClr val="000000">
                      <a:alpha val="43137"/>
                    </a:srgbClr>
                  </a:outerShdw>
                </a:effectLst>
              </a:defRPr>
            </a:lvl1pPr>
          </a:lstStyle>
          <a:p>
            <a:r>
              <a:rPr lang="en-US" dirty="0" smtClean="0"/>
              <a:t>Event Name</a:t>
            </a:r>
            <a:endParaRPr lang="en-US" dirty="0"/>
          </a:p>
        </p:txBody>
      </p:sp>
      <p:sp>
        <p:nvSpPr>
          <p:cNvPr id="3" name="Subtitle 2"/>
          <p:cNvSpPr>
            <a:spLocks noGrp="1"/>
          </p:cNvSpPr>
          <p:nvPr>
            <p:ph type="subTitle" idx="1" hasCustomPrompt="1"/>
          </p:nvPr>
        </p:nvSpPr>
        <p:spPr>
          <a:xfrm>
            <a:off x="730249" y="5638800"/>
            <a:ext cx="7681913" cy="461665"/>
          </a:xfrm>
        </p:spPr>
        <p:txBody>
          <a:bodyPr>
            <a:noAutofit/>
          </a:bodyPr>
          <a:lstStyle>
            <a:lvl1pPr marL="0" indent="0" algn="l">
              <a:lnSpc>
                <a:spcPct val="90000"/>
              </a:lnSpc>
              <a:spcBef>
                <a:spcPts val="0"/>
              </a:spcBef>
              <a:buNone/>
              <a:defRPr sz="28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Event Date | Location</a:t>
            </a:r>
            <a:endParaRPr lang="en-US" dirty="0"/>
          </a:p>
        </p:txBody>
      </p:sp>
      <p:pic>
        <p:nvPicPr>
          <p:cNvPr id="5" name="Picture 4" descr="photo_YELLOW_Delores.jpg"/>
          <p:cNvPicPr>
            <a:picLocks noChangeAspect="1"/>
          </p:cNvPicPr>
          <p:nvPr userDrawn="1"/>
        </p:nvPicPr>
        <p:blipFill>
          <a:blip r:embed="rId3" cstate="screen"/>
          <a:stretch>
            <a:fillRect/>
          </a:stretch>
        </p:blipFill>
        <p:spPr>
          <a:xfrm>
            <a:off x="0" y="3197225"/>
            <a:ext cx="3338650" cy="2292350"/>
          </a:xfrm>
          <a:prstGeom prst="rect">
            <a:avLst/>
          </a:prstGeom>
        </p:spPr>
      </p:pic>
      <p:pic>
        <p:nvPicPr>
          <p:cNvPr id="6" name="Picture 2" descr="W:\TRANSFER\MBupload\SERVER-new\Logo\Exchange\Exchange\Exchange_h_rgb_r.png"/>
          <p:cNvPicPr>
            <a:picLocks noChangeAspect="1" noChangeArrowheads="1"/>
          </p:cNvPicPr>
          <p:nvPr userDrawn="1"/>
        </p:nvPicPr>
        <p:blipFill>
          <a:blip r:embed="rId4" cstate="screen"/>
          <a:srcRect/>
          <a:stretch>
            <a:fillRect/>
          </a:stretch>
        </p:blipFill>
        <p:spPr bwMode="auto">
          <a:xfrm>
            <a:off x="739775" y="914400"/>
            <a:ext cx="2765425" cy="523826"/>
          </a:xfrm>
          <a:prstGeom prst="rect">
            <a:avLst/>
          </a:prstGeom>
          <a:noFill/>
        </p:spPr>
      </p:pic>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ALKIN 2 - Prints in GRAYSCALE">
    <p:bg bwMode="ltGray">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0250" y="1524505"/>
            <a:ext cx="7681913" cy="1523495"/>
          </a:xfrm>
        </p:spPr>
        <p:txBody>
          <a:bodyPr anchor="b" anchorCtr="0">
            <a:noAutofit/>
          </a:bodyPr>
          <a:lstStyle>
            <a:lvl1pPr>
              <a:lnSpc>
                <a:spcPct val="90000"/>
              </a:lnSpc>
              <a:defRPr sz="4800">
                <a:ln w="3175">
                  <a:noFill/>
                </a:ln>
                <a:solidFill>
                  <a:schemeClr val="accent1"/>
                </a:solidFill>
                <a:effectLst>
                  <a:outerShdw blurRad="38100" dist="38100" dir="2700000" algn="tl">
                    <a:srgbClr val="000000">
                      <a:alpha val="43137"/>
                    </a:srgbClr>
                  </a:outerShdw>
                </a:effectLst>
              </a:defRPr>
            </a:lvl1pPr>
          </a:lstStyle>
          <a:p>
            <a:r>
              <a:rPr lang="en-US" dirty="0" smtClean="0"/>
              <a:t>Event Name</a:t>
            </a:r>
            <a:endParaRPr lang="en-US" dirty="0"/>
          </a:p>
        </p:txBody>
      </p:sp>
      <p:sp>
        <p:nvSpPr>
          <p:cNvPr id="3" name="Subtitle 2"/>
          <p:cNvSpPr>
            <a:spLocks noGrp="1"/>
          </p:cNvSpPr>
          <p:nvPr>
            <p:ph type="subTitle" idx="1" hasCustomPrompt="1"/>
          </p:nvPr>
        </p:nvSpPr>
        <p:spPr>
          <a:xfrm>
            <a:off x="730249" y="3272135"/>
            <a:ext cx="7681913" cy="461665"/>
          </a:xfrm>
        </p:spPr>
        <p:txBody>
          <a:bodyPr>
            <a:noAutofit/>
          </a:bodyPr>
          <a:lstStyle>
            <a:lvl1pPr marL="0" indent="0" algn="l">
              <a:lnSpc>
                <a:spcPct val="90000"/>
              </a:lnSpc>
              <a:spcBef>
                <a:spcPts val="0"/>
              </a:spcBef>
              <a:buNone/>
              <a:defRPr sz="280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Event Date | Location</a:t>
            </a:r>
            <a:endParaRPr lang="en-US" dirty="0"/>
          </a:p>
        </p:txBody>
      </p:sp>
      <p:cxnSp>
        <p:nvCxnSpPr>
          <p:cNvPr id="7" name="Straight Connector 6"/>
          <p:cNvCxnSpPr/>
          <p:nvPr userDrawn="1"/>
        </p:nvCxnSpPr>
        <p:spPr>
          <a:xfrm>
            <a:off x="0" y="3124200"/>
            <a:ext cx="457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W:\TRANSFER\MBupload\SERVER-new\Logo\Exchange\Exchange\Exchange_h_rgb_r.png"/>
          <p:cNvPicPr>
            <a:picLocks noChangeAspect="1" noChangeArrowheads="1"/>
          </p:cNvPicPr>
          <p:nvPr userDrawn="1"/>
        </p:nvPicPr>
        <p:blipFill>
          <a:blip r:embed="rId3" cstate="screen"/>
          <a:srcRect/>
          <a:stretch>
            <a:fillRect/>
          </a:stretch>
        </p:blipFill>
        <p:spPr bwMode="auto">
          <a:xfrm>
            <a:off x="739775" y="914400"/>
            <a:ext cx="2765425" cy="523826"/>
          </a:xfrm>
          <a:prstGeom prst="rect">
            <a:avLst/>
          </a:prstGeom>
          <a:noFill/>
        </p:spPr>
      </p:pic>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50000">
                      <a:schemeClr val="bg1"/>
                    </a:gs>
                    <a:gs pos="100000">
                      <a:schemeClr val="bg1"/>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gradFill>
                  <a:gsLst>
                    <a:gs pos="50000">
                      <a:schemeClr val="bg1"/>
                    </a:gs>
                    <a:gs pos="100000">
                      <a:schemeClr val="bg1"/>
                    </a:gs>
                  </a:gsLst>
                  <a:lin ang="5400000" scaled="0"/>
                </a:gradFill>
              </a:defRPr>
            </a:lvl1pPr>
            <a:lvl2pPr>
              <a:buClr>
                <a:srgbClr val="FFFFFF"/>
              </a:buClr>
              <a:buSzPct val="70000"/>
              <a:buFont typeface="Wingdings" pitchFamily="2" charset="2"/>
              <a:buChar char="l"/>
              <a:defRPr>
                <a:gradFill>
                  <a:gsLst>
                    <a:gs pos="50000">
                      <a:schemeClr val="bg1"/>
                    </a:gs>
                    <a:gs pos="100000">
                      <a:schemeClr val="bg1"/>
                    </a:gs>
                  </a:gsLst>
                  <a:lin ang="5400000" scaled="0"/>
                </a:gradFill>
              </a:defRPr>
            </a:lvl2pPr>
            <a:lvl3pPr>
              <a:buClr>
                <a:srgbClr val="FFFFFF"/>
              </a:buClr>
              <a:buSzPct val="70000"/>
              <a:buFont typeface="Wingdings" pitchFamily="2" charset="2"/>
              <a:buChar char="l"/>
              <a:defRPr>
                <a:gradFill>
                  <a:gsLst>
                    <a:gs pos="50000">
                      <a:schemeClr val="bg1"/>
                    </a:gs>
                    <a:gs pos="100000">
                      <a:schemeClr val="bg1"/>
                    </a:gs>
                  </a:gsLst>
                  <a:lin ang="5400000" scaled="0"/>
                </a:gradFill>
              </a:defRPr>
            </a:lvl3pPr>
            <a:lvl4pPr>
              <a:buClr>
                <a:srgbClr val="FFFFFF"/>
              </a:buClr>
              <a:buSzPct val="70000"/>
              <a:buFont typeface="Wingdings" pitchFamily="2" charset="2"/>
              <a:buChar char="l"/>
              <a:defRPr>
                <a:gradFill>
                  <a:gsLst>
                    <a:gs pos="50000">
                      <a:schemeClr val="bg1"/>
                    </a:gs>
                    <a:gs pos="100000">
                      <a:schemeClr val="bg1"/>
                    </a:gs>
                  </a:gsLst>
                  <a:lin ang="5400000" scaled="0"/>
                </a:gradFill>
              </a:defRPr>
            </a:lvl4pPr>
            <a:lvl5pPr>
              <a:buClr>
                <a:srgbClr val="FFFFFF"/>
              </a:buClr>
              <a:buSzPct val="70000"/>
              <a:buFont typeface="Wingdings" pitchFamily="2" charset="2"/>
              <a:buChar char="l"/>
              <a:defRPr>
                <a:gradFill>
                  <a:gsLst>
                    <a:gs pos="50000">
                      <a:schemeClr val="bg1"/>
                    </a:gs>
                    <a:gs pos="100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rtlCol="0" anchor="ctr"/>
          <a:lstStyle/>
          <a:p>
            <a:r>
              <a:rPr lang="en-US"/>
              <a:t>Click to edit Master title style</a:t>
            </a:r>
          </a:p>
        </p:txBody>
      </p:sp>
      <p:sp>
        <p:nvSpPr>
          <p:cNvPr id="3" name="Subtitle 2"/>
          <p:cNvSpPr>
            <a:spLocks noGrp="1"/>
          </p:cNvSpPr>
          <p:nvPr>
            <p:ph type="subTitle" idx="1"/>
          </p:nvPr>
        </p:nvSpPr>
        <p:spPr>
          <a:xfrm>
            <a:off x="685800" y="4038600"/>
            <a:ext cx="6400800" cy="397032"/>
          </a:xfrm>
        </p:spPr>
        <p:txBody>
          <a:bodyPr rtlCol="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useBgFill="1">
        <p:nvSpPr>
          <p:cNvPr id="4" name="Rectangle 3"/>
          <p:cNvSpPr/>
          <p:nvPr userDrawn="1"/>
        </p:nvSpPr>
        <p:spPr bwMode="auto">
          <a:xfrm>
            <a:off x="0" y="6019800"/>
            <a:ext cx="762000" cy="838200"/>
          </a:xfrm>
          <a:prstGeom prst="rect">
            <a:avLst/>
          </a:prstGeom>
          <a:ln w="9525" cap="flat" cmpd="sng" algn="ctr">
            <a:noFill/>
            <a:prstDash val="solid"/>
            <a:round/>
            <a:headEnd type="none" w="med" len="med"/>
            <a:tailEnd type="none" w="med" len="med"/>
          </a:ln>
          <a:effectLst/>
        </p:spPr>
        <p:txBody>
          <a:bodyPr vert="horz" wrap="square" lIns="0" tIns="0" rIns="0" bIns="0" rtlCol="0" anchor="ctr" compatLnSpc="1">
            <a:noAutofit/>
          </a:bodyPr>
          <a:lstStyle/>
          <a:p>
            <a:pPr algn="ctr" rtl="0" fontAlgn="base">
              <a:spcBef>
                <a:spcPct val="0"/>
              </a:spcBef>
              <a:spcAft>
                <a:spcPct val="0"/>
              </a:spcAft>
            </a:pPr>
            <a:endParaRPr lang="en-US" b="1" kern="1200" dirty="0">
              <a:solidFill>
                <a:prstClr val="white">
                  <a:alpha val="100000"/>
                </a:prstClr>
              </a:solidFill>
              <a:effectLst>
                <a:outerShdw blurRad="38100" dist="38100" dir="2700000" algn="tl">
                  <a:srgbClr val="000000">
                    <a:alpha val="43137"/>
                  </a:srgbClr>
                </a:outerShdw>
              </a:effectLst>
              <a:latin typeface="Segoe Semibold"/>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9"/>
            <a:ext cx="8410575" cy="50292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Content_Top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Content_BottomHalf">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cke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dirty="0"/>
              <a:t>Click to edit Master title </a:t>
            </a:r>
            <a:r>
              <a:rPr lang="en-US" dirty="0" smtClean="0"/>
              <a:t>style</a:t>
            </a:r>
            <a:endParaRPr lang="en-US" dirty="0"/>
          </a:p>
        </p:txBody>
      </p:sp>
      <p:sp>
        <p:nvSpPr>
          <p:cNvPr id="3" name="Content Placeholder 2"/>
          <p:cNvSpPr>
            <a:spLocks noGrp="1"/>
          </p:cNvSpPr>
          <p:nvPr>
            <p:ph idx="1"/>
          </p:nvPr>
        </p:nvSpPr>
        <p:spPr>
          <a:xfrm>
            <a:off x="366713" y="4191000"/>
            <a:ext cx="8410575" cy="2301238"/>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366713" y="1463038"/>
            <a:ext cx="8410575" cy="2286000"/>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p_and_tw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Content Placeholder 2"/>
          <p:cNvSpPr>
            <a:spLocks noGrp="1"/>
          </p:cNvSpPr>
          <p:nvPr>
            <p:ph sz="half" idx="1"/>
          </p:nvPr>
        </p:nvSpPr>
        <p:spPr>
          <a:xfrm>
            <a:off x="366713" y="3962399"/>
            <a:ext cx="4129087"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399"/>
            <a:ext cx="4129088" cy="2482849"/>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0"/>
          </p:nvPr>
        </p:nvSpPr>
        <p:spPr>
          <a:xfrm>
            <a:off x="366713" y="1463039"/>
            <a:ext cx="8410575" cy="2346961"/>
          </a:xfrm>
        </p:spPr>
        <p:txBody>
          <a:bodyPr rtlCol="0"/>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image" Target="../media/image6.png"/><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image" Target="../media/image5.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image" Target="../media/image4.jpeg"/><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image" Target="../media/image6.png"/><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image" Target="../media/image5.png"/><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image" Target="../media/image4.jpeg"/><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image" Target="../media/image1.jpeg"/><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theme" Target="../theme/theme12.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image" Target="../media/image1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16.png"/><Relationship Id="rId2" Type="http://schemas.openxmlformats.org/officeDocument/2006/relationships/slideLayout" Target="../slideLayouts/slideLayout179.xml"/><Relationship Id="rId16" Type="http://schemas.openxmlformats.org/officeDocument/2006/relationships/image" Target="../media/image15.jpe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4.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image" Target="../media/image5.png"/><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theme" Target="../theme/theme15.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image" Target="../media/image26.png"/><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image" Target="../media/image1.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theme" Target="../theme/theme16.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34.jpe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7.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3.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6.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5.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4.jpe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6.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5.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4.jpe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91.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8.xml"/><Relationship Id="rId1"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6.pn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image" Target="../media/image5.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image" Target="../media/image4.jpeg"/><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54" r:id="rId11"/>
    <p:sldLayoutId id="2147483855"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gradFill>
            <a:gsLst>
              <a:gs pos="50000">
                <a:schemeClr val="bg1">
                  <a:lumMod val="75000"/>
                </a:schemeClr>
              </a:gs>
              <a:gs pos="100000">
                <a:schemeClr val="bg1">
                  <a:lumMod val="75000"/>
                </a:schemeClr>
              </a:gs>
            </a:gsLst>
            <a:lin ang="5400000" scaled="0"/>
          </a:gra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gradFill>
            <a:gsLst>
              <a:gs pos="50000">
                <a:schemeClr val="bg1">
                  <a:lumMod val="75000"/>
                </a:schemeClr>
              </a:gs>
              <a:gs pos="100000">
                <a:schemeClr val="bg1">
                  <a:lumMod val="75000"/>
                </a:schemeClr>
              </a:gs>
            </a:gsLst>
            <a:lin ang="5400000" scaled="0"/>
          </a:gra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4"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4"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50000">
                <a:schemeClr val="bg1"/>
              </a:gs>
              <a:gs pos="100000">
                <a:schemeClr val="bg1"/>
              </a:gs>
            </a:gsLst>
            <a:lin ang="5400000" scaled="0"/>
          </a:gradFill>
          <a:effectLst/>
          <a:latin typeface="Segoe UI" pitchFamily="34" charset="0"/>
          <a:ea typeface="+mn-ea"/>
          <a:cs typeface="Segoe UI" pitchFamily="34"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gradFill>
            <a:gsLst>
              <a:gs pos="50000">
                <a:schemeClr val="bg1">
                  <a:lumMod val="75000"/>
                </a:schemeClr>
              </a:gs>
              <a:gs pos="100000">
                <a:schemeClr val="bg1">
                  <a:lumMod val="75000"/>
                </a:schemeClr>
              </a:gs>
            </a:gsLst>
            <a:lin ang="5400000" scaled="0"/>
          </a:gra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gradFill>
            <a:gsLst>
              <a:gs pos="50000">
                <a:schemeClr val="bg1">
                  <a:lumMod val="75000"/>
                </a:schemeClr>
              </a:gs>
              <a:gs pos="100000">
                <a:schemeClr val="bg1">
                  <a:lumMod val="75000"/>
                </a:schemeClr>
              </a:gs>
            </a:gsLst>
            <a:lin ang="5400000" scaled="0"/>
          </a:gra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481794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gradFill>
            <a:gsLst>
              <a:gs pos="50000">
                <a:schemeClr val="bg1">
                  <a:lumMod val="75000"/>
                </a:schemeClr>
              </a:gs>
              <a:gs pos="100000">
                <a:schemeClr val="bg1">
                  <a:lumMod val="75000"/>
                </a:schemeClr>
              </a:gs>
            </a:gsLst>
            <a:lin ang="5400000" scaled="0"/>
          </a:gra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gradFill>
            <a:gsLst>
              <a:gs pos="50000">
                <a:schemeClr val="bg1">
                  <a:lumMod val="75000"/>
                </a:schemeClr>
              </a:gs>
              <a:gs pos="100000">
                <a:schemeClr val="bg1">
                  <a:lumMod val="75000"/>
                </a:schemeClr>
              </a:gs>
            </a:gsLst>
            <a:lin ang="5400000" scaled="0"/>
          </a:gra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600"/>
            <a:ext cx="8382000" cy="666385"/>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47800"/>
            <a:ext cx="8382000"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562994"/>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FontTx/>
        <a:buBlip>
          <a:blip r:embed="rId17"/>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18"/>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18"/>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233A"/>
            </a:gs>
            <a:gs pos="100000">
              <a:srgbClr val="777777"/>
            </a:gs>
          </a:gsLst>
          <a:lin ang="5400000" scaled="1"/>
        </a:gradFill>
        <a:effectLst/>
      </p:bgPr>
    </p:bg>
    <p:spTree>
      <p:nvGrpSpPr>
        <p:cNvPr id="1" name=""/>
        <p:cNvGrpSpPr/>
        <p:nvPr/>
      </p:nvGrpSpPr>
      <p:grpSpPr>
        <a:xfrm>
          <a:off x="0" y="0"/>
          <a:ext cx="0" cy="0"/>
          <a:chOff x="0" y="0"/>
          <a:chExt cx="0" cy="0"/>
        </a:xfrm>
      </p:grpSpPr>
      <p:sp>
        <p:nvSpPr>
          <p:cNvPr id="80898" name="Title Placeholder 80897"/>
          <p:cNvSpPr>
            <a:spLocks noGrp="1" noChangeArrowheads="1"/>
          </p:cNvSpPr>
          <p:nvPr>
            <p:ph type="title"/>
          </p:nvPr>
        </p:nvSpPr>
        <p:spPr bwMode="auto">
          <a:xfrm>
            <a:off x="365125" y="355600"/>
            <a:ext cx="8413750" cy="8636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normAutofit/>
          </a:bodyPr>
          <a:lstStyle/>
          <a:p>
            <a:pPr lvl="0"/>
            <a:r>
              <a:rPr lang="en-US" dirty="0" smtClean="0"/>
              <a:t>Click to edit Title Slide</a:t>
            </a:r>
          </a:p>
        </p:txBody>
      </p:sp>
      <p:sp>
        <p:nvSpPr>
          <p:cNvPr id="80899" name="Text Placeholder 80898"/>
          <p:cNvSpPr>
            <a:spLocks noGrp="1" noChangeArrowheads="1"/>
          </p:cNvSpPr>
          <p:nvPr>
            <p:ph type="body" idx="1"/>
          </p:nvPr>
        </p:nvSpPr>
        <p:spPr bwMode="auto">
          <a:xfrm>
            <a:off x="366713" y="1416050"/>
            <a:ext cx="8410575" cy="2214563"/>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1027"/>
          <p:cNvSpPr>
            <a:spLocks noChangeArrowheads="1"/>
          </p:cNvSpPr>
          <p:nvPr/>
        </p:nvSpPr>
        <p:spPr bwMode="auto">
          <a:xfrm>
            <a:off x="0" y="0"/>
            <a:ext cx="9144000" cy="234950"/>
          </a:xfrm>
          <a:prstGeom prst="rect">
            <a:avLst/>
          </a:prstGeom>
          <a:gradFill rotWithShape="1">
            <a:gsLst>
              <a:gs pos="0">
                <a:srgbClr val="F8F8F8">
                  <a:alpha val="10001"/>
                </a:srgbClr>
              </a:gs>
              <a:gs pos="100000">
                <a:srgbClr val="DDDDDD"/>
              </a:gs>
            </a:gsLst>
            <a:lin ang="0" scaled="1"/>
          </a:gradFill>
          <a:ln w="9525">
            <a:noFill/>
            <a:miter lim="800000"/>
            <a:headEnd/>
            <a:tailEnd/>
          </a:ln>
        </p:spPr>
        <p:txBody>
          <a:bodyPr lIns="0" tIns="0" rIns="0" bIns="0" anchor="ctr">
            <a:spAutoFit/>
          </a:bodyPr>
          <a:lstStyle/>
          <a:p>
            <a:pPr>
              <a:defRPr/>
            </a:pPr>
            <a:endParaRPr lang="en-US" dirty="0">
              <a:solidFill>
                <a:srgbClr val="000000"/>
              </a:solidFill>
            </a:endParaRPr>
          </a:p>
        </p:txBody>
      </p:sp>
      <p:sp>
        <p:nvSpPr>
          <p:cNvPr id="80903" name="Rectangle 80902"/>
          <p:cNvSpPr>
            <a:spLocks noChangeArrowheads="1"/>
          </p:cNvSpPr>
          <p:nvPr/>
        </p:nvSpPr>
        <p:spPr bwMode="auto">
          <a:xfrm>
            <a:off x="0" y="228600"/>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lIns="0" tIns="0" rIns="0" bIns="0" anchor="ctr">
            <a:spAutoFit/>
          </a:bodyPr>
          <a:lstStyle/>
          <a:p>
            <a:pPr>
              <a:defRPr/>
            </a:pPr>
            <a:endParaRPr lang="en-US" dirty="0">
              <a:solidFill>
                <a:srgbClr val="000000"/>
              </a:solidFill>
            </a:endParaRPr>
          </a:p>
        </p:txBody>
      </p:sp>
      <p:pic>
        <p:nvPicPr>
          <p:cNvPr id="1030" name="Rectangle 1029"/>
          <p:cNvPicPr>
            <a:picLocks noChangeAspect="1" noChangeArrowheads="1"/>
          </p:cNvPicPr>
          <p:nvPr/>
        </p:nvPicPr>
        <p:blipFill>
          <a:blip r:embed="rId21" cstate="print"/>
          <a:srcRect/>
          <a:stretch>
            <a:fillRect/>
          </a:stretch>
        </p:blipFill>
        <p:spPr bwMode="auto">
          <a:xfrm>
            <a:off x="7005638" y="5567363"/>
            <a:ext cx="1846262" cy="1166812"/>
          </a:xfrm>
          <a:prstGeom prst="rect">
            <a:avLst/>
          </a:prstGeom>
          <a:noFill/>
          <a:ln w="9525">
            <a:noFill/>
            <a:miter lim="800000"/>
            <a:headEnd/>
            <a:tailEnd/>
          </a:ln>
        </p:spPr>
      </p:pic>
    </p:spTree>
    <p:extLst>
      <p:ext uri="{BB962C8B-B14F-4D97-AF65-F5344CB8AC3E}">
        <p14:creationId xmlns:p14="http://schemas.microsoft.com/office/powerpoint/2010/main" val="163689671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Lst>
  <p:transition>
    <p:fade/>
  </p:transition>
  <p:timing>
    <p:tnLst>
      <p:par>
        <p:cTn id="1" dur="indefinite" restart="never" nodeType="tmRoot"/>
      </p:par>
    </p:tnLst>
  </p:timing>
  <p:hf hdr="0" ftr="0" dt="0"/>
  <p:txStyles>
    <p:titleStyle>
      <a:lvl1pPr marL="0" indent="-342900" algn="l" defTabSz="-13873163" rtl="0" eaLnBrk="0" fontAlgn="base" hangingPunct="0">
        <a:lnSpc>
          <a:spcPct val="90000"/>
        </a:lnSpc>
        <a:spcBef>
          <a:spcPct val="0"/>
        </a:spcBef>
        <a:spcAft>
          <a:spcPct val="0"/>
        </a:spcAft>
        <a:defRPr lang="en-US" sz="3600" dirty="0" smtClean="0">
          <a:solidFill>
            <a:srgbClr val="FFC000"/>
          </a:solidFill>
          <a:effectLst>
            <a:outerShdw blurRad="38100" dist="38100" dir="2700000" algn="tl">
              <a:srgbClr val="000000"/>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3600">
          <a:solidFill>
            <a:schemeClr val="tx2"/>
          </a:solidFill>
          <a:effectLst>
            <a:outerShdw blurRad="38100" dist="38100" dir="2700000" algn="tl">
              <a:srgbClr val="000000"/>
            </a:outerShdw>
          </a:effectLst>
          <a:latin typeface="Segoe Semibold"/>
        </a:defRPr>
      </a:lvl2pPr>
      <a:lvl3pPr marL="342900" indent="-342900" algn="l" defTabSz="-13873163" rtl="0" eaLnBrk="0" fontAlgn="base" hangingPunct="0">
        <a:lnSpc>
          <a:spcPct val="90000"/>
        </a:lnSpc>
        <a:spcBef>
          <a:spcPct val="0"/>
        </a:spcBef>
        <a:spcAft>
          <a:spcPct val="0"/>
        </a:spcAft>
        <a:defRPr sz="3600">
          <a:solidFill>
            <a:schemeClr val="tx2"/>
          </a:solidFill>
          <a:effectLst>
            <a:outerShdw blurRad="38100" dist="38100" dir="2700000" algn="tl">
              <a:srgbClr val="000000"/>
            </a:outerShdw>
          </a:effectLst>
          <a:latin typeface="Segoe Semibold"/>
        </a:defRPr>
      </a:lvl3pPr>
      <a:lvl4pPr marL="342900" indent="-342900" algn="l" defTabSz="-13873163" rtl="0" eaLnBrk="0" fontAlgn="base" hangingPunct="0">
        <a:lnSpc>
          <a:spcPct val="90000"/>
        </a:lnSpc>
        <a:spcBef>
          <a:spcPct val="0"/>
        </a:spcBef>
        <a:spcAft>
          <a:spcPct val="0"/>
        </a:spcAft>
        <a:defRPr sz="3600">
          <a:solidFill>
            <a:schemeClr val="tx2"/>
          </a:solidFill>
          <a:effectLst>
            <a:outerShdw blurRad="38100" dist="38100" dir="2700000" algn="tl">
              <a:srgbClr val="000000"/>
            </a:outerShdw>
          </a:effectLst>
          <a:latin typeface="Segoe Semibold"/>
        </a:defRPr>
      </a:lvl4pPr>
      <a:lvl5pPr marL="342900" indent="-342900" algn="l" defTabSz="-13873163" rtl="0" eaLnBrk="0" fontAlgn="base" hangingPunct="0">
        <a:lnSpc>
          <a:spcPct val="90000"/>
        </a:lnSpc>
        <a:spcBef>
          <a:spcPct val="0"/>
        </a:spcBef>
        <a:spcAft>
          <a:spcPct val="0"/>
        </a:spcAft>
        <a:defRPr sz="3600">
          <a:solidFill>
            <a:schemeClr val="tx2"/>
          </a:solidFill>
          <a:effectLst>
            <a:outerShdw blurRad="38100" dist="38100" dir="2700000" algn="tl">
              <a:srgbClr val="000000"/>
            </a:outerShdw>
          </a:effectLst>
          <a:latin typeface="Segoe Semibold"/>
        </a:defRPr>
      </a:lvl5pPr>
      <a:lvl6pPr marL="457200" algn="l" fontAlgn="base">
        <a:lnSpc>
          <a:spcPct val="90000"/>
        </a:lnSpc>
        <a:spcBef>
          <a:spcPct val="0"/>
        </a:spcBef>
        <a:spcAft>
          <a:spcPct val="0"/>
        </a:spcAft>
        <a:defRPr sz="3600">
          <a:solidFill>
            <a:schemeClr val="tx2">
              <a:alpha val="100000"/>
            </a:schemeClr>
          </a:solidFill>
          <a:effectLst>
            <a:outerShdw blurRad="38100" dist="38100" dir="2700000" algn="tl">
              <a:srgbClr val="000000">
                <a:alpha val="43137"/>
              </a:srgbClr>
            </a:outerShdw>
          </a:effectLst>
          <a:latin typeface="Segoe Semibold"/>
        </a:defRPr>
      </a:lvl6pPr>
      <a:lvl7pPr marL="914400" algn="l" fontAlgn="base">
        <a:lnSpc>
          <a:spcPct val="90000"/>
        </a:lnSpc>
        <a:spcBef>
          <a:spcPct val="0"/>
        </a:spcBef>
        <a:spcAft>
          <a:spcPct val="0"/>
        </a:spcAft>
        <a:defRPr sz="3600">
          <a:solidFill>
            <a:schemeClr val="tx2">
              <a:alpha val="100000"/>
            </a:schemeClr>
          </a:solidFill>
          <a:effectLst>
            <a:outerShdw blurRad="38100" dist="38100" dir="2700000" algn="tl">
              <a:srgbClr val="000000">
                <a:alpha val="43137"/>
              </a:srgbClr>
            </a:outerShdw>
          </a:effectLst>
          <a:latin typeface="Segoe Semibold"/>
        </a:defRPr>
      </a:lvl7pPr>
      <a:lvl8pPr marL="1371600" algn="l" fontAlgn="base">
        <a:lnSpc>
          <a:spcPct val="90000"/>
        </a:lnSpc>
        <a:spcBef>
          <a:spcPct val="0"/>
        </a:spcBef>
        <a:spcAft>
          <a:spcPct val="0"/>
        </a:spcAft>
        <a:defRPr sz="3600">
          <a:solidFill>
            <a:schemeClr val="tx2">
              <a:alpha val="100000"/>
            </a:schemeClr>
          </a:solidFill>
          <a:effectLst>
            <a:outerShdw blurRad="38100" dist="38100" dir="2700000" algn="tl">
              <a:srgbClr val="000000">
                <a:alpha val="43137"/>
              </a:srgbClr>
            </a:outerShdw>
          </a:effectLst>
          <a:latin typeface="Segoe Semibold"/>
        </a:defRPr>
      </a:lvl8pPr>
      <a:lvl9pPr marL="1828800" algn="l" fontAlgn="base">
        <a:lnSpc>
          <a:spcPct val="90000"/>
        </a:lnSpc>
        <a:spcBef>
          <a:spcPct val="0"/>
        </a:spcBef>
        <a:spcAft>
          <a:spcPct val="0"/>
        </a:spcAft>
        <a:defRPr sz="36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2"/>
        </a:buBlip>
        <a:defRPr sz="3200">
          <a:solidFill>
            <a:schemeClr val="tx1"/>
          </a:solidFill>
          <a:effectLst>
            <a:outerShdw blurRad="38100" dist="38100" dir="2700000" algn="tl">
              <a:srgbClr val="000000"/>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2"/>
        </a:buBlip>
        <a:defRPr sz="2800">
          <a:solidFill>
            <a:schemeClr val="tx1"/>
          </a:solidFill>
          <a:effectLst>
            <a:outerShdw blurRad="38100" dist="38100" dir="2700000" algn="tl">
              <a:srgbClr val="000000"/>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2"/>
        </a:buBlip>
        <a:defRPr sz="2400">
          <a:solidFill>
            <a:schemeClr val="tx1"/>
          </a:solidFill>
          <a:effectLst>
            <a:outerShdw blurRad="38100" dist="38100" dir="2700000" algn="tl">
              <a:srgbClr val="000000"/>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2"/>
        </a:buBlip>
        <a:defRPr sz="2000">
          <a:solidFill>
            <a:schemeClr val="tx1"/>
          </a:solidFill>
          <a:effectLst>
            <a:outerShdw blurRad="38100" dist="38100" dir="2700000" algn="tl">
              <a:srgbClr val="000000"/>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2"/>
        </a:buBlip>
        <a:defRPr sz="2000">
          <a:solidFill>
            <a:schemeClr val="tx1"/>
          </a:solidFill>
          <a:effectLst>
            <a:outerShdw blurRad="38100" dist="38100" dir="2700000" algn="tl">
              <a:srgbClr val="000000"/>
            </a:outerShdw>
          </a:effectLst>
          <a:latin typeface="+mn-lt"/>
        </a:defRPr>
      </a:lvl5pPr>
      <a:lvl6pPr marL="2455863" indent="-403225" algn="l" fontAlgn="base">
        <a:lnSpc>
          <a:spcPct val="90000"/>
        </a:lnSpc>
        <a:spcBef>
          <a:spcPct val="30000"/>
        </a:spcBef>
        <a:spcAft>
          <a:spcPct val="0"/>
        </a:spcAft>
        <a:buClr>
          <a:schemeClr val="tx2">
            <a:alpha val="100000"/>
          </a:schemeClr>
        </a:buClr>
        <a:buSzPct val="85000"/>
        <a:buFont typeface="Wingdings 2"/>
        <a:buBlip>
          <a:blip r:embed="rId23"/>
        </a:buBlip>
        <a:defRPr sz="2000">
          <a:solidFill>
            <a:schemeClr val="tx1">
              <a:alpha val="100000"/>
            </a:schemeClr>
          </a:solidFill>
          <a:effectLst>
            <a:outerShdw blurRad="38100" dist="38100" dir="2700000" algn="tl">
              <a:srgbClr val="000000">
                <a:alpha val="43137"/>
              </a:srgbClr>
            </a:outerShdw>
          </a:effectLst>
          <a:latin typeface="+mn-lt"/>
        </a:defRPr>
      </a:lvl6pPr>
      <a:lvl7pPr marL="2913063" indent="-403225" algn="l" fontAlgn="base">
        <a:lnSpc>
          <a:spcPct val="90000"/>
        </a:lnSpc>
        <a:spcBef>
          <a:spcPct val="30000"/>
        </a:spcBef>
        <a:spcAft>
          <a:spcPct val="0"/>
        </a:spcAft>
        <a:buClr>
          <a:schemeClr val="tx2">
            <a:alpha val="100000"/>
          </a:schemeClr>
        </a:buClr>
        <a:buSzPct val="85000"/>
        <a:buFont typeface="Wingdings 2"/>
        <a:buBlip>
          <a:blip r:embed="rId23"/>
        </a:buBlip>
        <a:defRPr sz="2000">
          <a:solidFill>
            <a:schemeClr val="tx1">
              <a:alpha val="100000"/>
            </a:schemeClr>
          </a:solidFill>
          <a:effectLst>
            <a:outerShdw blurRad="38100" dist="38100" dir="2700000" algn="tl">
              <a:srgbClr val="000000">
                <a:alpha val="43137"/>
              </a:srgbClr>
            </a:outerShdw>
          </a:effectLst>
          <a:latin typeface="+mn-lt"/>
        </a:defRPr>
      </a:lvl7pPr>
      <a:lvl8pPr marL="3370263" indent="-403225" algn="l" fontAlgn="base">
        <a:lnSpc>
          <a:spcPct val="90000"/>
        </a:lnSpc>
        <a:spcBef>
          <a:spcPct val="30000"/>
        </a:spcBef>
        <a:spcAft>
          <a:spcPct val="0"/>
        </a:spcAft>
        <a:buClr>
          <a:schemeClr val="tx2">
            <a:alpha val="100000"/>
          </a:schemeClr>
        </a:buClr>
        <a:buSzPct val="85000"/>
        <a:buFont typeface="Wingdings 2"/>
        <a:buBlip>
          <a:blip r:embed="rId23"/>
        </a:buBlip>
        <a:defRPr sz="2000">
          <a:solidFill>
            <a:schemeClr val="tx1">
              <a:alpha val="100000"/>
            </a:schemeClr>
          </a:solidFill>
          <a:effectLst>
            <a:outerShdw blurRad="38100" dist="38100" dir="2700000" algn="tl">
              <a:srgbClr val="000000">
                <a:alpha val="43137"/>
              </a:srgbClr>
            </a:outerShdw>
          </a:effectLst>
          <a:latin typeface="+mn-lt"/>
        </a:defRPr>
      </a:lvl8pPr>
      <a:lvl9pPr marL="3827463" indent="-403225" algn="l" fontAlgn="base">
        <a:lnSpc>
          <a:spcPct val="90000"/>
        </a:lnSpc>
        <a:spcBef>
          <a:spcPct val="30000"/>
        </a:spcBef>
        <a:spcAft>
          <a:spcPct val="0"/>
        </a:spcAft>
        <a:buClr>
          <a:schemeClr val="tx2">
            <a:alpha val="100000"/>
          </a:schemeClr>
        </a:buClr>
        <a:buSzPct val="85000"/>
        <a:buFont typeface="Wingdings 2"/>
        <a:buBlip>
          <a:blip r:embed="rId23"/>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50301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Lst>
  <p:transition>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gradFill>
            <a:gsLst>
              <a:gs pos="50000">
                <a:schemeClr val="bg1">
                  <a:lumMod val="75000"/>
                </a:schemeClr>
              </a:gs>
              <a:gs pos="100000">
                <a:schemeClr val="bg1">
                  <a:lumMod val="75000"/>
                </a:schemeClr>
              </a:gs>
            </a:gsLst>
            <a:lin ang="5400000" scaled="0"/>
          </a:gra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gradFill>
            <a:gsLst>
              <a:gs pos="50000">
                <a:schemeClr val="bg1">
                  <a:lumMod val="75000"/>
                </a:schemeClr>
              </a:gs>
              <a:gs pos="100000">
                <a:schemeClr val="bg1">
                  <a:lumMod val="75000"/>
                </a:schemeClr>
              </a:gs>
            </a:gsLst>
            <a:lin ang="5400000" scaled="0"/>
          </a:gra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gradFill>
            <a:gsLst>
              <a:gs pos="50000">
                <a:schemeClr val="bg1">
                  <a:lumMod val="75000"/>
                </a:schemeClr>
              </a:gs>
              <a:gs pos="100000">
                <a:schemeClr val="bg1">
                  <a:lumMod val="7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467A9E0-E3C9-274A-A9F2-DAB6A271264C}" type="datetimeFigureOut">
              <a:rPr lang="fr-FR" smtClean="0">
                <a:solidFill>
                  <a:prstClr val="black">
                    <a:tint val="75000"/>
                  </a:prstClr>
                </a:solidFill>
                <a:latin typeface="Calibri"/>
              </a:rPr>
              <a:pPr defTabSz="457200" fontAlgn="auto">
                <a:spcBef>
                  <a:spcPts val="0"/>
                </a:spcBef>
                <a:spcAft>
                  <a:spcPts val="0"/>
                </a:spcAft>
              </a:pPr>
              <a:t>16/02/2010</a:t>
            </a:fld>
            <a:endParaRPr lang="fr-FR">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fr-FR">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CD026F0-BAB5-B648-ADCE-8CC1D4F06286}" type="slidenum">
              <a:rPr lang="fr-FR" smtClean="0">
                <a:solidFill>
                  <a:prstClr val="black">
                    <a:tint val="75000"/>
                  </a:prstClr>
                </a:solidFill>
                <a:latin typeface="Calibri"/>
              </a:rPr>
              <a:pPr defTabSz="457200" fontAlgn="auto">
                <a:spcBef>
                  <a:spcPts val="0"/>
                </a:spcBef>
                <a:spcAft>
                  <a:spcPts val="0"/>
                </a:spcAft>
              </a:pPr>
              <a:t>‹#›</a:t>
            </a:fld>
            <a:endParaRPr lang="fr-FR">
              <a:solidFill>
                <a:prstClr val="black">
                  <a:tint val="75000"/>
                </a:prstClr>
              </a:solidFill>
              <a:latin typeface="Calibri"/>
            </a:endParaRPr>
          </a:p>
        </p:txBody>
      </p:sp>
      <p:pic>
        <p:nvPicPr>
          <p:cNvPr id="7" name="Picture 6" descr="PPT_MOBILITY_4.jpg"/>
          <p:cNvPicPr>
            <a:picLocks noChangeAspect="1"/>
          </p:cNvPicPr>
          <p:nvPr userDrawn="1"/>
        </p:nvPicPr>
        <p:blipFill>
          <a:blip r:embed="rId13"/>
          <a:stretch>
            <a:fillRect/>
          </a:stretch>
        </p:blipFill>
        <p:spPr>
          <a:xfrm>
            <a:off x="0" y="-97376"/>
            <a:ext cx="9144000" cy="6955376"/>
          </a:xfrm>
          <a:prstGeom prst="rect">
            <a:avLst/>
          </a:prstGeom>
        </p:spPr>
      </p:pic>
    </p:spTree>
    <p:extLst>
      <p:ext uri="{BB962C8B-B14F-4D97-AF65-F5344CB8AC3E}">
        <p14:creationId xmlns:p14="http://schemas.microsoft.com/office/powerpoint/2010/main" val="302544580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screen"/>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41" r:id="rId1"/>
  </p:sldLayoutIdLst>
  <p:transition>
    <p:fade/>
  </p:transition>
  <p:txStyles>
    <p:titleStyle>
      <a:lvl1pPr algn="l" defTabSz="914363" rtl="0" eaLnBrk="1" latinLnBrk="0" hangingPunct="1">
        <a:lnSpc>
          <a:spcPct val="90000"/>
        </a:lnSpc>
        <a:spcBef>
          <a:spcPct val="0"/>
        </a:spcBef>
        <a:buNone/>
        <a:defRPr lang="en-US" sz="4800" b="0" kern="1200" cap="none" spc="-150" dirty="0">
          <a:ln w="3175">
            <a:noFill/>
          </a:ln>
          <a:gradFill>
            <a:gsLst>
              <a:gs pos="50000">
                <a:schemeClr val="bg1"/>
              </a:gs>
              <a:gs pos="100000">
                <a:schemeClr val="bg1"/>
              </a:gs>
            </a:gsLst>
            <a:lin ang="5400000" scaled="0"/>
          </a:gradFill>
          <a:effectLst/>
          <a:latin typeface="Segoe UI" pitchFamily="34" charset="0"/>
          <a:ea typeface="+mn-ea"/>
          <a:cs typeface="Segoe UI" pitchFamily="34" charset="0"/>
        </a:defRPr>
      </a:lvl1pPr>
    </p:titleStyle>
    <p:bodyStyle>
      <a:lvl1pPr marL="0" indent="0" algn="l" defTabSz="914363" rtl="0" eaLnBrk="1" latinLnBrk="0" hangingPunct="1">
        <a:lnSpc>
          <a:spcPct val="90000"/>
        </a:lnSpc>
        <a:spcBef>
          <a:spcPct val="20000"/>
        </a:spcBef>
        <a:buFont typeface="Arial" pitchFamily="34" charset="0"/>
        <a:buNone/>
        <a:defRPr sz="3000" b="1" kern="1200">
          <a:gradFill>
            <a:gsLst>
              <a:gs pos="50000">
                <a:srgbClr val="161D32"/>
              </a:gs>
              <a:gs pos="100000">
                <a:srgbClr val="161D32"/>
              </a:gs>
            </a:gsLst>
            <a:lin ang="5400000" scaled="0"/>
          </a:gradFill>
          <a:latin typeface="Consolas"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gradFill>
            <a:gsLst>
              <a:gs pos="50000">
                <a:srgbClr val="161D32"/>
              </a:gs>
              <a:gs pos="100000">
                <a:srgbClr val="161D32"/>
              </a:gs>
            </a:gsLst>
            <a:lin ang="5400000" scaled="0"/>
          </a:gradFill>
          <a:latin typeface="Consolas"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gradFill>
            <a:gsLst>
              <a:gs pos="50000">
                <a:srgbClr val="161D32"/>
              </a:gs>
              <a:gs pos="100000">
                <a:srgbClr val="161D32"/>
              </a:gs>
            </a:gsLst>
            <a:lin ang="5400000" scaled="0"/>
          </a:gradFill>
          <a:latin typeface="Consolas"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gradFill>
            <a:gsLst>
              <a:gs pos="50000">
                <a:srgbClr val="161D32"/>
              </a:gs>
              <a:gs pos="100000">
                <a:srgbClr val="161D32"/>
              </a:gs>
            </a:gsLst>
            <a:lin ang="5400000" scaled="0"/>
          </a:gradFill>
          <a:latin typeface="Consolas"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gradFill>
            <a:gsLst>
              <a:gs pos="50000">
                <a:srgbClr val="161D32"/>
              </a:gs>
              <a:gs pos="100000">
                <a:srgbClr val="161D32"/>
              </a:gs>
            </a:gsLst>
            <a:lin ang="5400000" scaled="0"/>
          </a:gradFill>
          <a:latin typeface="Consolas"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5"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4"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5"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6"/>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6"/>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latin typeface="Segoe" pitchFamily="34" charset="0"/>
          <a:ea typeface="+mn-ea"/>
          <a:cs typeface="Arial" charset="0"/>
        </a:defRPr>
      </a:lvl1pPr>
    </p:titleStyle>
    <p:bodyStyle>
      <a:lvl1pPr marL="457200" indent="-457200" algn="l" defTabSz="914363" rtl="0" eaLnBrk="1" latinLnBrk="0" hangingPunct="1">
        <a:lnSpc>
          <a:spcPct val="90000"/>
        </a:lnSpc>
        <a:spcBef>
          <a:spcPct val="20000"/>
        </a:spcBef>
        <a:buClr>
          <a:srgbClr val="777777"/>
        </a:buClr>
        <a:buSzPct val="130000"/>
        <a:buFont typeface="Arial" pitchFamily="34" charset="0"/>
        <a:buChar char="•"/>
        <a:defRPr sz="3200" kern="1200">
          <a:solidFill>
            <a:schemeClr val="bg1">
              <a:lumMod val="75000"/>
            </a:schemeClr>
          </a:solidFill>
          <a:latin typeface="+mn-lt"/>
          <a:ea typeface="+mn-ea"/>
          <a:cs typeface="+mn-cs"/>
        </a:defRPr>
      </a:lvl1pPr>
      <a:lvl2pPr marL="854075" indent="-396875" algn="l" defTabSz="914363" rtl="0" eaLnBrk="1" latinLnBrk="0" hangingPunct="1">
        <a:lnSpc>
          <a:spcPct val="90000"/>
        </a:lnSpc>
        <a:spcBef>
          <a:spcPct val="20000"/>
        </a:spcBef>
        <a:buClr>
          <a:srgbClr val="777777"/>
        </a:buClr>
        <a:buFont typeface="Segoe" pitchFamily="34" charset="0"/>
        <a:buChar char="−"/>
        <a:defRPr sz="2800" kern="1200">
          <a:solidFill>
            <a:schemeClr val="bg1">
              <a:lumMod val="75000"/>
            </a:schemeClr>
          </a:solidFill>
          <a:latin typeface="+mn-lt"/>
          <a:ea typeface="+mn-ea"/>
          <a:cs typeface="+mn-cs"/>
        </a:defRPr>
      </a:lvl2pPr>
      <a:lvl3pPr marL="1258888" indent="-404813" algn="l" defTabSz="914363" rtl="0" eaLnBrk="1" latinLnBrk="0" hangingPunct="1">
        <a:lnSpc>
          <a:spcPct val="90000"/>
        </a:lnSpc>
        <a:spcBef>
          <a:spcPct val="20000"/>
        </a:spcBef>
        <a:buClr>
          <a:srgbClr val="777777"/>
        </a:buClr>
        <a:buFont typeface="Segoe" pitchFamily="34" charset="0"/>
        <a:buChar char="−"/>
        <a:defRPr sz="2400" kern="1200">
          <a:solidFill>
            <a:schemeClr val="bg1">
              <a:lumMod val="75000"/>
            </a:schemeClr>
          </a:solidFill>
          <a:latin typeface="+mn-lt"/>
          <a:ea typeface="+mn-ea"/>
          <a:cs typeface="+mn-cs"/>
        </a:defRPr>
      </a:lvl3pPr>
      <a:lvl4pPr marL="1604963" indent="-346075" algn="l" defTabSz="914363" rtl="0" eaLnBrk="1" latinLnBrk="0" hangingPunct="1">
        <a:lnSpc>
          <a:spcPct val="90000"/>
        </a:lnSpc>
        <a:spcBef>
          <a:spcPct val="20000"/>
        </a:spcBef>
        <a:buClr>
          <a:srgbClr val="777777"/>
        </a:buClr>
        <a:buFont typeface="Segoe" pitchFamily="34" charset="0"/>
        <a:buChar char="−"/>
        <a:defRPr sz="2400" kern="1200">
          <a:solidFill>
            <a:schemeClr val="bg1">
              <a:lumMod val="75000"/>
            </a:schemeClr>
          </a:solidFill>
          <a:latin typeface="+mn-lt"/>
          <a:ea typeface="+mn-ea"/>
          <a:cs typeface="+mn-cs"/>
        </a:defRPr>
      </a:lvl4pPr>
      <a:lvl5pPr marL="1941513" indent="-336550" algn="l" defTabSz="914363" rtl="0" eaLnBrk="1" latinLnBrk="0" hangingPunct="1">
        <a:lnSpc>
          <a:spcPct val="90000"/>
        </a:lnSpc>
        <a:spcBef>
          <a:spcPct val="20000"/>
        </a:spcBef>
        <a:buClr>
          <a:srgbClr val="777777"/>
        </a:buClr>
        <a:buFont typeface="Segoe" pitchFamily="34" charset="0"/>
        <a:buChar char="−"/>
        <a:defRPr sz="2400" kern="1200">
          <a:solidFill>
            <a:schemeClr val="bg1">
              <a:lumMod val="7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screen"/>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7" r:id="rId1"/>
  </p:sldLayoutIdLst>
  <p:transition>
    <p:fade/>
  </p:transition>
  <p:hf hdr="0" ftr="0" dt="0"/>
  <p:txStyles>
    <p:titleStyle>
      <a:lvl1pPr algn="l" defTabSz="914363" rtl="0" eaLnBrk="1" latinLnBrk="0" hangingPunct="1">
        <a:lnSpc>
          <a:spcPct val="90000"/>
        </a:lnSpc>
        <a:spcBef>
          <a:spcPct val="0"/>
        </a:spcBef>
        <a:buNone/>
        <a:defRPr lang="en-US" sz="4800" b="0" kern="1200" cap="none" spc="-150" dirty="0">
          <a:ln w="3175">
            <a:noFill/>
          </a:ln>
          <a:solidFill>
            <a:schemeClr val="bg1"/>
          </a:solidFill>
          <a:effectLst/>
          <a:latin typeface="Segoe"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erverBkg_dark_ppt-bottom.jpg"/>
          <p:cNvPicPr>
            <a:picLocks noChangeAspect="1"/>
          </p:cNvPicPr>
          <p:nvPr/>
        </p:nvPicPr>
        <p:blipFill>
          <a:blip r:embed="rId3" cstate="screen"/>
          <a:stretch>
            <a:fillRect/>
          </a:stretch>
        </p:blipFill>
        <p:spPr>
          <a:xfrm>
            <a:off x="0" y="6566267"/>
            <a:ext cx="9144000" cy="291733"/>
          </a:xfrm>
          <a:prstGeom prst="rect">
            <a:avLst/>
          </a:prstGeom>
        </p:spPr>
      </p:pic>
      <p:sp>
        <p:nvSpPr>
          <p:cNvPr id="4"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l" defTabSz="457200" rtl="0" eaLnBrk="1" latinLnBrk="0" hangingPunct="1">
        <a:lnSpc>
          <a:spcPct val="90000"/>
        </a:lnSpc>
        <a:spcBef>
          <a:spcPct val="0"/>
        </a:spcBef>
        <a:buNone/>
        <a:defRPr sz="4800" kern="1200" spc="-150">
          <a:solidFill>
            <a:schemeClr val="tx1"/>
          </a:solidFill>
          <a:latin typeface="Sego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srcRect/>
          <a:stretch>
            <a:fillRect/>
          </a:stretch>
        </a:blipFill>
        <a:effectLst/>
      </p:bgPr>
    </p:bg>
    <p:spTree>
      <p:nvGrpSpPr>
        <p:cNvPr id="1" name=""/>
        <p:cNvGrpSpPr/>
        <p:nvPr/>
      </p:nvGrpSpPr>
      <p:grpSpPr>
        <a:xfrm>
          <a:off x="0" y="0"/>
          <a:ext cx="0" cy="0"/>
          <a:chOff x="0" y="0"/>
          <a:chExt cx="0" cy="0"/>
        </a:xfrm>
      </p:grpSpPr>
      <p:sp>
        <p:nvSpPr>
          <p:cNvPr id="92162" name="Title Placeholder 92161"/>
          <p:cNvSpPr>
            <a:spLocks noGrp="1" noChangeArrowheads="1"/>
          </p:cNvSpPr>
          <p:nvPr>
            <p:ph type="title"/>
          </p:nvPr>
        </p:nvSpPr>
        <p:spPr bwMode="auto">
          <a:xfrm>
            <a:off x="294323" y="3555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anchor="ctr" compatLnSpc="1">
            <a:normAutofit/>
          </a:bodyPr>
          <a:lstStyle/>
          <a:p>
            <a:pPr lvl="0"/>
            <a:r>
              <a:rPr lang="en-US" dirty="0"/>
              <a:t>Click to edit Title Slide</a:t>
            </a:r>
          </a:p>
        </p:txBody>
      </p:sp>
      <p:sp>
        <p:nvSpPr>
          <p:cNvPr id="92163" name="Text Placeholder 92162"/>
          <p:cNvSpPr>
            <a:spLocks noGrp="1" noChangeArrowheads="1"/>
          </p:cNvSpPr>
          <p:nvPr>
            <p:ph type="body" idx="1"/>
          </p:nvPr>
        </p:nvSpPr>
        <p:spPr bwMode="auto">
          <a:xfrm>
            <a:off x="366713" y="1463040"/>
            <a:ext cx="8410575" cy="16527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t" compatLnSpc="1">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7"/>
          <p:cNvSpPr>
            <a:spLocks noChangeArrowheads="1"/>
          </p:cNvSpPr>
          <p:nvPr/>
        </p:nvSpPr>
        <p:spPr bwMode="auto">
          <a:xfrm>
            <a:off x="-1588" y="0"/>
            <a:ext cx="9144001" cy="274638"/>
          </a:xfrm>
          <a:prstGeom prst="rect">
            <a:avLst/>
          </a:prstGeom>
          <a:gradFill rotWithShape="1">
            <a:gsLst>
              <a:gs pos="0">
                <a:srgbClr val="F8F8F8">
                  <a:alpha val="10001"/>
                </a:srgbClr>
              </a:gs>
              <a:gs pos="100000">
                <a:srgbClr val="DDDDDD"/>
              </a:gs>
            </a:gsLst>
            <a:lin ang="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srgbClr val="000000">
                  <a:alpha val="100000"/>
                </a:srgbClr>
              </a:solidFill>
              <a:latin typeface="Segoe Semibold"/>
              <a:ea typeface="+mn-ea"/>
              <a:cs typeface="+mn-cs"/>
            </a:endParaRPr>
          </a:p>
        </p:txBody>
      </p:sp>
      <p:sp>
        <p:nvSpPr>
          <p:cNvPr id="92167" name="Rectangle 92166"/>
          <p:cNvSpPr>
            <a:spLocks noChangeArrowheads="1"/>
          </p:cNvSpPr>
          <p:nvPr/>
        </p:nvSpPr>
        <p:spPr bwMode="auto">
          <a:xfrm>
            <a:off x="0" y="219075"/>
            <a:ext cx="9144000" cy="77788"/>
          </a:xfrm>
          <a:prstGeom prst="rect">
            <a:avLst/>
          </a:prstGeom>
          <a:gradFill rotWithShape="1">
            <a:gsLst>
              <a:gs pos="0">
                <a:schemeClr val="bg2"/>
              </a:gs>
              <a:gs pos="100000">
                <a:schemeClr val="bg2">
                  <a:gamma/>
                  <a:tint val="0"/>
                  <a:invGamma/>
                  <a:alpha val="0"/>
                </a:schemeClr>
              </a:gs>
            </a:gsLst>
            <a:lin ang="5400000" scaled="1"/>
          </a:gradFill>
          <a:ln w="9525" cap="flat" cmpd="sng" algn="ctr">
            <a:noFill/>
            <a:prstDash val="solid"/>
            <a:miter lim="800000"/>
            <a:headEnd type="none" w="med" len="med"/>
            <a:tailEnd type="none" w="med" len="med"/>
          </a:ln>
          <a:effectLst/>
        </p:spPr>
        <p:txBody>
          <a:bodyPr vert="horz" wrap="square" lIns="0" tIns="0" rIns="0" bIns="0" anchor="ctr" compatLnSpc="1">
            <a:spAutoFit/>
          </a:bodyPr>
          <a:lstStyle/>
          <a:p>
            <a:pPr algn="l" rtl="0">
              <a:defRPr/>
            </a:pPr>
            <a:endParaRPr lang="en-US" kern="1200" dirty="0">
              <a:solidFill>
                <a:prstClr val="white"/>
              </a:solidFill>
              <a:latin typeface="Segoe Semibold"/>
              <a:ea typeface="+mn-ea"/>
              <a:cs typeface="+mn-cs"/>
            </a:endParaRPr>
          </a:p>
        </p:txBody>
      </p:sp>
      <p:pic>
        <p:nvPicPr>
          <p:cNvPr id="1030" name="Rectangle 1029"/>
          <p:cNvPicPr>
            <a:picLocks noChangeAspect="1" noChangeArrowheads="1"/>
          </p:cNvPicPr>
          <p:nvPr/>
        </p:nvPicPr>
        <p:blipFill>
          <a:blip r:embed="rId24" cstate="screen"/>
          <a:srcRect/>
          <a:stretch>
            <a:fillRect/>
          </a:stretch>
        </p:blipFill>
        <p:spPr bwMode="auto">
          <a:xfrm>
            <a:off x="7005638" y="5567363"/>
            <a:ext cx="1846262" cy="1166812"/>
          </a:xfrm>
          <a:prstGeom prst="rect">
            <a:avLst/>
          </a:prstGeom>
          <a:noFill/>
          <a:ln w="9525" algn="ctr">
            <a:noFill/>
            <a:miter lim="800000"/>
            <a:headEnd/>
            <a:tailEnd/>
          </a:ln>
        </p:spPr>
      </p:pic>
      <p:grpSp>
        <p:nvGrpSpPr>
          <p:cNvPr id="2" name="Group 6"/>
          <p:cNvGrpSpPr/>
          <p:nvPr userDrawn="1"/>
        </p:nvGrpSpPr>
        <p:grpSpPr>
          <a:xfrm>
            <a:off x="76200" y="6129300"/>
            <a:ext cx="752348" cy="652500"/>
            <a:chOff x="8236884" y="210476"/>
            <a:chExt cx="752348" cy="652500"/>
          </a:xfrm>
        </p:grpSpPr>
        <p:sp>
          <p:nvSpPr>
            <p:cNvPr id="8" name="Arc 7"/>
            <p:cNvSpPr/>
            <p:nvPr/>
          </p:nvSpPr>
          <p:spPr>
            <a:xfrm>
              <a:off x="8236884" y="210476"/>
              <a:ext cx="512064" cy="512064"/>
            </a:xfrm>
            <a:prstGeom prst="arc">
              <a:avLst>
                <a:gd name="adj1" fmla="val 5785005"/>
                <a:gd name="adj2" fmla="val 21368828"/>
              </a:avLst>
            </a:prstGeom>
            <a:noFill/>
            <a:ln w="45720">
              <a:gradFill>
                <a:gsLst>
                  <a:gs pos="0">
                    <a:srgbClr val="FFFFFF">
                      <a:alpha val="5000"/>
                    </a:srgbClr>
                  </a:gs>
                  <a:gs pos="50000">
                    <a:srgbClr val="FFFFFF">
                      <a:alpha val="48000"/>
                    </a:srgbClr>
                  </a:gs>
                  <a:gs pos="100000">
                    <a:srgbClr val="FFFFFF">
                      <a:alpha val="79000"/>
                    </a:srgbClr>
                  </a:gs>
                </a:gsLst>
                <a:lin ang="13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dirty="0">
                <a:solidFill>
                  <a:prstClr val="white"/>
                </a:solidFill>
                <a:latin typeface="Segoe Semibold"/>
                <a:ea typeface="+mn-ea"/>
                <a:cs typeface="+mn-cs"/>
              </a:endParaRPr>
            </a:p>
          </p:txBody>
        </p:sp>
        <p:sp>
          <p:nvSpPr>
            <p:cNvPr id="9" name="TextBox 8"/>
            <p:cNvSpPr txBox="1"/>
            <p:nvPr/>
          </p:nvSpPr>
          <p:spPr>
            <a:xfrm>
              <a:off x="8389363" y="385922"/>
              <a:ext cx="599869" cy="477054"/>
            </a:xfrm>
            <a:prstGeom prst="rect">
              <a:avLst/>
            </a:prstGeom>
            <a:noFill/>
          </p:spPr>
          <p:txBody>
            <a:bodyPr wrap="square" rtlCol="0">
              <a:spAutoFit/>
            </a:bodyPr>
            <a:lstStyle/>
            <a:p>
              <a:pPr algn="l" rtl="0"/>
              <a:r>
                <a:rPr lang="en-US" sz="2500" b="1" kern="1200" spc="-300" dirty="0">
                  <a:solidFill>
                    <a:srgbClr val="FFFFFF">
                      <a:alpha val="70000"/>
                    </a:srgbClr>
                  </a:solidFill>
                  <a:effectLst>
                    <a:reflection blurRad="6350" stA="55000" endA="300" endPos="45500" dir="5400000" sy="-100000" algn="bl" rotWithShape="0"/>
                  </a:effectLst>
                  <a:latin typeface="Century Gothic" pitchFamily="34" charset="0"/>
                  <a:ea typeface="+mn-ea"/>
                  <a:cs typeface="+mn-cs"/>
                </a:rPr>
                <a:t>14</a:t>
              </a:r>
            </a:p>
          </p:txBody>
        </p:sp>
      </p:gr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transition>
    <p:fade/>
  </p:transition>
  <p:timing>
    <p:tnLst>
      <p:par>
        <p:cTn id="1" dur="indefinite" restart="never" nodeType="tmRoot"/>
      </p:par>
    </p:tnLst>
  </p:timing>
  <p:hf hdr="0" ftr="0" dt="0"/>
  <p:txStyles>
    <p:titleStyle>
      <a:lvl1pPr marL="0" indent="0" algn="l" defTabSz="-13873163" rtl="0" eaLnBrk="0" fontAlgn="base" hangingPunct="0">
        <a:lnSpc>
          <a:spcPct val="90000"/>
        </a:lnSpc>
        <a:spcBef>
          <a:spcPct val="0"/>
        </a:spcBef>
        <a:spcAft>
          <a:spcPct val="0"/>
        </a:spcAft>
        <a:defRPr sz="3600">
          <a:solidFill>
            <a:srgbClr val="FFC000"/>
          </a:solidFill>
          <a:effectLst>
            <a:outerShdw blurRad="38100" dist="38100" dir="2700000" algn="tl">
              <a:srgbClr val="000000">
                <a:alpha val="43137"/>
              </a:srgbClr>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Segoe Semibold"/>
        </a:defRPr>
      </a:lvl5pPr>
      <a:lvl6pPr marL="4572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6pPr>
      <a:lvl7pPr marL="9144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7pPr>
      <a:lvl8pPr marL="13716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8pPr>
      <a:lvl9pPr marL="1828800" algn="l" defTabSz="114300" eaLnBrk="0" fontAlgn="base" hangingPunct="0">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Semibold"/>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2000">
          <a:solidFill>
            <a:schemeClr val="tx1"/>
          </a:solidFill>
          <a:effectLst>
            <a:outerShdw blurRad="38100" dist="38100" dir="2700000" algn="tl">
              <a:srgbClr val="000000">
                <a:alpha val="43137"/>
              </a:srgbClr>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800">
          <a:solidFill>
            <a:schemeClr val="tx1"/>
          </a:solidFill>
          <a:effectLst>
            <a:outerShdw blurRad="38100" dist="38100" dir="2700000" algn="tl">
              <a:srgbClr val="000000">
                <a:alpha val="43137"/>
              </a:srgbClr>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600">
          <a:solidFill>
            <a:schemeClr val="tx1"/>
          </a:solidFill>
          <a:effectLst>
            <a:outerShdw blurRad="38100" dist="38100" dir="2700000" algn="tl">
              <a:srgbClr val="000000">
                <a:alpha val="43137"/>
              </a:srgbClr>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itchFamily="18" charset="2"/>
        <a:buBlip>
          <a:blip r:embed="rId25"/>
        </a:buBlip>
        <a:defRPr sz="1400">
          <a:solidFill>
            <a:schemeClr val="tx1"/>
          </a:solidFill>
          <a:effectLst>
            <a:outerShdw blurRad="38100" dist="38100" dir="2700000" algn="tl">
              <a:srgbClr val="000000">
                <a:alpha val="43137"/>
              </a:srgbClr>
            </a:outerShdw>
          </a:effectLst>
          <a:latin typeface="+mn-lt"/>
        </a:defRPr>
      </a:lvl5pPr>
      <a:lvl6pPr marL="25146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6pPr>
      <a:lvl7pPr marL="29718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7pPr>
      <a:lvl8pPr marL="34290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8pPr>
      <a:lvl9pPr marL="3886200" indent="-228600" algn="l" defTabSz="114300" eaLnBrk="0" fontAlgn="base" hangingPunct="0">
        <a:lnSpc>
          <a:spcPct val="90000"/>
        </a:lnSpc>
        <a:spcBef>
          <a:spcPct val="30000"/>
        </a:spcBef>
        <a:spcAft>
          <a:spcPct val="0"/>
        </a:spcAft>
        <a:buClr>
          <a:schemeClr val="tx2">
            <a:alpha val="100000"/>
          </a:schemeClr>
        </a:buClr>
        <a:buSzPct val="85000"/>
        <a:buFont typeface="Wingdings 2"/>
        <a:buBlip>
          <a:blip r:embed="rId25"/>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2.pn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2.png"/><Relationship Id="rId2" Type="http://schemas.openxmlformats.org/officeDocument/2006/relationships/slideLayout" Target="../slideLayouts/slideLayout217.xml"/><Relationship Id="rId1" Type="http://schemas.openxmlformats.org/officeDocument/2006/relationships/tags" Target="../tags/tag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2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2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3.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5.xml"/><Relationship Id="rId1" Type="http://schemas.openxmlformats.org/officeDocument/2006/relationships/tags" Target="../tags/tag3.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26.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1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26.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2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17.xml"/><Relationship Id="rId5" Type="http://schemas.openxmlformats.org/officeDocument/2006/relationships/image" Target="../media/image42.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37.xml"/><Relationship Id="rId1" Type="http://schemas.openxmlformats.org/officeDocument/2006/relationships/slideLayout" Target="../slideLayouts/slideLayout217.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14.xml"/><Relationship Id="rId6" Type="http://schemas.openxmlformats.org/officeDocument/2006/relationships/image" Target="../media/image224.png"/><Relationship Id="rId5" Type="http://schemas.openxmlformats.org/officeDocument/2006/relationships/image" Target="../media/image96.jpe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2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hyperlink" Target="http://technet.microsoft.com/en-us/enterprisesearch/" TargetMode="External"/><Relationship Id="rId2" Type="http://schemas.openxmlformats.org/officeDocument/2006/relationships/image" Target="../media/image97.png"/><Relationship Id="rId1" Type="http://schemas.openxmlformats.org/officeDocument/2006/relationships/slideLayout" Target="../slideLayouts/slideLayout22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184.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0609" y="1600200"/>
            <a:ext cx="6823085" cy="3656386"/>
          </a:xfrm>
          <a:prstGeom prst="rect">
            <a:avLst/>
          </a:prstGeom>
        </p:spPr>
        <p:txBody>
          <a:bodyPr vert="horz" wrap="none" lIns="0" tIns="0" rIns="0" bIns="0" rtlCol="0">
            <a:spAutoFit/>
            <a:scene3d>
              <a:camera prst="orthographicFront"/>
              <a:lightRig rig="soft" dir="t">
                <a:rot lat="0" lon="0" rev="10800000"/>
              </a:lightRig>
            </a:scene3d>
            <a:sp3d>
              <a:bevelT w="27940" h="12700"/>
              <a:contourClr>
                <a:srgbClr val="DDDDDD"/>
              </a:contourClr>
            </a:sp3d>
          </a:bodyPr>
          <a:lstStyle/>
          <a:p>
            <a:pPr algn="ctr">
              <a:lnSpc>
                <a:spcPct val="90000"/>
              </a:lnSpc>
              <a:spcBef>
                <a:spcPct val="20000"/>
              </a:spcBef>
              <a:buClr>
                <a:srgbClr val="777777"/>
              </a:buClr>
              <a:buSzPct val="130000"/>
            </a:pPr>
            <a:r>
              <a:rPr lang="nl-BE" sz="6600" b="1" i="1" spc="150" dirty="0" smtClean="0">
                <a:ln w="11430"/>
                <a:solidFill>
                  <a:srgbClr val="FFC000"/>
                </a:solidFill>
                <a:effectLst>
                  <a:outerShdw blurRad="25400" algn="tl" rotWithShape="0">
                    <a:srgbClr val="000000">
                      <a:alpha val="43000"/>
                    </a:srgbClr>
                  </a:outerShdw>
                </a:effectLst>
                <a:latin typeface="Segoe UI" pitchFamily="34" charset="0"/>
                <a:cs typeface="Segoe UI" pitchFamily="34" charset="0"/>
              </a:rPr>
              <a:t>Enabling the</a:t>
            </a:r>
            <a:br>
              <a:rPr lang="nl-BE" sz="6600" b="1" i="1" spc="150" dirty="0" smtClean="0">
                <a:ln w="11430"/>
                <a:solidFill>
                  <a:srgbClr val="FFC000"/>
                </a:solidFill>
                <a:effectLst>
                  <a:outerShdw blurRad="25400" algn="tl" rotWithShape="0">
                    <a:srgbClr val="000000">
                      <a:alpha val="43000"/>
                    </a:srgbClr>
                  </a:outerShdw>
                </a:effectLst>
                <a:latin typeface="Segoe UI" pitchFamily="34" charset="0"/>
                <a:cs typeface="Segoe UI" pitchFamily="34" charset="0"/>
              </a:rPr>
            </a:br>
            <a:r>
              <a:rPr lang="nl-BE" sz="6600" b="1" i="1" spc="150" dirty="0" smtClean="0">
                <a:ln w="11430"/>
                <a:solidFill>
                  <a:srgbClr val="FFC000"/>
                </a:solidFill>
                <a:effectLst>
                  <a:outerShdw blurRad="25400" algn="tl" rotWithShape="0">
                    <a:srgbClr val="000000">
                      <a:alpha val="43000"/>
                    </a:srgbClr>
                  </a:outerShdw>
                </a:effectLst>
                <a:latin typeface="Segoe UI" pitchFamily="34" charset="0"/>
                <a:cs typeface="Segoe UI" pitchFamily="34" charset="0"/>
              </a:rPr>
              <a:t>Next Generation</a:t>
            </a:r>
            <a:br>
              <a:rPr lang="nl-BE" sz="6600" b="1" i="1" spc="150" dirty="0" smtClean="0">
                <a:ln w="11430"/>
                <a:solidFill>
                  <a:srgbClr val="FFC000"/>
                </a:solidFill>
                <a:effectLst>
                  <a:outerShdw blurRad="25400" algn="tl" rotWithShape="0">
                    <a:srgbClr val="000000">
                      <a:alpha val="43000"/>
                    </a:srgbClr>
                  </a:outerShdw>
                </a:effectLst>
                <a:latin typeface="Segoe UI" pitchFamily="34" charset="0"/>
                <a:cs typeface="Segoe UI" pitchFamily="34" charset="0"/>
              </a:rPr>
            </a:br>
            <a:r>
              <a:rPr lang="nl-BE" sz="6600" b="1" i="1" spc="150" dirty="0" smtClean="0">
                <a:ln w="11430"/>
                <a:solidFill>
                  <a:srgbClr val="FFC000"/>
                </a:solidFill>
                <a:effectLst>
                  <a:outerShdw blurRad="25400" algn="tl" rotWithShape="0">
                    <a:srgbClr val="000000">
                      <a:alpha val="43000"/>
                    </a:srgbClr>
                  </a:outerShdw>
                </a:effectLst>
                <a:latin typeface="Segoe UI" pitchFamily="34" charset="0"/>
                <a:cs typeface="Segoe UI" pitchFamily="34" charset="0"/>
              </a:rPr>
              <a:t>of Collaboration</a:t>
            </a:r>
            <a:r>
              <a:rPr lang="nl-BE" sz="3600" b="1" i="1" spc="150" dirty="0">
                <a:ln w="11430"/>
                <a:solidFill>
                  <a:srgbClr val="FFC000"/>
                </a:solidFill>
                <a:effectLst>
                  <a:outerShdw blurRad="25400" algn="tl" rotWithShape="0">
                    <a:srgbClr val="000000">
                      <a:alpha val="43000"/>
                    </a:srgbClr>
                  </a:outerShdw>
                </a:effectLst>
                <a:latin typeface="Segoe UI" pitchFamily="34" charset="0"/>
                <a:cs typeface="Segoe UI" pitchFamily="34" charset="0"/>
              </a:rPr>
              <a:t/>
            </a:r>
            <a:br>
              <a:rPr lang="nl-BE" sz="3600" b="1" i="1" spc="150" dirty="0">
                <a:ln w="11430"/>
                <a:solidFill>
                  <a:srgbClr val="FFC000"/>
                </a:solidFill>
                <a:effectLst>
                  <a:outerShdw blurRad="25400" algn="tl" rotWithShape="0">
                    <a:srgbClr val="000000">
                      <a:alpha val="43000"/>
                    </a:srgbClr>
                  </a:outerShdw>
                </a:effectLst>
                <a:latin typeface="Segoe UI" pitchFamily="34" charset="0"/>
                <a:cs typeface="Segoe UI" pitchFamily="34" charset="0"/>
              </a:rPr>
            </a:br>
            <a:r>
              <a:rPr lang="nl-BE" sz="3600" b="1" i="1" spc="150" dirty="0" smtClean="0">
                <a:ln w="11430"/>
                <a:solidFill>
                  <a:schemeClr val="bg1">
                    <a:lumMod val="75000"/>
                  </a:schemeClr>
                </a:solidFill>
                <a:effectLst>
                  <a:outerShdw blurRad="25400" algn="tl" rotWithShape="0">
                    <a:srgbClr val="000000">
                      <a:alpha val="43000"/>
                    </a:srgbClr>
                  </a:outerShdw>
                </a:effectLst>
                <a:latin typeface="Segoe UI" pitchFamily="34" charset="0"/>
                <a:cs typeface="Segoe UI" pitchFamily="34" charset="0"/>
              </a:rPr>
              <a:t>and document management</a:t>
            </a:r>
            <a:r>
              <a:rPr lang="nl-BE" sz="6600" b="1" i="1" spc="150" dirty="0" smtClean="0">
                <a:ln w="11430"/>
                <a:solidFill>
                  <a:schemeClr val="bg1">
                    <a:lumMod val="75000"/>
                  </a:schemeClr>
                </a:solidFill>
                <a:effectLst>
                  <a:outerShdw blurRad="25400" algn="tl" rotWithShape="0">
                    <a:srgbClr val="000000">
                      <a:alpha val="43000"/>
                    </a:srgbClr>
                  </a:outerShdw>
                </a:effectLst>
                <a:latin typeface="Segoe UI" pitchFamily="34" charset="0"/>
                <a:cs typeface="Segoe UI" pitchFamily="34" charset="0"/>
              </a:rPr>
              <a:t> </a:t>
            </a:r>
            <a:endParaRPr lang="nl-BE" sz="6600" b="1" i="1" spc="150" dirty="0">
              <a:ln w="11430"/>
              <a:solidFill>
                <a:schemeClr val="bg1">
                  <a:lumMod val="75000"/>
                </a:schemeClr>
              </a:solidFill>
              <a:effectLst>
                <a:outerShdw blurRad="25400" algn="tl" rotWithShape="0">
                  <a:srgbClr val="000000">
                    <a:alpha val="43000"/>
                  </a:srgbClr>
                </a:outerShdw>
              </a:effectLst>
              <a:latin typeface="Segoe UI" pitchFamily="34" charset="0"/>
              <a:cs typeface="Segoe UI" pitchFamily="34" charset="0"/>
            </a:endParaRPr>
          </a:p>
        </p:txBody>
      </p:sp>
    </p:spTree>
    <p:extLst>
      <p:ext uri="{BB962C8B-B14F-4D97-AF65-F5344CB8AC3E}">
        <p14:creationId xmlns:p14="http://schemas.microsoft.com/office/powerpoint/2010/main" val="40746958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8"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81" y="1447800"/>
            <a:ext cx="6624638" cy="4774652"/>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104"/>
          <p:cNvGrpSpPr/>
          <p:nvPr/>
        </p:nvGrpSpPr>
        <p:grpSpPr>
          <a:xfrm>
            <a:off x="4495800" y="3581400"/>
            <a:ext cx="3083719" cy="762000"/>
            <a:chOff x="5649685" y="2862945"/>
            <a:chExt cx="2377440" cy="438912"/>
          </a:xfrm>
        </p:grpSpPr>
        <p:sp>
          <p:nvSpPr>
            <p:cNvPr id="5" name="Rounded Rectangular Callout 4"/>
            <p:cNvSpPr/>
            <p:nvPr/>
          </p:nvSpPr>
          <p:spPr bwMode="auto">
            <a:xfrm>
              <a:off x="5649685" y="2862945"/>
              <a:ext cx="2377440" cy="438912"/>
            </a:xfrm>
            <a:prstGeom prst="wedgeRoundRectCallout">
              <a:avLst>
                <a:gd name="adj1" fmla="val -596"/>
                <a:gd name="adj2" fmla="val -157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 name="TextBox 5"/>
            <p:cNvSpPr txBox="1"/>
            <p:nvPr/>
          </p:nvSpPr>
          <p:spPr>
            <a:xfrm>
              <a:off x="5704313" y="2900253"/>
              <a:ext cx="2268183" cy="36429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latin typeface="+mj-lt"/>
                </a:rPr>
                <a:t>Switch in run-time between languages</a:t>
              </a:r>
              <a:endParaRPr lang="en-US" altLang="zh-CN" dirty="0">
                <a:gradFill>
                  <a:gsLst>
                    <a:gs pos="50000">
                      <a:schemeClr val="bg1"/>
                    </a:gs>
                    <a:gs pos="100000">
                      <a:schemeClr val="bg1"/>
                    </a:gs>
                  </a:gsLst>
                  <a:lin ang="5400000" scaled="0"/>
                </a:gradFill>
                <a:latin typeface="+mj-lt"/>
              </a:endParaRPr>
            </a:p>
          </p:txBody>
        </p:sp>
      </p:grpSp>
      <p:sp>
        <p:nvSpPr>
          <p:cNvPr id="17" name="Title 16"/>
          <p:cNvSpPr>
            <a:spLocks noGrp="1"/>
          </p:cNvSpPr>
          <p:nvPr>
            <p:ph type="title"/>
          </p:nvPr>
        </p:nvSpPr>
        <p:spPr>
          <a:xfrm>
            <a:off x="381000" y="230188"/>
            <a:ext cx="8382000" cy="1052596"/>
          </a:xfrm>
        </p:spPr>
        <p:txBody>
          <a:bodyPr/>
          <a:lstStyle/>
          <a:p>
            <a:r>
              <a:rPr lang="en-US" dirty="0">
                <a:gradFill>
                  <a:gsLst>
                    <a:gs pos="50000">
                      <a:srgbClr val="FFA514">
                        <a:lumMod val="60000"/>
                        <a:lumOff val="40000"/>
                      </a:srgbClr>
                    </a:gs>
                    <a:gs pos="100000">
                      <a:srgbClr val="FFA514">
                        <a:lumMod val="60000"/>
                        <a:lumOff val="40000"/>
                      </a:srgbClr>
                    </a:gs>
                  </a:gsLst>
                  <a:lin ang="5400000" scaled="0"/>
                </a:gradFill>
              </a:rPr>
              <a:t>SharePoint Sites</a:t>
            </a:r>
            <a:br>
              <a:rPr lang="en-US" dirty="0">
                <a:gradFill>
                  <a:gsLst>
                    <a:gs pos="50000">
                      <a:srgbClr val="FFA514">
                        <a:lumMod val="60000"/>
                        <a:lumOff val="40000"/>
                      </a:srgbClr>
                    </a:gs>
                    <a:gs pos="100000">
                      <a:srgbClr val="FFA514">
                        <a:lumMod val="60000"/>
                        <a:lumOff val="40000"/>
                      </a:srgbClr>
                    </a:gs>
                  </a:gsLst>
                  <a:lin ang="5400000" scaled="0"/>
                </a:gradFill>
              </a:rPr>
            </a:br>
            <a:r>
              <a:rPr lang="en-US" sz="2800" spc="-100" dirty="0">
                <a:gradFill>
                  <a:gsLst>
                    <a:gs pos="50000">
                      <a:srgbClr val="FFFFFF"/>
                    </a:gs>
                    <a:gs pos="100000">
                      <a:srgbClr val="FFFFFF"/>
                    </a:gs>
                  </a:gsLst>
                  <a:path path="circle">
                    <a:fillToRect l="50000" t="50000" r="50000" b="50000"/>
                  </a:path>
                </a:gradFill>
                <a:sym typeface="Wingdings" pitchFamily="2" charset="2"/>
              </a:rPr>
              <a:t>&gt; </a:t>
            </a:r>
            <a:r>
              <a:rPr lang="en-US" sz="2800" spc="-100" dirty="0">
                <a:gradFill>
                  <a:gsLst>
                    <a:gs pos="50000">
                      <a:srgbClr val="FFFFFF"/>
                    </a:gs>
                    <a:gs pos="100000">
                      <a:srgbClr val="FFFFFF"/>
                    </a:gs>
                  </a:gsLst>
                  <a:path path="circle">
                    <a:fillToRect l="50000" t="50000" r="50000" b="50000"/>
                  </a:path>
                </a:gradFill>
              </a:rPr>
              <a:t>Easier Localization with Multi-lingual User Interface</a:t>
            </a:r>
            <a:endParaRPr lang="en-US" sz="2800" spc="-100" dirty="0">
              <a:gradFill>
                <a:gsLst>
                  <a:gs pos="50000">
                    <a:schemeClr val="bg1"/>
                  </a:gs>
                  <a:gs pos="100000">
                    <a:schemeClr val="bg1"/>
                  </a:gs>
                </a:gsLst>
                <a:path path="circle">
                  <a:fillToRect l="50000" t="50000" r="50000" b="50000"/>
                </a:path>
              </a:gradFill>
            </a:endParaRPr>
          </a:p>
        </p:txBody>
      </p:sp>
      <p:pic>
        <p:nvPicPr>
          <p:cNvPr id="11"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
        <p:nvSpPr>
          <p:cNvPr id="12" name="TextBox 11"/>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872939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76200" y="5334000"/>
            <a:ext cx="9144000" cy="12954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4163" indent="-284163" defTabSz="914363" eaLnBrk="0" hangingPunct="0">
              <a:lnSpc>
                <a:spcPct val="50000"/>
              </a:lnSpc>
              <a:spcBef>
                <a:spcPct val="20000"/>
              </a:spcBef>
              <a:spcAft>
                <a:spcPts val="1458"/>
              </a:spcAft>
              <a:buClr>
                <a:srgbClr val="777777"/>
              </a:buClr>
              <a:buSzPct val="130000"/>
              <a:buFont typeface="Arial" pitchFamily="34" charset="0"/>
              <a:buChar char="•"/>
              <a:tabLst>
                <a:tab pos="2855913" algn="l"/>
              </a:tabLst>
              <a:defRPr/>
            </a:pPr>
            <a:endParaRPr lang="en-US" i="1" dirty="0" smtClean="0">
              <a:solidFill>
                <a:schemeClr val="bg1">
                  <a:lumMod val="95000"/>
                </a:schemeClr>
              </a:solidFill>
              <a:effectLst>
                <a:outerShdw blurRad="469900" algn="ctr" rotWithShape="0">
                  <a:prstClr val="black"/>
                </a:outerShdw>
              </a:effectLst>
            </a:endParaRPr>
          </a:p>
        </p:txBody>
      </p:sp>
      <p:sp>
        <p:nvSpPr>
          <p:cNvPr id="75" name="Rectangle 74"/>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77"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7" name="Rectangle 1"/>
          <p:cNvSpPr>
            <a:spLocks noChangeArrowheads="1"/>
          </p:cNvSpPr>
          <p:nvPr/>
        </p:nvSpPr>
        <p:spPr bwMode="auto">
          <a:xfrm>
            <a:off x="0" y="0"/>
            <a:ext cx="9144000" cy="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Title 16"/>
          <p:cNvSpPr txBox="1">
            <a:spLocks/>
          </p:cNvSpPr>
          <p:nvPr/>
        </p:nvSpPr>
        <p:spPr>
          <a:xfrm>
            <a:off x="381000" y="230188"/>
            <a:ext cx="8382000" cy="8863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4000" dirty="0"/>
              <a:t>SharePoint Sites </a:t>
            </a:r>
            <a:r>
              <a:rPr lang="en-US" dirty="0" smtClean="0">
                <a:solidFill>
                  <a:schemeClr val="accent4">
                    <a:lumMod val="60000"/>
                    <a:lumOff val="40000"/>
                  </a:schemeClr>
                </a:solidFill>
                <a:sym typeface="Wingdings" pitchFamily="2" charset="2"/>
              </a:rPr>
              <a:t/>
            </a:r>
            <a:br>
              <a:rPr lang="en-US" dirty="0" smtClean="0">
                <a:solidFill>
                  <a:schemeClr val="accent4">
                    <a:lumMod val="60000"/>
                    <a:lumOff val="40000"/>
                  </a:schemeClr>
                </a:solidFill>
                <a:sym typeface="Wingdings" pitchFamily="2" charset="2"/>
              </a:rPr>
            </a:br>
            <a:r>
              <a:rPr lang="en-US" sz="2400" spc="-100" dirty="0">
                <a:gradFill>
                  <a:gsLst>
                    <a:gs pos="50000">
                      <a:schemeClr val="bg1"/>
                    </a:gs>
                    <a:gs pos="100000">
                      <a:schemeClr val="bg1"/>
                    </a:gs>
                  </a:gsLst>
                  <a:path path="circle">
                    <a:fillToRect l="50000" t="50000" r="50000" b="50000"/>
                  </a:path>
                </a:gradFill>
                <a:sym typeface="Wingdings" pitchFamily="2" charset="2"/>
              </a:rPr>
              <a:t>&gt; </a:t>
            </a:r>
            <a:r>
              <a:rPr lang="en-US" sz="2400" spc="-100" dirty="0">
                <a:gradFill>
                  <a:gsLst>
                    <a:gs pos="50000">
                      <a:schemeClr val="bg1"/>
                    </a:gs>
                    <a:gs pos="100000">
                      <a:schemeClr val="bg1"/>
                    </a:gs>
                  </a:gsLst>
                  <a:path path="circle">
                    <a:fillToRect l="50000" t="50000" r="50000" b="50000"/>
                  </a:path>
                </a:gradFill>
              </a:rPr>
              <a:t>Engage </a:t>
            </a:r>
            <a:r>
              <a:rPr lang="en-US" sz="2400" spc="-100" dirty="0" smtClean="0">
                <a:gradFill>
                  <a:gsLst>
                    <a:gs pos="50000">
                      <a:schemeClr val="bg1"/>
                    </a:gs>
                    <a:gs pos="100000">
                      <a:schemeClr val="bg1"/>
                    </a:gs>
                  </a:gsLst>
                  <a:path path="circle">
                    <a:fillToRect l="50000" t="50000" r="50000" b="50000"/>
                  </a:path>
                </a:gradFill>
              </a:rPr>
              <a:t>People Across Your Value Chain Using One Platform</a:t>
            </a:r>
            <a:endParaRPr lang="en-US" sz="2400" spc="-100" dirty="0">
              <a:gradFill>
                <a:gsLst>
                  <a:gs pos="50000">
                    <a:schemeClr val="bg1"/>
                  </a:gs>
                  <a:gs pos="100000">
                    <a:schemeClr val="bg1"/>
                  </a:gs>
                </a:gsLst>
                <a:path path="circle">
                  <a:fillToRect l="50000" t="50000" r="50000" b="50000"/>
                </a:path>
              </a:gradFill>
            </a:endParaRPr>
          </a:p>
        </p:txBody>
      </p:sp>
      <p:grpSp>
        <p:nvGrpSpPr>
          <p:cNvPr id="14" name="Group 13"/>
          <p:cNvGrpSpPr/>
          <p:nvPr/>
        </p:nvGrpSpPr>
        <p:grpSpPr>
          <a:xfrm>
            <a:off x="2133600" y="3217984"/>
            <a:ext cx="4724400" cy="1963616"/>
            <a:chOff x="2133600" y="4437184"/>
            <a:chExt cx="4724400" cy="1963616"/>
          </a:xfrm>
        </p:grpSpPr>
        <p:sp>
          <p:nvSpPr>
            <p:cNvPr id="84" name="TextBox 83"/>
            <p:cNvSpPr txBox="1"/>
            <p:nvPr/>
          </p:nvSpPr>
          <p:spPr>
            <a:xfrm>
              <a:off x="2710960" y="4437184"/>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sz="1600" kern="1200" dirty="0">
                  <a:gradFill>
                    <a:gsLst>
                      <a:gs pos="0">
                        <a:schemeClr val="bg1"/>
                      </a:gs>
                      <a:gs pos="100000">
                        <a:schemeClr val="bg1"/>
                      </a:gs>
                    </a:gsLst>
                    <a:lin ang="2700000" scaled="1"/>
                  </a:gradFill>
                  <a:ea typeface="+mn-ea"/>
                  <a:cs typeface="+mn-cs"/>
                </a:rPr>
                <a:t> </a:t>
              </a:r>
              <a:r>
                <a:rPr lang="en-US" sz="1600" kern="1200" dirty="0" smtClean="0">
                  <a:gradFill>
                    <a:gsLst>
                      <a:gs pos="0">
                        <a:schemeClr val="bg1"/>
                      </a:gs>
                      <a:gs pos="100000">
                        <a:schemeClr val="bg1"/>
                      </a:gs>
                    </a:gsLst>
                    <a:lin ang="2700000" scaled="1"/>
                  </a:gradFill>
                  <a:ea typeface="+mn-ea"/>
                  <a:cs typeface="+mn-cs"/>
                </a:rPr>
                <a:t>Customers</a:t>
              </a:r>
              <a:endParaRPr lang="en-US" sz="1600" kern="1200" dirty="0">
                <a:gradFill>
                  <a:gsLst>
                    <a:gs pos="0">
                      <a:schemeClr val="bg1"/>
                    </a:gs>
                    <a:gs pos="100000">
                      <a:schemeClr val="bg1"/>
                    </a:gs>
                  </a:gsLst>
                  <a:lin ang="2700000" scaled="1"/>
                </a:gradFill>
                <a:ea typeface="+mn-ea"/>
                <a:cs typeface="+mn-cs"/>
              </a:endParaRPr>
            </a:p>
          </p:txBody>
        </p:sp>
        <p:sp>
          <p:nvSpPr>
            <p:cNvPr id="85" name="TextBox 84"/>
            <p:cNvSpPr txBox="1"/>
            <p:nvPr/>
          </p:nvSpPr>
          <p:spPr>
            <a:xfrm>
              <a:off x="4964136" y="4437184"/>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sz="1600" kern="1200" dirty="0">
                  <a:gradFill>
                    <a:gsLst>
                      <a:gs pos="0">
                        <a:schemeClr val="bg1"/>
                      </a:gs>
                      <a:gs pos="100000">
                        <a:schemeClr val="bg1"/>
                      </a:gs>
                    </a:gsLst>
                    <a:lin ang="2700000" scaled="1"/>
                  </a:gradFill>
                  <a:ea typeface="+mn-ea"/>
                  <a:cs typeface="+mn-cs"/>
                </a:rPr>
                <a:t> </a:t>
              </a:r>
              <a:r>
                <a:rPr lang="en-US" sz="1600" kern="1200" dirty="0" smtClean="0">
                  <a:gradFill>
                    <a:gsLst>
                      <a:gs pos="0">
                        <a:schemeClr val="bg1"/>
                      </a:gs>
                      <a:gs pos="100000">
                        <a:schemeClr val="bg1"/>
                      </a:gs>
                    </a:gsLst>
                    <a:lin ang="2700000" scaled="1"/>
                  </a:gradFill>
                  <a:ea typeface="+mn-ea"/>
                  <a:cs typeface="+mn-cs"/>
                </a:rPr>
                <a:t>Partners</a:t>
              </a:r>
              <a:endParaRPr lang="en-US" sz="1600" kern="1200" dirty="0">
                <a:gradFill>
                  <a:gsLst>
                    <a:gs pos="0">
                      <a:schemeClr val="bg1"/>
                    </a:gs>
                    <a:gs pos="100000">
                      <a:schemeClr val="bg1"/>
                    </a:gs>
                  </a:gsLst>
                  <a:lin ang="2700000" scaled="1"/>
                </a:gradFill>
                <a:ea typeface="+mn-ea"/>
                <a:cs typeface="+mn-cs"/>
              </a:endParaRPr>
            </a:p>
          </p:txBody>
        </p:sp>
        <p:sp>
          <p:nvSpPr>
            <p:cNvPr id="86" name="TextBox 85"/>
            <p:cNvSpPr txBox="1"/>
            <p:nvPr/>
          </p:nvSpPr>
          <p:spPr>
            <a:xfrm>
              <a:off x="3870960" y="4437184"/>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sz="1600" kern="1200" dirty="0">
                  <a:gradFill>
                    <a:gsLst>
                      <a:gs pos="0">
                        <a:schemeClr val="bg1"/>
                      </a:gs>
                      <a:gs pos="100000">
                        <a:schemeClr val="bg1"/>
                      </a:gs>
                    </a:gsLst>
                    <a:lin ang="2700000" scaled="1"/>
                  </a:gradFill>
                  <a:ea typeface="+mn-ea"/>
                  <a:cs typeface="+mn-cs"/>
                </a:rPr>
                <a:t> </a:t>
              </a:r>
              <a:r>
                <a:rPr lang="en-US" sz="1600" kern="1200" dirty="0" smtClean="0">
                  <a:gradFill>
                    <a:gsLst>
                      <a:gs pos="0">
                        <a:schemeClr val="bg1"/>
                      </a:gs>
                      <a:gs pos="100000">
                        <a:schemeClr val="bg1"/>
                      </a:gs>
                    </a:gsLst>
                    <a:lin ang="2700000" scaled="1"/>
                  </a:gradFill>
                  <a:ea typeface="+mn-ea"/>
                  <a:cs typeface="+mn-cs"/>
                </a:rPr>
                <a:t>Employees</a:t>
              </a:r>
              <a:endParaRPr lang="en-US" sz="1600" kern="1200" dirty="0">
                <a:gradFill>
                  <a:gsLst>
                    <a:gs pos="0">
                      <a:schemeClr val="bg1"/>
                    </a:gs>
                    <a:gs pos="100000">
                      <a:schemeClr val="bg1"/>
                    </a:gs>
                  </a:gsLst>
                  <a:lin ang="2700000" scaled="1"/>
                </a:gradFill>
                <a:ea typeface="+mn-ea"/>
                <a:cs typeface="+mn-cs"/>
              </a:endParaRPr>
            </a:p>
          </p:txBody>
        </p:sp>
        <p:grpSp>
          <p:nvGrpSpPr>
            <p:cNvPr id="90" name="Group 67"/>
            <p:cNvGrpSpPr/>
            <p:nvPr/>
          </p:nvGrpSpPr>
          <p:grpSpPr>
            <a:xfrm>
              <a:off x="2133600" y="5410200"/>
              <a:ext cx="4724400" cy="990600"/>
              <a:chOff x="3728706" y="3810001"/>
              <a:chExt cx="1686588" cy="914399"/>
            </a:xfrm>
          </p:grpSpPr>
          <p:sp>
            <p:nvSpPr>
              <p:cNvPr id="91" name="Freeform 11"/>
              <p:cNvSpPr>
                <a:spLocks/>
              </p:cNvSpPr>
              <p:nvPr/>
            </p:nvSpPr>
            <p:spPr bwMode="auto">
              <a:xfrm>
                <a:off x="3728706" y="3810001"/>
                <a:ext cx="1607793" cy="748145"/>
              </a:xfrm>
              <a:custGeom>
                <a:avLst/>
                <a:gdLst/>
                <a:ahLst/>
                <a:cxnLst>
                  <a:cxn ang="0">
                    <a:pos x="1069" y="191"/>
                  </a:cxn>
                  <a:cxn ang="0">
                    <a:pos x="982" y="228"/>
                  </a:cxn>
                  <a:cxn ang="0">
                    <a:pos x="1448" y="259"/>
                  </a:cxn>
                  <a:cxn ang="0">
                    <a:pos x="1240" y="40"/>
                  </a:cxn>
                  <a:cxn ang="0">
                    <a:pos x="1209" y="80"/>
                  </a:cxn>
                  <a:cxn ang="0">
                    <a:pos x="714" y="4"/>
                  </a:cxn>
                  <a:cxn ang="0">
                    <a:pos x="0" y="340"/>
                  </a:cxn>
                  <a:cxn ang="0">
                    <a:pos x="341" y="608"/>
                  </a:cxn>
                  <a:cxn ang="0">
                    <a:pos x="451" y="630"/>
                  </a:cxn>
                  <a:cxn ang="0">
                    <a:pos x="163" y="416"/>
                  </a:cxn>
                  <a:cxn ang="0">
                    <a:pos x="766" y="174"/>
                  </a:cxn>
                  <a:cxn ang="0">
                    <a:pos x="1069" y="191"/>
                  </a:cxn>
                </a:cxnLst>
                <a:rect l="0" t="0" r="r" b="b"/>
                <a:pathLst>
                  <a:path w="1448" h="630">
                    <a:moveTo>
                      <a:pt x="1069" y="191"/>
                    </a:moveTo>
                    <a:cubicBezTo>
                      <a:pt x="982" y="228"/>
                      <a:pt x="982" y="228"/>
                      <a:pt x="982" y="228"/>
                    </a:cubicBezTo>
                    <a:cubicBezTo>
                      <a:pt x="1448" y="259"/>
                      <a:pt x="1448" y="259"/>
                      <a:pt x="1448" y="259"/>
                    </a:cubicBezTo>
                    <a:cubicBezTo>
                      <a:pt x="1240" y="40"/>
                      <a:pt x="1240" y="40"/>
                      <a:pt x="1240" y="40"/>
                    </a:cubicBezTo>
                    <a:cubicBezTo>
                      <a:pt x="1209" y="80"/>
                      <a:pt x="1209" y="80"/>
                      <a:pt x="1209" y="80"/>
                    </a:cubicBezTo>
                    <a:cubicBezTo>
                      <a:pt x="1209" y="80"/>
                      <a:pt x="1090" y="8"/>
                      <a:pt x="714" y="4"/>
                    </a:cubicBezTo>
                    <a:cubicBezTo>
                      <a:pt x="339" y="0"/>
                      <a:pt x="0" y="167"/>
                      <a:pt x="0" y="340"/>
                    </a:cubicBezTo>
                    <a:cubicBezTo>
                      <a:pt x="0" y="453"/>
                      <a:pt x="137" y="552"/>
                      <a:pt x="341" y="608"/>
                    </a:cubicBezTo>
                    <a:cubicBezTo>
                      <a:pt x="451" y="630"/>
                      <a:pt x="451" y="630"/>
                      <a:pt x="451" y="630"/>
                    </a:cubicBezTo>
                    <a:cubicBezTo>
                      <a:pt x="278" y="591"/>
                      <a:pt x="163" y="497"/>
                      <a:pt x="163" y="416"/>
                    </a:cubicBezTo>
                    <a:cubicBezTo>
                      <a:pt x="163" y="291"/>
                      <a:pt x="433" y="174"/>
                      <a:pt x="766" y="174"/>
                    </a:cubicBezTo>
                    <a:cubicBezTo>
                      <a:pt x="868" y="174"/>
                      <a:pt x="985" y="174"/>
                      <a:pt x="1069" y="191"/>
                    </a:cubicBezTo>
                    <a:close/>
                  </a:path>
                </a:pathLst>
              </a:custGeom>
              <a:solidFill>
                <a:srgbClr val="FFFFFF"/>
              </a:solidFill>
              <a:ln w="19050">
                <a:noFill/>
                <a:round/>
                <a:headEnd/>
                <a:tailEnd/>
              </a:ln>
              <a:effectLst>
                <a:outerShdw blurRad="139700" dist="38100" dir="10800000" algn="r" rotWithShape="0">
                  <a:prstClr val="black"/>
                </a:outerShdw>
              </a:effectLst>
            </p:spPr>
            <p:txBody>
              <a:bodyPr vert="horz" wrap="square" lIns="91440" tIns="45720" rIns="91440" bIns="45720" numCol="1" anchor="t" anchorCtr="0" compatLnSpc="1">
                <a:prstTxWarp prst="textNoShape">
                  <a:avLst/>
                </a:prstTxWarp>
              </a:bodyPr>
              <a:lstStyle/>
              <a:p>
                <a:endParaRPr lang="en-US" sz="2000"/>
              </a:p>
            </p:txBody>
          </p:sp>
          <p:sp>
            <p:nvSpPr>
              <p:cNvPr id="92" name="Freeform 12"/>
              <p:cNvSpPr>
                <a:spLocks/>
              </p:cNvSpPr>
              <p:nvPr/>
            </p:nvSpPr>
            <p:spPr bwMode="auto">
              <a:xfrm>
                <a:off x="3808908" y="4082603"/>
                <a:ext cx="1606386" cy="641797"/>
              </a:xfrm>
              <a:custGeom>
                <a:avLst/>
                <a:gdLst/>
                <a:ahLst/>
                <a:cxnLst>
                  <a:cxn ang="0">
                    <a:pos x="379" y="440"/>
                  </a:cxn>
                  <a:cxn ang="0">
                    <a:pos x="466" y="403"/>
                  </a:cxn>
                  <a:cxn ang="0">
                    <a:pos x="0" y="372"/>
                  </a:cxn>
                  <a:cxn ang="0">
                    <a:pos x="207" y="591"/>
                  </a:cxn>
                  <a:cxn ang="0">
                    <a:pos x="239" y="551"/>
                  </a:cxn>
                  <a:cxn ang="0">
                    <a:pos x="733" y="627"/>
                  </a:cxn>
                  <a:cxn ang="0">
                    <a:pos x="1447" y="291"/>
                  </a:cxn>
                  <a:cxn ang="0">
                    <a:pos x="1107" y="23"/>
                  </a:cxn>
                  <a:cxn ang="0">
                    <a:pos x="997" y="0"/>
                  </a:cxn>
                  <a:cxn ang="0">
                    <a:pos x="1284" y="215"/>
                  </a:cxn>
                  <a:cxn ang="0">
                    <a:pos x="682" y="457"/>
                  </a:cxn>
                  <a:cxn ang="0">
                    <a:pos x="379" y="440"/>
                  </a:cxn>
                </a:cxnLst>
                <a:rect l="0" t="0" r="r" b="b"/>
                <a:pathLst>
                  <a:path w="1447" h="631">
                    <a:moveTo>
                      <a:pt x="379" y="440"/>
                    </a:moveTo>
                    <a:cubicBezTo>
                      <a:pt x="466" y="403"/>
                      <a:pt x="466" y="403"/>
                      <a:pt x="466" y="403"/>
                    </a:cubicBezTo>
                    <a:cubicBezTo>
                      <a:pt x="0" y="372"/>
                      <a:pt x="0" y="372"/>
                      <a:pt x="0" y="372"/>
                    </a:cubicBezTo>
                    <a:cubicBezTo>
                      <a:pt x="207" y="591"/>
                      <a:pt x="207" y="591"/>
                      <a:pt x="207" y="591"/>
                    </a:cubicBezTo>
                    <a:cubicBezTo>
                      <a:pt x="239" y="551"/>
                      <a:pt x="239" y="551"/>
                      <a:pt x="239" y="551"/>
                    </a:cubicBezTo>
                    <a:cubicBezTo>
                      <a:pt x="239" y="551"/>
                      <a:pt x="358" y="623"/>
                      <a:pt x="733" y="627"/>
                    </a:cubicBezTo>
                    <a:cubicBezTo>
                      <a:pt x="1109" y="631"/>
                      <a:pt x="1447" y="464"/>
                      <a:pt x="1447" y="291"/>
                    </a:cubicBezTo>
                    <a:cubicBezTo>
                      <a:pt x="1447" y="177"/>
                      <a:pt x="1311" y="78"/>
                      <a:pt x="1107" y="23"/>
                    </a:cubicBezTo>
                    <a:cubicBezTo>
                      <a:pt x="997" y="0"/>
                      <a:pt x="997" y="0"/>
                      <a:pt x="997" y="0"/>
                    </a:cubicBezTo>
                    <a:cubicBezTo>
                      <a:pt x="1169" y="40"/>
                      <a:pt x="1284" y="134"/>
                      <a:pt x="1284" y="215"/>
                    </a:cubicBezTo>
                    <a:cubicBezTo>
                      <a:pt x="1284" y="339"/>
                      <a:pt x="1015" y="457"/>
                      <a:pt x="682" y="457"/>
                    </a:cubicBezTo>
                    <a:cubicBezTo>
                      <a:pt x="580" y="457"/>
                      <a:pt x="463" y="457"/>
                      <a:pt x="379" y="440"/>
                    </a:cubicBezTo>
                    <a:close/>
                  </a:path>
                </a:pathLst>
              </a:custGeom>
              <a:solidFill>
                <a:srgbClr val="FFFFFF"/>
              </a:solidFill>
              <a:ln w="19050">
                <a:noFill/>
                <a:round/>
                <a:headEnd/>
                <a:tailEnd/>
              </a:ln>
              <a:effectLst>
                <a:outerShdw blurRad="139700" dist="38100" dir="1800000" algn="l" rotWithShape="0">
                  <a:prstClr val="black"/>
                </a:outerShdw>
              </a:effectLst>
            </p:spPr>
            <p:txBody>
              <a:bodyPr vert="horz" wrap="square" lIns="91440" tIns="45720" rIns="91440" bIns="45720" numCol="1" anchor="t" anchorCtr="0" compatLnSpc="1">
                <a:prstTxWarp prst="textNoShape">
                  <a:avLst/>
                </a:prstTxWarp>
              </a:bodyPr>
              <a:lstStyle/>
              <a:p>
                <a:endParaRPr lang="en-US" sz="2000"/>
              </a:p>
            </p:txBody>
          </p:sp>
        </p:grpSp>
        <p:sp>
          <p:nvSpPr>
            <p:cNvPr id="87" name="TextBox 86"/>
            <p:cNvSpPr txBox="1"/>
            <p:nvPr/>
          </p:nvSpPr>
          <p:spPr>
            <a:xfrm>
              <a:off x="2708032" y="5715000"/>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kern="1200" dirty="0">
                  <a:gradFill>
                    <a:gsLst>
                      <a:gs pos="0">
                        <a:schemeClr val="bg1"/>
                      </a:gs>
                      <a:gs pos="100000">
                        <a:schemeClr val="bg1"/>
                      </a:gs>
                    </a:gsLst>
                    <a:lin ang="2700000" scaled="1"/>
                  </a:gradFill>
                  <a:ea typeface="+mn-ea"/>
                  <a:cs typeface="+mn-cs"/>
                </a:rPr>
                <a:t> </a:t>
              </a:r>
              <a:r>
                <a:rPr lang="en-US" kern="1200" dirty="0" smtClean="0">
                  <a:gradFill>
                    <a:gsLst>
                      <a:gs pos="0">
                        <a:schemeClr val="bg1"/>
                      </a:gs>
                      <a:gs pos="100000">
                        <a:schemeClr val="bg1"/>
                      </a:gs>
                    </a:gsLst>
                    <a:lin ang="2700000" scaled="1"/>
                  </a:gradFill>
                  <a:ea typeface="+mn-ea"/>
                  <a:cs typeface="+mn-cs"/>
                </a:rPr>
                <a:t>Internet</a:t>
              </a:r>
              <a:endParaRPr lang="en-US" kern="1200" dirty="0">
                <a:gradFill>
                  <a:gsLst>
                    <a:gs pos="0">
                      <a:schemeClr val="bg1"/>
                    </a:gs>
                    <a:gs pos="100000">
                      <a:schemeClr val="bg1"/>
                    </a:gs>
                  </a:gsLst>
                  <a:lin ang="2700000" scaled="1"/>
                </a:gradFill>
                <a:ea typeface="+mn-ea"/>
                <a:cs typeface="+mn-cs"/>
              </a:endParaRPr>
            </a:p>
          </p:txBody>
        </p:sp>
        <p:sp>
          <p:nvSpPr>
            <p:cNvPr id="88" name="TextBox 87"/>
            <p:cNvSpPr txBox="1"/>
            <p:nvPr/>
          </p:nvSpPr>
          <p:spPr>
            <a:xfrm>
              <a:off x="4961208" y="5715000"/>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kern="1200" dirty="0">
                  <a:gradFill>
                    <a:gsLst>
                      <a:gs pos="0">
                        <a:schemeClr val="bg1"/>
                      </a:gs>
                      <a:gs pos="100000">
                        <a:schemeClr val="bg1"/>
                      </a:gs>
                    </a:gsLst>
                    <a:lin ang="2700000" scaled="1"/>
                  </a:gradFill>
                  <a:ea typeface="+mn-ea"/>
                  <a:cs typeface="+mn-cs"/>
                </a:rPr>
                <a:t> </a:t>
              </a:r>
              <a:r>
                <a:rPr lang="en-US" kern="1200" dirty="0" smtClean="0">
                  <a:gradFill>
                    <a:gsLst>
                      <a:gs pos="0">
                        <a:schemeClr val="bg1"/>
                      </a:gs>
                      <a:gs pos="100000">
                        <a:schemeClr val="bg1"/>
                      </a:gs>
                    </a:gsLst>
                    <a:lin ang="2700000" scaled="1"/>
                  </a:gradFill>
                  <a:ea typeface="+mn-ea"/>
                  <a:cs typeface="+mn-cs"/>
                </a:rPr>
                <a:t>Extranet</a:t>
              </a:r>
              <a:endParaRPr lang="en-US" kern="1200" dirty="0">
                <a:gradFill>
                  <a:gsLst>
                    <a:gs pos="0">
                      <a:schemeClr val="bg1"/>
                    </a:gs>
                    <a:gs pos="100000">
                      <a:schemeClr val="bg1"/>
                    </a:gs>
                  </a:gsLst>
                  <a:lin ang="2700000" scaled="1"/>
                </a:gradFill>
                <a:ea typeface="+mn-ea"/>
                <a:cs typeface="+mn-cs"/>
              </a:endParaRPr>
            </a:p>
          </p:txBody>
        </p:sp>
        <p:sp>
          <p:nvSpPr>
            <p:cNvPr id="89" name="TextBox 88"/>
            <p:cNvSpPr txBox="1"/>
            <p:nvPr/>
          </p:nvSpPr>
          <p:spPr>
            <a:xfrm>
              <a:off x="3868032" y="5715000"/>
              <a:ext cx="1463040" cy="381000"/>
            </a:xfrm>
            <a:prstGeom prst="rect">
              <a:avLst/>
            </a:prstGeom>
            <a:noFill/>
            <a:effectLst/>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rgbClr r="0" g="0" b="0"/>
            </a:effectRef>
            <a:fontRef idx="minor">
              <a:schemeClr val="lt1"/>
            </a:fontRef>
          </p:style>
          <p:txBody>
            <a:bodyPr wrap="square" rtlCol="0">
              <a:noAutofit/>
            </a:bodyPr>
            <a:lstStyle/>
            <a:p>
              <a:pPr algn="ctr" rtl="0"/>
              <a:r>
                <a:rPr lang="en-US" kern="1200" dirty="0">
                  <a:gradFill>
                    <a:gsLst>
                      <a:gs pos="0">
                        <a:schemeClr val="bg1"/>
                      </a:gs>
                      <a:gs pos="100000">
                        <a:schemeClr val="bg1"/>
                      </a:gs>
                    </a:gsLst>
                    <a:lin ang="2700000" scaled="1"/>
                  </a:gradFill>
                  <a:ea typeface="+mn-ea"/>
                  <a:cs typeface="+mn-cs"/>
                </a:rPr>
                <a:t> </a:t>
              </a:r>
              <a:r>
                <a:rPr lang="en-US" kern="1200" dirty="0" smtClean="0">
                  <a:gradFill>
                    <a:gsLst>
                      <a:gs pos="0">
                        <a:schemeClr val="bg1"/>
                      </a:gs>
                      <a:gs pos="100000">
                        <a:schemeClr val="bg1"/>
                      </a:gs>
                    </a:gsLst>
                    <a:lin ang="2700000" scaled="1"/>
                  </a:gradFill>
                  <a:ea typeface="+mn-ea"/>
                  <a:cs typeface="+mn-cs"/>
                </a:rPr>
                <a:t>Intranet</a:t>
              </a:r>
              <a:endParaRPr lang="en-US" kern="1200" dirty="0">
                <a:gradFill>
                  <a:gsLst>
                    <a:gs pos="0">
                      <a:schemeClr val="bg1"/>
                    </a:gs>
                    <a:gs pos="100000">
                      <a:schemeClr val="bg1"/>
                    </a:gs>
                  </a:gsLst>
                  <a:lin ang="2700000" scaled="1"/>
                </a:gradFill>
                <a:ea typeface="+mn-ea"/>
                <a:cs typeface="+mn-cs"/>
              </a:endParaRPr>
            </a:p>
          </p:txBody>
        </p:sp>
        <p:pic>
          <p:nvPicPr>
            <p:cNvPr id="81" name="Picture 2" descr="\\SERVER3\InternalBin\Resource DVD\DVD_ART36\Artwork_Imagery\Icons - Illustrations\People\black silhouettes\team group silhouette.png"/>
            <p:cNvPicPr>
              <a:picLocks noChangeAspect="1" noChangeArrowheads="1"/>
            </p:cNvPicPr>
            <p:nvPr/>
          </p:nvPicPr>
          <p:blipFill>
            <a:blip r:embed="rId3" cstate="screen"/>
            <a:srcRect/>
            <a:stretch>
              <a:fillRect/>
            </a:stretch>
          </p:blipFill>
          <p:spPr bwMode="auto">
            <a:xfrm>
              <a:off x="3048000" y="4825910"/>
              <a:ext cx="889677" cy="906674"/>
            </a:xfrm>
            <a:prstGeom prst="rect">
              <a:avLst/>
            </a:prstGeom>
            <a:noFill/>
            <a:effectLst>
              <a:outerShdw blurRad="165100" sx="102000" sy="102000" algn="ctr" rotWithShape="0">
                <a:schemeClr val="bg1"/>
              </a:outerShdw>
            </a:effectLst>
          </p:spPr>
        </p:pic>
        <p:pic>
          <p:nvPicPr>
            <p:cNvPr id="82" name="Picture 2" descr="\\SERVER3\InternalBin\Resource DVD\DVD_ART36\Artwork_Imagery\Icons - Illustrations\People\black silhouettes\team group silhouette.png"/>
            <p:cNvPicPr>
              <a:picLocks noChangeAspect="1" noChangeArrowheads="1"/>
            </p:cNvPicPr>
            <p:nvPr/>
          </p:nvPicPr>
          <p:blipFill>
            <a:blip r:embed="rId3" cstate="screen"/>
            <a:srcRect/>
            <a:stretch>
              <a:fillRect/>
            </a:stretch>
          </p:blipFill>
          <p:spPr bwMode="auto">
            <a:xfrm>
              <a:off x="4191000" y="4825910"/>
              <a:ext cx="889677" cy="906674"/>
            </a:xfrm>
            <a:prstGeom prst="rect">
              <a:avLst/>
            </a:prstGeom>
            <a:noFill/>
            <a:effectLst>
              <a:outerShdw blurRad="165100" sx="102000" sy="102000" algn="ctr" rotWithShape="0">
                <a:schemeClr val="bg1"/>
              </a:outerShdw>
            </a:effectLst>
          </p:spPr>
        </p:pic>
        <p:pic>
          <p:nvPicPr>
            <p:cNvPr id="83" name="Picture 2" descr="\\SERVER3\InternalBin\Resource DVD\DVD_ART36\Artwork_Imagery\Icons - Illustrations\People\black silhouettes\team group silhouette.png"/>
            <p:cNvPicPr>
              <a:picLocks noChangeAspect="1" noChangeArrowheads="1"/>
            </p:cNvPicPr>
            <p:nvPr/>
          </p:nvPicPr>
          <p:blipFill>
            <a:blip r:embed="rId3" cstate="screen"/>
            <a:srcRect/>
            <a:stretch>
              <a:fillRect/>
            </a:stretch>
          </p:blipFill>
          <p:spPr bwMode="auto">
            <a:xfrm>
              <a:off x="5316416" y="4825910"/>
              <a:ext cx="889677" cy="906674"/>
            </a:xfrm>
            <a:prstGeom prst="rect">
              <a:avLst/>
            </a:prstGeom>
            <a:noFill/>
            <a:effectLst>
              <a:outerShdw blurRad="165100" sx="102000" sy="102000" algn="ctr" rotWithShape="0">
                <a:schemeClr val="bg1"/>
              </a:outerShdw>
            </a:effectLst>
          </p:spPr>
        </p:pic>
      </p:grpSp>
      <p:pic>
        <p:nvPicPr>
          <p:cNvPr id="56"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grpSp>
        <p:nvGrpSpPr>
          <p:cNvPr id="60" name="Group 104"/>
          <p:cNvGrpSpPr/>
          <p:nvPr/>
        </p:nvGrpSpPr>
        <p:grpSpPr>
          <a:xfrm>
            <a:off x="2285999" y="5562600"/>
            <a:ext cx="2133600" cy="838200"/>
            <a:chOff x="5649685" y="2862945"/>
            <a:chExt cx="2377440" cy="438912"/>
          </a:xfrm>
        </p:grpSpPr>
        <p:sp>
          <p:nvSpPr>
            <p:cNvPr id="61" name="Rounded Rectangular Callout 60"/>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2" name="TextBox 61"/>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Publishing standards</a:t>
              </a:r>
            </a:p>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100" dirty="0" smtClean="0">
                  <a:gradFill>
                    <a:gsLst>
                      <a:gs pos="50000">
                        <a:schemeClr val="bg1"/>
                      </a:gs>
                      <a:gs pos="100000">
                        <a:schemeClr val="bg1"/>
                      </a:gs>
                    </a:gsLst>
                    <a:lin ang="5400000" scaled="0"/>
                  </a:gradFill>
                  <a:effectLst>
                    <a:outerShdw sx="1000" sy="1000" algn="tl">
                      <a:srgbClr val="000000"/>
                    </a:outerShdw>
                  </a:effectLst>
                  <a:latin typeface="+mj-lt"/>
                </a:rPr>
                <a:t>(XML, XHTML…)</a:t>
              </a:r>
            </a:p>
          </p:txBody>
        </p:sp>
      </p:grpSp>
      <p:grpSp>
        <p:nvGrpSpPr>
          <p:cNvPr id="63" name="Group 104"/>
          <p:cNvGrpSpPr/>
          <p:nvPr/>
        </p:nvGrpSpPr>
        <p:grpSpPr>
          <a:xfrm>
            <a:off x="4724399" y="5562600"/>
            <a:ext cx="2133600" cy="838200"/>
            <a:chOff x="5649685" y="2862945"/>
            <a:chExt cx="2377440" cy="438912"/>
          </a:xfrm>
        </p:grpSpPr>
        <p:sp>
          <p:nvSpPr>
            <p:cNvPr id="64" name="Rounded Rectangular Callout 63"/>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5" name="TextBox 64"/>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Accessibility standards</a:t>
              </a:r>
            </a:p>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100" dirty="0">
                  <a:gradFill>
                    <a:gsLst>
                      <a:gs pos="50000">
                        <a:schemeClr val="bg1"/>
                      </a:gs>
                      <a:gs pos="100000">
                        <a:schemeClr val="bg1"/>
                      </a:gs>
                    </a:gsLst>
                    <a:lin ang="5400000" scaled="0"/>
                  </a:gradFill>
                  <a:effectLst>
                    <a:outerShdw sx="1000" sy="1000" algn="tl">
                      <a:srgbClr val="000000"/>
                    </a:outerShdw>
                  </a:effectLst>
                  <a:latin typeface="+mj-lt"/>
                </a:rPr>
                <a:t>(WCAG 2.0)</a:t>
              </a:r>
            </a:p>
          </p:txBody>
        </p:sp>
      </p:grpSp>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34816" y="1711568"/>
            <a:ext cx="1790700" cy="1368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2586" y="2438400"/>
            <a:ext cx="1976092" cy="1295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048000" y="1371600"/>
            <a:ext cx="1916724" cy="14360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67" name="Picture 2" descr="C:\Users\mogatch\AppData\Local\Microsoft\Windows\Temporary Internet Files\Content.Outlook\H956TXEW\inside-homepage.jpg"/>
          <p:cNvPicPr>
            <a:picLocks noChangeAspect="1" noChangeArrowheads="1"/>
          </p:cNvPicPr>
          <p:nvPr/>
        </p:nvPicPr>
        <p:blipFill>
          <a:blip r:embed="rId8" cstate="print"/>
          <a:srcRect/>
          <a:stretch>
            <a:fillRect/>
          </a:stretch>
        </p:blipFill>
        <p:spPr bwMode="auto">
          <a:xfrm>
            <a:off x="3581400" y="1905000"/>
            <a:ext cx="2007435" cy="1219200"/>
          </a:xfrm>
          <a:prstGeom prst="rect">
            <a:avLst/>
          </a:prstGeom>
          <a:noFill/>
        </p:spPr>
      </p:pic>
      <p:pic>
        <p:nvPicPr>
          <p:cNvPr id="3075" name="Picture 3" descr="C:\Users\gideonbi\AppData\Local\Microsoft\Windows\Temporary Internet Files\Content.Outlook\JXK7NAJ5\remax - extranet screen sho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019800" y="1447800"/>
            <a:ext cx="2322615" cy="1681607"/>
          </a:xfrm>
          <a:prstGeom prst="rect">
            <a:avLst/>
          </a:prstGeom>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val="1"/>
            </a:ext>
          </a:extLst>
        </p:spPr>
      </p:pic>
      <p:pic>
        <p:nvPicPr>
          <p:cNvPr id="49" name="Picture 2" descr="image002"/>
          <p:cNvPicPr>
            <a:picLocks noChangeAspect="1" noChangeArrowheads="1"/>
          </p:cNvPicPr>
          <p:nvPr/>
        </p:nvPicPr>
        <p:blipFill>
          <a:blip r:embed="rId10"/>
          <a:srcRect/>
          <a:stretch>
            <a:fillRect/>
          </a:stretch>
        </p:blipFill>
        <p:spPr bwMode="auto">
          <a:xfrm>
            <a:off x="6705600" y="2133600"/>
            <a:ext cx="2099733" cy="1676400"/>
          </a:xfrm>
          <a:prstGeom prst="rect">
            <a:avLst/>
          </a:prstGeom>
          <a:noFill/>
        </p:spPr>
      </p:pic>
    </p:spTree>
    <p:extLst>
      <p:ext uri="{BB962C8B-B14F-4D97-AF65-F5344CB8AC3E}">
        <p14:creationId xmlns:p14="http://schemas.microsoft.com/office/powerpoint/2010/main" val="4105557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71675"/>
            <a:ext cx="5518658" cy="3971925"/>
          </a:xfrm>
          <a:prstGeom prst="rect">
            <a:avLst/>
          </a:prstGeom>
          <a:effectLst>
            <a:outerShdw blurRad="63500"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grpSp>
        <p:nvGrpSpPr>
          <p:cNvPr id="3" name="Group 107"/>
          <p:cNvGrpSpPr/>
          <p:nvPr/>
        </p:nvGrpSpPr>
        <p:grpSpPr>
          <a:xfrm>
            <a:off x="5410200" y="1514475"/>
            <a:ext cx="2819400" cy="685800"/>
            <a:chOff x="5649685" y="2862943"/>
            <a:chExt cx="2377440" cy="438912"/>
          </a:xfrm>
        </p:grpSpPr>
        <p:sp>
          <p:nvSpPr>
            <p:cNvPr id="109" name="Rounded Rectangular Callout 108"/>
            <p:cNvSpPr/>
            <p:nvPr/>
          </p:nvSpPr>
          <p:spPr bwMode="auto">
            <a:xfrm>
              <a:off x="5649685" y="2862943"/>
              <a:ext cx="2377440" cy="438912"/>
            </a:xfrm>
            <a:prstGeom prst="wedgeRoundRectCallout">
              <a:avLst>
                <a:gd name="adj1" fmla="val -116809"/>
                <a:gd name="adj2" fmla="val 20037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b="1">
                  <a:solidFill>
                    <a:prstClr val="white">
                      <a:alpha val="100000"/>
                    </a:prstClr>
                  </a:solidFill>
                  <a:effectLst>
                    <a:outerShdw blurRad="38100" dist="38100" dir="2700000" algn="tl">
                      <a:srgbClr val="000000">
                        <a:alpha val="43137"/>
                      </a:srgbClr>
                    </a:outerShdw>
                  </a:effectLst>
                  <a:latin typeface="Segoe Semibold"/>
                </a:defRPr>
              </a:pPr>
              <a:endParaRPr lang="en-US"/>
            </a:p>
          </p:txBody>
        </p:sp>
        <p:sp>
          <p:nvSpPr>
            <p:cNvPr id="110" name="TextBox 109"/>
            <p:cNvSpPr txBox="1"/>
            <p:nvPr/>
          </p:nvSpPr>
          <p:spPr>
            <a:xfrm>
              <a:off x="5697876" y="2896471"/>
              <a:ext cx="2281057" cy="371854"/>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lvl1pPr algn="ctr" defTabSz="-13873163" eaLnBrk="0" hangingPunct="0">
                <a:lnSpc>
                  <a:spcPct val="90000"/>
                </a:lnSpc>
                <a:spcBef>
                  <a:spcPct val="30000"/>
                </a:spcBef>
                <a:buClr>
                  <a:schemeClr val="tx2"/>
                </a:buClr>
                <a:buSzPct val="85000"/>
                <a:defRPr sz="1400">
                  <a:gradFill>
                    <a:gsLst>
                      <a:gs pos="50000">
                        <a:schemeClr val="bg1"/>
                      </a:gs>
                      <a:gs pos="100000">
                        <a:schemeClr val="bg1"/>
                      </a:gs>
                    </a:gsLst>
                    <a:lin ang="5400000" scaled="0"/>
                  </a:gradFill>
                  <a:effectLst>
                    <a:outerShdw sx="1000" sy="1000" algn="tl">
                      <a:srgbClr val="000000"/>
                    </a:outerShdw>
                  </a:effectLst>
                  <a:latin typeface="+mj-lt"/>
                </a:defRPr>
              </a:lvl1pPr>
            </a:lstStyle>
            <a:p>
              <a:r>
                <a:rPr lang="en-US" sz="1800" dirty="0" smtClean="0"/>
                <a:t>Synchronizing </a:t>
              </a:r>
              <a:r>
                <a:rPr lang="en-US" sz="1800" dirty="0"/>
                <a:t>changes, </a:t>
              </a:r>
              <a:r>
                <a:rPr lang="en-US" sz="1800" dirty="0" smtClean="0"/>
                <a:t/>
              </a:r>
              <a:br>
                <a:rPr lang="en-US" sz="1800" dirty="0" smtClean="0"/>
              </a:br>
              <a:r>
                <a:rPr lang="en-US" sz="1800" dirty="0" smtClean="0"/>
                <a:t>not entire </a:t>
              </a:r>
              <a:r>
                <a:rPr lang="en-US" sz="1800" dirty="0"/>
                <a:t>files</a:t>
              </a:r>
            </a:p>
          </p:txBody>
        </p:sp>
      </p:grpSp>
      <p:grpSp>
        <p:nvGrpSpPr>
          <p:cNvPr id="2" name="Group 104"/>
          <p:cNvGrpSpPr/>
          <p:nvPr/>
        </p:nvGrpSpPr>
        <p:grpSpPr>
          <a:xfrm>
            <a:off x="76200" y="3724275"/>
            <a:ext cx="1447800" cy="533400"/>
            <a:chOff x="5649685" y="2862943"/>
            <a:chExt cx="2377440" cy="438912"/>
          </a:xfrm>
        </p:grpSpPr>
        <p:sp>
          <p:nvSpPr>
            <p:cNvPr id="106" name="Rounded Rectangular Callout 105"/>
            <p:cNvSpPr/>
            <p:nvPr/>
          </p:nvSpPr>
          <p:spPr bwMode="auto">
            <a:xfrm>
              <a:off x="5649685" y="2862943"/>
              <a:ext cx="2377440" cy="438912"/>
            </a:xfrm>
            <a:prstGeom prst="wedgeRoundRectCallout">
              <a:avLst>
                <a:gd name="adj1" fmla="val 94125"/>
                <a:gd name="adj2" fmla="val 5607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07" name="TextBox 106"/>
            <p:cNvSpPr txBox="1"/>
            <p:nvPr/>
          </p:nvSpPr>
          <p:spPr>
            <a:xfrm>
              <a:off x="5717419" y="2894294"/>
              <a:ext cx="2240811" cy="37621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Custom Lists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6" name="TextBox 25"/>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
        <p:nvSpPr>
          <p:cNvPr id="17" name="Title 16"/>
          <p:cNvSpPr>
            <a:spLocks noGrp="1"/>
          </p:cNvSpPr>
          <p:nvPr>
            <p:ph type="title"/>
          </p:nvPr>
        </p:nvSpPr>
        <p:spPr>
          <a:xfrm>
            <a:off x="381000" y="230188"/>
            <a:ext cx="8382000" cy="997196"/>
          </a:xfrm>
        </p:spPr>
        <p:txBody>
          <a:bodyPr/>
          <a:lstStyle/>
          <a:p>
            <a:r>
              <a:rPr lang="en-US" dirty="0">
                <a:sym typeface="Wingdings" pitchFamily="2" charset="2"/>
              </a:rPr>
              <a:t>SharePoint</a:t>
            </a:r>
            <a:r>
              <a:rPr lang="en-US" dirty="0" smtClean="0">
                <a:solidFill>
                  <a:schemeClr val="accent4">
                    <a:lumMod val="60000"/>
                    <a:lumOff val="40000"/>
                  </a:schemeClr>
                </a:solidFill>
                <a:sym typeface="Wingdings" pitchFamily="2" charset="2"/>
              </a:rPr>
              <a:t> Sites</a:t>
            </a:r>
            <a:br>
              <a:rPr lang="en-US" dirty="0" smtClean="0">
                <a:solidFill>
                  <a:schemeClr val="accent4">
                    <a:lumMod val="60000"/>
                    <a:lumOff val="40000"/>
                  </a:schemeClr>
                </a:solidFill>
                <a:sym typeface="Wingdings" pitchFamily="2" charset="2"/>
              </a:rPr>
            </a:br>
            <a:r>
              <a:rPr lang="en-US" sz="2400" spc="-100" dirty="0">
                <a:gradFill>
                  <a:gsLst>
                    <a:gs pos="50000">
                      <a:schemeClr val="bg1"/>
                    </a:gs>
                    <a:gs pos="100000">
                      <a:schemeClr val="bg1"/>
                    </a:gs>
                  </a:gsLst>
                  <a:path path="circle">
                    <a:fillToRect l="50000" t="50000" r="50000" b="50000"/>
                  </a:path>
                </a:gradFill>
                <a:sym typeface="Wingdings" pitchFamily="2" charset="2"/>
              </a:rPr>
              <a:t>&gt; </a:t>
            </a:r>
            <a:r>
              <a:rPr lang="en-US" sz="2400" spc="-100" dirty="0" smtClean="0">
                <a:gradFill>
                  <a:gsLst>
                    <a:gs pos="50000">
                      <a:schemeClr val="bg1"/>
                    </a:gs>
                    <a:gs pos="100000">
                      <a:schemeClr val="bg1"/>
                    </a:gs>
                  </a:gsLst>
                  <a:path path="circle">
                    <a:fillToRect l="50000" t="50000" r="50000" b="50000"/>
                  </a:path>
                </a:gradFill>
              </a:rPr>
              <a:t>Taking Entire Sites Offline with </a:t>
            </a:r>
            <a:r>
              <a:rPr lang="en-US" sz="2400" spc="-100" dirty="0">
                <a:gradFill>
                  <a:gsLst>
                    <a:gs pos="50000">
                      <a:schemeClr val="bg1"/>
                    </a:gs>
                    <a:gs pos="100000">
                      <a:schemeClr val="bg1"/>
                    </a:gs>
                  </a:gsLst>
                  <a:path path="circle">
                    <a:fillToRect l="50000" t="50000" r="50000" b="50000"/>
                  </a:path>
                </a:gradFill>
              </a:rPr>
              <a:t>SharePoint Workspace</a:t>
            </a:r>
          </a:p>
        </p:txBody>
      </p:sp>
      <p:grpSp>
        <p:nvGrpSpPr>
          <p:cNvPr id="22" name="Group 104"/>
          <p:cNvGrpSpPr/>
          <p:nvPr/>
        </p:nvGrpSpPr>
        <p:grpSpPr>
          <a:xfrm>
            <a:off x="76200" y="4486275"/>
            <a:ext cx="1447800" cy="533400"/>
            <a:chOff x="5649685" y="2862943"/>
            <a:chExt cx="2377440" cy="438912"/>
          </a:xfrm>
        </p:grpSpPr>
        <p:sp>
          <p:nvSpPr>
            <p:cNvPr id="24" name="Rounded Rectangular Callout 23"/>
            <p:cNvSpPr/>
            <p:nvPr/>
          </p:nvSpPr>
          <p:spPr bwMode="auto">
            <a:xfrm>
              <a:off x="5649685" y="2862943"/>
              <a:ext cx="2377440" cy="438912"/>
            </a:xfrm>
            <a:prstGeom prst="wedgeRoundRectCallout">
              <a:avLst>
                <a:gd name="adj1" fmla="val 93518"/>
                <a:gd name="adj2" fmla="val -4282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5" name="TextBox 24"/>
            <p:cNvSpPr txBox="1"/>
            <p:nvPr/>
          </p:nvSpPr>
          <p:spPr>
            <a:xfrm>
              <a:off x="5717419" y="2894294"/>
              <a:ext cx="2240811" cy="37621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LOB Data</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7" name="Group 107"/>
          <p:cNvGrpSpPr/>
          <p:nvPr/>
        </p:nvGrpSpPr>
        <p:grpSpPr>
          <a:xfrm>
            <a:off x="6934200" y="5638800"/>
            <a:ext cx="2057400" cy="914400"/>
            <a:chOff x="5649685" y="2862943"/>
            <a:chExt cx="2377440" cy="438912"/>
          </a:xfrm>
        </p:grpSpPr>
        <p:sp>
          <p:nvSpPr>
            <p:cNvPr id="28" name="Rounded Rectangular Callout 27"/>
            <p:cNvSpPr/>
            <p:nvPr/>
          </p:nvSpPr>
          <p:spPr bwMode="auto">
            <a:xfrm>
              <a:off x="5649685" y="2862943"/>
              <a:ext cx="2377440" cy="438912"/>
            </a:xfrm>
            <a:prstGeom prst="wedgeRoundRectCallout">
              <a:avLst>
                <a:gd name="adj1" fmla="val -60676"/>
                <a:gd name="adj2" fmla="val -130392"/>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b="1">
                  <a:solidFill>
                    <a:prstClr val="white">
                      <a:alpha val="100000"/>
                    </a:prstClr>
                  </a:solidFill>
                  <a:effectLst>
                    <a:outerShdw blurRad="38100" dist="38100" dir="2700000" algn="tl">
                      <a:srgbClr val="000000">
                        <a:alpha val="43137"/>
                      </a:srgbClr>
                    </a:outerShdw>
                  </a:effectLst>
                  <a:latin typeface="Segoe Semibold"/>
                </a:defRPr>
              </a:pPr>
              <a:endParaRPr lang="en-US"/>
            </a:p>
          </p:txBody>
        </p:sp>
        <p:sp>
          <p:nvSpPr>
            <p:cNvPr id="29" name="TextBox 28"/>
            <p:cNvSpPr txBox="1"/>
            <p:nvPr/>
          </p:nvSpPr>
          <p:spPr>
            <a:xfrm>
              <a:off x="5697876" y="2896471"/>
              <a:ext cx="2281057" cy="371854"/>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lvl1pPr algn="ctr" defTabSz="-13873163" eaLnBrk="0" hangingPunct="0">
                <a:lnSpc>
                  <a:spcPct val="90000"/>
                </a:lnSpc>
                <a:spcBef>
                  <a:spcPct val="30000"/>
                </a:spcBef>
                <a:buClr>
                  <a:schemeClr val="tx2"/>
                </a:buClr>
                <a:buSzPct val="85000"/>
                <a:defRPr sz="1400">
                  <a:gradFill>
                    <a:gsLst>
                      <a:gs pos="50000">
                        <a:schemeClr val="bg1"/>
                      </a:gs>
                      <a:gs pos="100000">
                        <a:schemeClr val="bg1"/>
                      </a:gs>
                    </a:gsLst>
                    <a:lin ang="5400000" scaled="0"/>
                  </a:gradFill>
                  <a:effectLst>
                    <a:outerShdw sx="1000" sy="1000" algn="tl">
                      <a:srgbClr val="000000"/>
                    </a:outerShdw>
                  </a:effectLst>
                  <a:latin typeface="+mj-lt"/>
                </a:defRPr>
              </a:lvl1pPr>
            </a:lstStyle>
            <a:p>
              <a:r>
                <a:rPr lang="en-US" sz="1800" dirty="0" smtClean="0"/>
                <a:t>Rich and native integration with InfoPath Forms</a:t>
              </a:r>
              <a:endParaRPr lang="en-US" sz="1800" dirty="0"/>
            </a:p>
          </p:txBody>
        </p:sp>
      </p:grpSp>
      <p:grpSp>
        <p:nvGrpSpPr>
          <p:cNvPr id="30" name="Group 104"/>
          <p:cNvGrpSpPr/>
          <p:nvPr/>
        </p:nvGrpSpPr>
        <p:grpSpPr>
          <a:xfrm>
            <a:off x="228600" y="1389889"/>
            <a:ext cx="1676400" cy="591311"/>
            <a:chOff x="5895627" y="2907913"/>
            <a:chExt cx="2377440" cy="438912"/>
          </a:xfrm>
        </p:grpSpPr>
        <p:sp>
          <p:nvSpPr>
            <p:cNvPr id="31" name="Rounded Rectangular Callout 30"/>
            <p:cNvSpPr/>
            <p:nvPr/>
          </p:nvSpPr>
          <p:spPr bwMode="auto">
            <a:xfrm>
              <a:off x="5895627" y="2907913"/>
              <a:ext cx="2377440" cy="438912"/>
            </a:xfrm>
            <a:prstGeom prst="wedgeRoundRectCallout">
              <a:avLst>
                <a:gd name="adj1" fmla="val 92133"/>
                <a:gd name="adj2" fmla="val 7361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2" name="TextBox 31"/>
            <p:cNvSpPr txBox="1"/>
            <p:nvPr/>
          </p:nvSpPr>
          <p:spPr>
            <a:xfrm>
              <a:off x="5977607" y="2952884"/>
              <a:ext cx="2231572" cy="359764"/>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900" dirty="0" smtClean="0">
                  <a:gradFill>
                    <a:gsLst>
                      <a:gs pos="50000">
                        <a:schemeClr val="bg1"/>
                      </a:gs>
                      <a:gs pos="100000">
                        <a:schemeClr val="bg1"/>
                      </a:gs>
                    </a:gsLst>
                    <a:lin ang="5400000" scaled="0"/>
                  </a:gradFill>
                  <a:effectLst>
                    <a:outerShdw sx="1000" sy="1000" algn="tl">
                      <a:srgbClr val="000000"/>
                    </a:outerShdw>
                  </a:effectLst>
                  <a:latin typeface="+mj-lt"/>
                </a:rPr>
                <a:t>Ribbon UI</a:t>
              </a:r>
              <a:endParaRPr lang="en-US" altLang="zh-CN" sz="1900" dirty="0">
                <a:gradFill>
                  <a:gsLst>
                    <a:gs pos="50000">
                      <a:schemeClr val="bg1"/>
                    </a:gs>
                    <a:gs pos="100000">
                      <a:schemeClr val="bg1"/>
                    </a:gs>
                  </a:gsLst>
                  <a:lin ang="5400000" scaled="0"/>
                </a:gradFill>
                <a:effectLst>
                  <a:outerShdw sx="1000" sy="1000" algn="tl">
                    <a:srgbClr val="000000"/>
                  </a:outerShdw>
                </a:effectLst>
                <a:latin typeface="+mj-lt"/>
              </a:endParaRPr>
            </a:p>
          </p:txBody>
        </p:sp>
      </p:grpSp>
      <p:pic>
        <p:nvPicPr>
          <p:cNvPr id="23"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Tree>
    <p:extLst>
      <p:ext uri="{BB962C8B-B14F-4D97-AF65-F5344CB8AC3E}">
        <p14:creationId xmlns:p14="http://schemas.microsoft.com/office/powerpoint/2010/main" val="20062028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4304568" cy="3313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65"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Rectangle 4"/>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6" name="Title 25"/>
          <p:cNvSpPr>
            <a:spLocks noGrp="1"/>
          </p:cNvSpPr>
          <p:nvPr>
            <p:ph type="title"/>
          </p:nvPr>
        </p:nvSpPr>
        <p:spPr>
          <a:xfrm>
            <a:off x="381000" y="990600"/>
            <a:ext cx="8382000" cy="387798"/>
          </a:xfrm>
        </p:spPr>
        <p:txBody>
          <a:bodyPr/>
          <a:lstStyle/>
          <a:p>
            <a:r>
              <a:rPr lang="en-US" sz="2800" spc="-100" dirty="0" smtClean="0">
                <a:gradFill>
                  <a:gsLst>
                    <a:gs pos="50000">
                      <a:schemeClr val="bg1"/>
                    </a:gs>
                    <a:gs pos="100000">
                      <a:schemeClr val="bg1"/>
                    </a:gs>
                  </a:gsLst>
                  <a:path path="circle">
                    <a:fillToRect l="50000" t="50000" r="50000" b="50000"/>
                  </a:path>
                </a:gradFill>
              </a:rPr>
              <a:t>Create community knowledge </a:t>
            </a:r>
            <a:r>
              <a:rPr lang="en-US" sz="2800" spc="-100" dirty="0">
                <a:gradFill>
                  <a:gsLst>
                    <a:gs pos="50000">
                      <a:schemeClr val="bg1"/>
                    </a:gs>
                    <a:gs pos="100000">
                      <a:schemeClr val="bg1"/>
                    </a:gs>
                  </a:gsLst>
                  <a:path path="circle">
                    <a:fillToRect l="50000" t="50000" r="50000" b="50000"/>
                  </a:path>
                </a:gradFill>
              </a:rPr>
              <a:t>with Wikis </a:t>
            </a:r>
            <a:r>
              <a:rPr lang="en-US" sz="2800" spc="-100" dirty="0" smtClean="0">
                <a:gradFill>
                  <a:gsLst>
                    <a:gs pos="50000">
                      <a:schemeClr val="bg1"/>
                    </a:gs>
                    <a:gs pos="100000">
                      <a:schemeClr val="bg1"/>
                    </a:gs>
                  </a:gsLst>
                  <a:path path="circle">
                    <a:fillToRect l="50000" t="50000" r="50000" b="50000"/>
                  </a:path>
                </a:gradFill>
              </a:rPr>
              <a:t>&amp; Blogs</a:t>
            </a:r>
            <a:endParaRPr lang="en-US" sz="2800" spc="-100" dirty="0">
              <a:gradFill>
                <a:gsLst>
                  <a:gs pos="50000">
                    <a:schemeClr val="bg1"/>
                  </a:gs>
                  <a:gs pos="100000">
                    <a:schemeClr val="bg1"/>
                  </a:gs>
                </a:gsLst>
                <a:path path="circle">
                  <a:fillToRect l="50000" t="50000" r="50000" b="50000"/>
                </a:path>
              </a:gradFill>
            </a:endParaRPr>
          </a:p>
        </p:txBody>
      </p:sp>
      <p:sp>
        <p:nvSpPr>
          <p:cNvPr id="21" name="Title 1"/>
          <p:cNvSpPr txBox="1">
            <a:spLocks/>
          </p:cNvSpPr>
          <p:nvPr/>
        </p:nvSpPr>
        <p:spPr>
          <a:xfrm>
            <a:off x="381000" y="366835"/>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Communities</a:t>
            </a:r>
            <a:endParaRPr lang="en-US" dirty="0"/>
          </a:p>
        </p:txBody>
      </p:sp>
      <p:pic>
        <p:nvPicPr>
          <p:cNvPr id="22"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3585954">
            <a:off x="8166099" y="358775"/>
            <a:ext cx="685800" cy="685800"/>
          </a:xfrm>
          <a:prstGeom prst="rect">
            <a:avLst/>
          </a:prstGeom>
          <a:noFill/>
        </p:spPr>
      </p:pic>
      <p:pic>
        <p:nvPicPr>
          <p:cNvPr id="3078" name="Picture 6" descr="C:\Users\gideonbi\Pictures\Picture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14800" y="2895600"/>
            <a:ext cx="4267200" cy="3464959"/>
          </a:xfrm>
          <a:prstGeom prst="rect">
            <a:avLst/>
          </a:prstGeom>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val="1"/>
            </a:ext>
          </a:extLst>
        </p:spPr>
      </p:pic>
      <p:grpSp>
        <p:nvGrpSpPr>
          <p:cNvPr id="31" name="Group 104"/>
          <p:cNvGrpSpPr/>
          <p:nvPr/>
        </p:nvGrpSpPr>
        <p:grpSpPr>
          <a:xfrm>
            <a:off x="2286000" y="5562600"/>
            <a:ext cx="1691639" cy="685800"/>
            <a:chOff x="5649685" y="2862943"/>
            <a:chExt cx="2377440" cy="438912"/>
          </a:xfrm>
        </p:grpSpPr>
        <p:sp>
          <p:nvSpPr>
            <p:cNvPr id="32" name="Rounded Rectangular Callout 31"/>
            <p:cNvSpPr/>
            <p:nvPr/>
          </p:nvSpPr>
          <p:spPr bwMode="auto">
            <a:xfrm>
              <a:off x="5649685" y="2862943"/>
              <a:ext cx="2377440" cy="438912"/>
            </a:xfrm>
            <a:prstGeom prst="wedgeRoundRectCallout">
              <a:avLst>
                <a:gd name="adj1" fmla="val 96886"/>
                <a:gd name="adj2" fmla="val -6757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3" name="TextBox 32"/>
            <p:cNvSpPr txBox="1"/>
            <p:nvPr/>
          </p:nvSpPr>
          <p:spPr>
            <a:xfrm>
              <a:off x="5722620" y="2920094"/>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Rich media embedded</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34" name="Group 104"/>
          <p:cNvGrpSpPr/>
          <p:nvPr/>
        </p:nvGrpSpPr>
        <p:grpSpPr>
          <a:xfrm>
            <a:off x="7391400" y="5943600"/>
            <a:ext cx="1676400" cy="609600"/>
            <a:chOff x="5649685" y="2862943"/>
            <a:chExt cx="2377440" cy="390144"/>
          </a:xfrm>
        </p:grpSpPr>
        <p:sp>
          <p:nvSpPr>
            <p:cNvPr id="35" name="Rounded Rectangular Callout 34"/>
            <p:cNvSpPr/>
            <p:nvPr/>
          </p:nvSpPr>
          <p:spPr bwMode="auto">
            <a:xfrm>
              <a:off x="5649685" y="2862943"/>
              <a:ext cx="2377440" cy="390144"/>
            </a:xfrm>
            <a:prstGeom prst="wedgeRoundRectCallout">
              <a:avLst>
                <a:gd name="adj1" fmla="val -69927"/>
                <a:gd name="adj2" fmla="val -2630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6" name="TextBox 35"/>
            <p:cNvSpPr txBox="1"/>
            <p:nvPr/>
          </p:nvSpPr>
          <p:spPr>
            <a:xfrm>
              <a:off x="5722621" y="2899193"/>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Tag-cloud navigation</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37" name="Group 104"/>
          <p:cNvGrpSpPr/>
          <p:nvPr/>
        </p:nvGrpSpPr>
        <p:grpSpPr>
          <a:xfrm>
            <a:off x="7391400" y="4876800"/>
            <a:ext cx="1676400" cy="609600"/>
            <a:chOff x="5649685" y="2862943"/>
            <a:chExt cx="2377440" cy="390144"/>
          </a:xfrm>
        </p:grpSpPr>
        <p:sp>
          <p:nvSpPr>
            <p:cNvPr id="38" name="Rounded Rectangular Callout 37"/>
            <p:cNvSpPr/>
            <p:nvPr/>
          </p:nvSpPr>
          <p:spPr bwMode="auto">
            <a:xfrm>
              <a:off x="5649685" y="2862943"/>
              <a:ext cx="2377440" cy="390144"/>
            </a:xfrm>
            <a:prstGeom prst="wedgeRoundRectCallout">
              <a:avLst>
                <a:gd name="adj1" fmla="val -28368"/>
                <a:gd name="adj2" fmla="val -17630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9" name="TextBox 38"/>
            <p:cNvSpPr txBox="1"/>
            <p:nvPr/>
          </p:nvSpPr>
          <p:spPr>
            <a:xfrm>
              <a:off x="5722621" y="2899193"/>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Content rating</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40" name="Group 104"/>
          <p:cNvGrpSpPr/>
          <p:nvPr/>
        </p:nvGrpSpPr>
        <p:grpSpPr>
          <a:xfrm>
            <a:off x="152400" y="5562600"/>
            <a:ext cx="1691639" cy="685800"/>
            <a:chOff x="5649685" y="2862943"/>
            <a:chExt cx="2377440" cy="438912"/>
          </a:xfrm>
        </p:grpSpPr>
        <p:sp>
          <p:nvSpPr>
            <p:cNvPr id="41" name="Rounded Rectangular Callout 40"/>
            <p:cNvSpPr/>
            <p:nvPr/>
          </p:nvSpPr>
          <p:spPr bwMode="auto">
            <a:xfrm>
              <a:off x="5649685" y="2862943"/>
              <a:ext cx="2377440" cy="438912"/>
            </a:xfrm>
            <a:prstGeom prst="wedgeRoundRectCallout">
              <a:avLst>
                <a:gd name="adj1" fmla="val -17014"/>
                <a:gd name="adj2" fmla="val -135824"/>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2" name="TextBox 41"/>
            <p:cNvSpPr txBox="1"/>
            <p:nvPr/>
          </p:nvSpPr>
          <p:spPr>
            <a:xfrm>
              <a:off x="5722620" y="2920094"/>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Comments and presence</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43" name="Group 104"/>
          <p:cNvGrpSpPr/>
          <p:nvPr/>
        </p:nvGrpSpPr>
        <p:grpSpPr>
          <a:xfrm>
            <a:off x="2819400" y="1524000"/>
            <a:ext cx="2133600" cy="685800"/>
            <a:chOff x="5649685" y="2862945"/>
            <a:chExt cx="2377440" cy="438912"/>
          </a:xfrm>
        </p:grpSpPr>
        <p:sp>
          <p:nvSpPr>
            <p:cNvPr id="44" name="Rounded Rectangular Callout 43"/>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45" name="TextBox 44"/>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a:gradFill>
                    <a:gsLst>
                      <a:gs pos="50000">
                        <a:schemeClr val="bg1"/>
                      </a:gs>
                      <a:gs pos="100000">
                        <a:schemeClr val="bg1"/>
                      </a:gs>
                    </a:gsLst>
                    <a:lin ang="5400000" scaled="0"/>
                  </a:gradFill>
                  <a:effectLst>
                    <a:outerShdw sx="1000" sy="1000" algn="tl">
                      <a:srgbClr val="000000"/>
                    </a:outerShdw>
                  </a:effectLst>
                </a:rPr>
                <a:t>Rich blogging experience</a:t>
              </a:r>
            </a:p>
          </p:txBody>
        </p:sp>
      </p:grpSp>
      <p:sp>
        <p:nvSpPr>
          <p:cNvPr id="27" name="TextBox 26"/>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245547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1752600"/>
            <a:ext cx="4921757" cy="3581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8" name="Rectangle 17"/>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Title 15"/>
          <p:cNvSpPr>
            <a:spLocks noGrp="1"/>
          </p:cNvSpPr>
          <p:nvPr>
            <p:ph type="title"/>
          </p:nvPr>
        </p:nvSpPr>
        <p:spPr>
          <a:xfrm>
            <a:off x="381000" y="1011501"/>
            <a:ext cx="8382000" cy="332399"/>
          </a:xfrm>
        </p:spPr>
        <p:txBody>
          <a:bodyPr/>
          <a:lstStyle/>
          <a:p>
            <a:r>
              <a:rPr lang="en-US" sz="2400" spc="-100" dirty="0" smtClean="0">
                <a:gradFill>
                  <a:gsLst>
                    <a:gs pos="50000">
                      <a:schemeClr val="bg1"/>
                    </a:gs>
                    <a:gs pos="100000">
                      <a:schemeClr val="bg1"/>
                    </a:gs>
                  </a:gsLst>
                  <a:path path="circle">
                    <a:fillToRect l="50000" t="50000" r="50000" b="50000"/>
                  </a:path>
                </a:gradFill>
              </a:rPr>
              <a:t>Use My Site to share your interests, responsibilities and activities</a:t>
            </a:r>
            <a:endParaRPr lang="en-US" sz="2400" spc="-100" dirty="0">
              <a:gradFill>
                <a:gsLst>
                  <a:gs pos="50000">
                    <a:schemeClr val="bg1"/>
                  </a:gs>
                  <a:gs pos="100000">
                    <a:schemeClr val="bg1"/>
                  </a:gs>
                </a:gsLst>
                <a:path path="circle">
                  <a:fillToRect l="50000" t="50000" r="50000" b="50000"/>
                </a:path>
              </a:gradFill>
            </a:endParaRPr>
          </a:p>
        </p:txBody>
      </p:sp>
      <p:sp>
        <p:nvSpPr>
          <p:cNvPr id="17" name="Title 1"/>
          <p:cNvSpPr txBox="1">
            <a:spLocks/>
          </p:cNvSpPr>
          <p:nvPr/>
        </p:nvSpPr>
        <p:spPr>
          <a:xfrm>
            <a:off x="381000" y="366835"/>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Communities</a:t>
            </a:r>
            <a:endParaRPr lang="en-US" dirty="0"/>
          </a:p>
        </p:txBody>
      </p:sp>
      <p:pic>
        <p:nvPicPr>
          <p:cNvPr id="19"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3585954">
            <a:off x="8166099" y="358775"/>
            <a:ext cx="685800" cy="685800"/>
          </a:xfrm>
          <a:prstGeom prst="rect">
            <a:avLst/>
          </a:prstGeom>
          <a:noFill/>
        </p:spPr>
      </p:pic>
      <p:grpSp>
        <p:nvGrpSpPr>
          <p:cNvPr id="10" name="Group 15"/>
          <p:cNvGrpSpPr/>
          <p:nvPr/>
        </p:nvGrpSpPr>
        <p:grpSpPr>
          <a:xfrm>
            <a:off x="4191000" y="3048000"/>
            <a:ext cx="1524000" cy="609600"/>
            <a:chOff x="5649685" y="2808080"/>
            <a:chExt cx="2377440" cy="438912"/>
          </a:xfrm>
        </p:grpSpPr>
        <p:sp>
          <p:nvSpPr>
            <p:cNvPr id="11" name="Rounded Rectangular Callout 10"/>
            <p:cNvSpPr/>
            <p:nvPr/>
          </p:nvSpPr>
          <p:spPr bwMode="auto">
            <a:xfrm>
              <a:off x="5649685" y="2808080"/>
              <a:ext cx="2377440" cy="438912"/>
            </a:xfrm>
            <a:prstGeom prst="wedgeRoundRectCallout">
              <a:avLst>
                <a:gd name="adj1" fmla="val -173260"/>
                <a:gd name="adj2" fmla="val 56982"/>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2" name="TextBox 11"/>
            <p:cNvSpPr txBox="1"/>
            <p:nvPr/>
          </p:nvSpPr>
          <p:spPr>
            <a:xfrm>
              <a:off x="5755692" y="2862943"/>
              <a:ext cx="2160524" cy="351129"/>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400" dirty="0" smtClean="0">
                  <a:gradFill>
                    <a:gsLst>
                      <a:gs pos="50000">
                        <a:schemeClr val="bg1"/>
                      </a:gs>
                      <a:gs pos="100000">
                        <a:schemeClr val="bg1"/>
                      </a:gs>
                    </a:gsLst>
                    <a:lin ang="5400000" scaled="0"/>
                  </a:gradFill>
                  <a:effectLst>
                    <a:outerShdw sx="1000" sy="1000" algn="tl">
                      <a:srgbClr val="000000"/>
                    </a:outerShdw>
                  </a:effectLst>
                  <a:latin typeface="+mj-lt"/>
                </a:rPr>
                <a:t>Interests</a:t>
              </a:r>
            </a:p>
          </p:txBody>
        </p:sp>
      </p:grpSp>
      <p:grpSp>
        <p:nvGrpSpPr>
          <p:cNvPr id="13" name="Group 15"/>
          <p:cNvGrpSpPr/>
          <p:nvPr/>
        </p:nvGrpSpPr>
        <p:grpSpPr>
          <a:xfrm>
            <a:off x="152400" y="5638800"/>
            <a:ext cx="1752600" cy="609600"/>
            <a:chOff x="5649685" y="2862944"/>
            <a:chExt cx="2377440" cy="438912"/>
          </a:xfrm>
        </p:grpSpPr>
        <p:sp>
          <p:nvSpPr>
            <p:cNvPr id="14" name="Rounded Rectangular Callout 13"/>
            <p:cNvSpPr/>
            <p:nvPr/>
          </p:nvSpPr>
          <p:spPr bwMode="auto">
            <a:xfrm>
              <a:off x="5649685" y="2862944"/>
              <a:ext cx="2377440" cy="438912"/>
            </a:xfrm>
            <a:prstGeom prst="wedgeRoundRectCallout">
              <a:avLst>
                <a:gd name="adj1" fmla="val -7711"/>
                <a:gd name="adj2" fmla="val -11894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5" name="TextBox 14"/>
            <p:cNvSpPr txBox="1"/>
            <p:nvPr/>
          </p:nvSpPr>
          <p:spPr>
            <a:xfrm>
              <a:off x="5755692" y="2906835"/>
              <a:ext cx="2160524" cy="351129"/>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j-lt"/>
                </a:rPr>
                <a:t>Activities</a:t>
              </a:r>
            </a:p>
          </p:txBody>
        </p:sp>
      </p:grpSp>
      <p:pic>
        <p:nvPicPr>
          <p:cNvPr id="22" name="Picture 21" descr="C:\Users\gdoshi\AppData\Local\Temp\msohtmlclip1\01\clip_image001.png"/>
          <p:cNvPicPr/>
          <p:nvPr/>
        </p:nvPicPr>
        <p:blipFill rotWithShape="1">
          <a:blip r:embed="rId5"/>
          <a:srcRect r="19228"/>
          <a:stretch/>
        </p:blipFill>
        <p:spPr bwMode="auto">
          <a:xfrm>
            <a:off x="4800600" y="3810000"/>
            <a:ext cx="4114800" cy="2590800"/>
          </a:xfrm>
          <a:prstGeom prst="rect">
            <a:avLst/>
          </a:prstGeom>
          <a:noFill/>
          <a:ln w="9525">
            <a:noFill/>
            <a:miter lim="800000"/>
            <a:headEnd/>
            <a:tailEnd/>
          </a:ln>
        </p:spPr>
      </p:pic>
      <p:grpSp>
        <p:nvGrpSpPr>
          <p:cNvPr id="25" name="Group 107"/>
          <p:cNvGrpSpPr/>
          <p:nvPr/>
        </p:nvGrpSpPr>
        <p:grpSpPr>
          <a:xfrm>
            <a:off x="6019800" y="2743200"/>
            <a:ext cx="2667000" cy="609600"/>
            <a:chOff x="5649685" y="2862943"/>
            <a:chExt cx="2377440" cy="438912"/>
          </a:xfrm>
        </p:grpSpPr>
        <p:sp>
          <p:nvSpPr>
            <p:cNvPr id="26" name="Rounded Rectangular Callout 25"/>
            <p:cNvSpPr/>
            <p:nvPr/>
          </p:nvSpPr>
          <p:spPr bwMode="auto">
            <a:xfrm>
              <a:off x="5649685" y="2862943"/>
              <a:ext cx="2377440" cy="438912"/>
            </a:xfrm>
            <a:prstGeom prst="wedgeRoundRectCallout">
              <a:avLst>
                <a:gd name="adj1" fmla="val 21905"/>
                <a:gd name="adj2" fmla="val 30558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7" name="TextBox 26"/>
            <p:cNvSpPr txBox="1"/>
            <p:nvPr/>
          </p:nvSpPr>
          <p:spPr>
            <a:xfrm>
              <a:off x="5707647" y="2904092"/>
              <a:ext cx="2261518" cy="35661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Define responsibilities or interests with tags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0" name="TextBox 19"/>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6227174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5638800" cy="4076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4"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 name="Rectangle 34"/>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62" name="TextBox 61"/>
          <p:cNvSpPr txBox="1"/>
          <p:nvPr/>
        </p:nvSpPr>
        <p:spPr>
          <a:xfrm>
            <a:off x="6692516" y="2249089"/>
            <a:ext cx="1931169" cy="690451"/>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Search by expertise and profile</a:t>
            </a:r>
          </a:p>
        </p:txBody>
      </p:sp>
      <p:sp>
        <p:nvSpPr>
          <p:cNvPr id="24" name="Title 23"/>
          <p:cNvSpPr>
            <a:spLocks noGrp="1"/>
          </p:cNvSpPr>
          <p:nvPr>
            <p:ph type="title"/>
          </p:nvPr>
        </p:nvSpPr>
        <p:spPr>
          <a:xfrm>
            <a:off x="381000" y="914400"/>
            <a:ext cx="8382000" cy="387798"/>
          </a:xfrm>
        </p:spPr>
        <p:txBody>
          <a:bodyPr/>
          <a:lstStyle/>
          <a:p>
            <a:r>
              <a:rPr lang="en-US" sz="2800" spc="-100" dirty="0" smtClean="0">
                <a:gradFill>
                  <a:gsLst>
                    <a:gs pos="50000">
                      <a:schemeClr val="bg1"/>
                    </a:gs>
                    <a:gs pos="100000">
                      <a:schemeClr val="bg1"/>
                    </a:gs>
                  </a:gsLst>
                  <a:path path="circle">
                    <a:fillToRect l="50000" t="50000" r="50000" b="50000"/>
                  </a:path>
                </a:gradFill>
              </a:rPr>
              <a:t>Easily Find  Expertise with People Search</a:t>
            </a:r>
            <a:endParaRPr lang="en-US" sz="2800" spc="-100" dirty="0">
              <a:gradFill>
                <a:gsLst>
                  <a:gs pos="50000">
                    <a:schemeClr val="bg1"/>
                  </a:gs>
                  <a:gs pos="100000">
                    <a:schemeClr val="bg1"/>
                  </a:gs>
                </a:gsLst>
                <a:path path="circle">
                  <a:fillToRect l="50000" t="50000" r="50000" b="50000"/>
                </a:path>
              </a:gradFill>
            </a:endParaRPr>
          </a:p>
        </p:txBody>
      </p:sp>
      <p:sp>
        <p:nvSpPr>
          <p:cNvPr id="17" name="Title 1"/>
          <p:cNvSpPr txBox="1">
            <a:spLocks/>
          </p:cNvSpPr>
          <p:nvPr/>
        </p:nvSpPr>
        <p:spPr>
          <a:xfrm>
            <a:off x="381000" y="366835"/>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Communities</a:t>
            </a:r>
            <a:endParaRPr lang="en-US" dirty="0"/>
          </a:p>
        </p:txBody>
      </p:sp>
      <p:pic>
        <p:nvPicPr>
          <p:cNvPr id="18"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3585954">
            <a:off x="8166099" y="358775"/>
            <a:ext cx="685800" cy="685800"/>
          </a:xfrm>
          <a:prstGeom prst="rect">
            <a:avLst/>
          </a:prstGeom>
          <a:noFill/>
        </p:spPr>
      </p:pic>
      <p:grpSp>
        <p:nvGrpSpPr>
          <p:cNvPr id="21" name="Group 15"/>
          <p:cNvGrpSpPr/>
          <p:nvPr/>
        </p:nvGrpSpPr>
        <p:grpSpPr>
          <a:xfrm>
            <a:off x="6629400" y="2209800"/>
            <a:ext cx="2057400" cy="762000"/>
            <a:chOff x="5649685" y="2862944"/>
            <a:chExt cx="2377440" cy="438912"/>
          </a:xfrm>
        </p:grpSpPr>
        <p:sp>
          <p:nvSpPr>
            <p:cNvPr id="22" name="Rounded Rectangular Callout 21"/>
            <p:cNvSpPr/>
            <p:nvPr/>
          </p:nvSpPr>
          <p:spPr bwMode="auto">
            <a:xfrm>
              <a:off x="5649685" y="2862944"/>
              <a:ext cx="2377440" cy="438912"/>
            </a:xfrm>
            <a:prstGeom prst="wedgeRoundRectCallout">
              <a:avLst>
                <a:gd name="adj1" fmla="val -278360"/>
                <a:gd name="adj2" fmla="val 633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23" name="TextBox 22"/>
            <p:cNvSpPr txBox="1"/>
            <p:nvPr/>
          </p:nvSpPr>
          <p:spPr>
            <a:xfrm>
              <a:off x="5722619" y="2885576"/>
              <a:ext cx="2231573" cy="39770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Search by Expertise and Profile</a:t>
              </a:r>
            </a:p>
          </p:txBody>
        </p:sp>
      </p:grpSp>
      <p:sp>
        <p:nvSpPr>
          <p:cNvPr id="6" name="Rectangle 5"/>
          <p:cNvSpPr/>
          <p:nvPr/>
        </p:nvSpPr>
        <p:spPr bwMode="auto">
          <a:xfrm>
            <a:off x="4098925" y="3711575"/>
            <a:ext cx="228600" cy="45719"/>
          </a:xfrm>
          <a:prstGeom prst="rect">
            <a:avLst/>
          </a:prstGeom>
          <a:solidFill>
            <a:srgbClr val="C00000"/>
          </a:solidFill>
          <a:ln w="44450">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sz="2400">
                <a:solidFill>
                  <a:schemeClr val="bg1"/>
                </a:solidFill>
                <a:effectLst>
                  <a:outerShdw blurRad="38100" dist="38100" dir="2700000" algn="tl">
                    <a:srgbClr val="000000">
                      <a:alpha val="43137"/>
                    </a:srgbClr>
                  </a:outerShdw>
                </a:effectLst>
                <a:latin typeface="Segoe" pitchFamily="34" charset="0"/>
              </a:defRPr>
            </a:pPr>
            <a:endParaRPr lang="en-US" dirty="0" err="1"/>
          </a:p>
        </p:txBody>
      </p:sp>
      <p:sp>
        <p:nvSpPr>
          <p:cNvPr id="27" name="Rectangle 26"/>
          <p:cNvSpPr/>
          <p:nvPr/>
        </p:nvSpPr>
        <p:spPr bwMode="auto">
          <a:xfrm>
            <a:off x="4549775" y="4133850"/>
            <a:ext cx="228600" cy="45719"/>
          </a:xfrm>
          <a:prstGeom prst="rect">
            <a:avLst/>
          </a:prstGeom>
          <a:solidFill>
            <a:srgbClr val="C00000"/>
          </a:solidFill>
          <a:ln w="44450">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sz="2400">
                <a:solidFill>
                  <a:schemeClr val="bg1"/>
                </a:solidFill>
                <a:effectLst>
                  <a:outerShdw blurRad="38100" dist="38100" dir="2700000" algn="tl">
                    <a:srgbClr val="000000">
                      <a:alpha val="43137"/>
                    </a:srgbClr>
                  </a:outerShdw>
                </a:effectLst>
                <a:latin typeface="Segoe" pitchFamily="34" charset="0"/>
              </a:defRPr>
            </a:pPr>
            <a:endParaRPr lang="en-US" dirty="0" err="1"/>
          </a:p>
        </p:txBody>
      </p:sp>
      <p:sp>
        <p:nvSpPr>
          <p:cNvPr id="28" name="Rectangle 27"/>
          <p:cNvSpPr/>
          <p:nvPr/>
        </p:nvSpPr>
        <p:spPr bwMode="auto">
          <a:xfrm>
            <a:off x="3825875" y="5264150"/>
            <a:ext cx="228600" cy="45719"/>
          </a:xfrm>
          <a:prstGeom prst="rect">
            <a:avLst/>
          </a:prstGeom>
          <a:solidFill>
            <a:srgbClr val="C00000"/>
          </a:solidFill>
          <a:ln w="44450">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sz="2400">
                <a:solidFill>
                  <a:schemeClr val="bg1"/>
                </a:solidFill>
                <a:effectLst>
                  <a:outerShdw blurRad="38100" dist="38100" dir="2700000" algn="tl">
                    <a:srgbClr val="000000">
                      <a:alpha val="43137"/>
                    </a:srgbClr>
                  </a:outerShdw>
                </a:effectLst>
                <a:latin typeface="Segoe" pitchFamily="34" charset="0"/>
              </a:defRPr>
            </a:pPr>
            <a:endParaRPr lang="en-US" dirty="0" err="1"/>
          </a:p>
        </p:txBody>
      </p:sp>
      <p:sp>
        <p:nvSpPr>
          <p:cNvPr id="29" name="Rectangle 28"/>
          <p:cNvSpPr/>
          <p:nvPr/>
        </p:nvSpPr>
        <p:spPr bwMode="auto">
          <a:xfrm>
            <a:off x="5146675" y="5788025"/>
            <a:ext cx="228600" cy="45719"/>
          </a:xfrm>
          <a:prstGeom prst="rect">
            <a:avLst/>
          </a:prstGeom>
          <a:solidFill>
            <a:srgbClr val="C00000"/>
          </a:solidFill>
          <a:ln w="44450">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defRPr sz="2400">
                <a:solidFill>
                  <a:schemeClr val="bg1"/>
                </a:solidFill>
                <a:effectLst>
                  <a:outerShdw blurRad="38100" dist="38100" dir="2700000" algn="tl">
                    <a:srgbClr val="000000">
                      <a:alpha val="43137"/>
                    </a:srgbClr>
                  </a:outerShdw>
                </a:effectLst>
                <a:latin typeface="Segoe" pitchFamily="34" charset="0"/>
              </a:defRPr>
            </a:pPr>
            <a:endParaRPr lang="en-US" dirty="0" err="1"/>
          </a:p>
        </p:txBody>
      </p:sp>
      <p:sp>
        <p:nvSpPr>
          <p:cNvPr id="19" name="TextBox 18"/>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1196778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3"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Title 15"/>
          <p:cNvSpPr>
            <a:spLocks noGrp="1"/>
          </p:cNvSpPr>
          <p:nvPr>
            <p:ph type="title"/>
          </p:nvPr>
        </p:nvSpPr>
        <p:spPr>
          <a:xfrm>
            <a:off x="381000" y="1011501"/>
            <a:ext cx="8382000" cy="387798"/>
          </a:xfrm>
        </p:spPr>
        <p:txBody>
          <a:bodyPr/>
          <a:lstStyle/>
          <a:p>
            <a:r>
              <a:rPr lang="en-US" sz="2800" spc="-100" dirty="0" smtClean="0">
                <a:gradFill>
                  <a:gsLst>
                    <a:gs pos="50000">
                      <a:schemeClr val="bg1"/>
                    </a:gs>
                    <a:gs pos="100000">
                      <a:schemeClr val="bg1"/>
                    </a:gs>
                  </a:gsLst>
                  <a:path path="circle">
                    <a:fillToRect l="50000" t="50000" r="50000" b="50000"/>
                  </a:path>
                </a:gradFill>
              </a:rPr>
              <a:t>Easily Build &amp; Access your Business Community</a:t>
            </a:r>
            <a:endParaRPr lang="en-US" sz="2800" spc="-100" dirty="0">
              <a:gradFill>
                <a:gsLst>
                  <a:gs pos="50000">
                    <a:schemeClr val="bg1"/>
                  </a:gs>
                  <a:gs pos="100000">
                    <a:schemeClr val="bg1"/>
                  </a:gs>
                </a:gsLst>
                <a:path path="circle">
                  <a:fillToRect l="50000" t="50000" r="50000" b="50000"/>
                </a:path>
              </a:gradFill>
            </a:endParaRPr>
          </a:p>
        </p:txBody>
      </p:sp>
      <p:pic>
        <p:nvPicPr>
          <p:cNvPr id="20" name="Picture 3"/>
          <p:cNvPicPr>
            <a:picLocks noChangeAspect="1" noChangeArrowheads="1"/>
          </p:cNvPicPr>
          <p:nvPr/>
        </p:nvPicPr>
        <p:blipFill>
          <a:blip r:embed="rId3" cstate="screen"/>
          <a:srcRect/>
          <a:stretch>
            <a:fillRect/>
          </a:stretch>
        </p:blipFill>
        <p:spPr bwMode="auto">
          <a:xfrm>
            <a:off x="5029200" y="3493649"/>
            <a:ext cx="3657599" cy="2815178"/>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grpSp>
        <p:nvGrpSpPr>
          <p:cNvPr id="2" name="Group 104"/>
          <p:cNvGrpSpPr/>
          <p:nvPr/>
        </p:nvGrpSpPr>
        <p:grpSpPr>
          <a:xfrm>
            <a:off x="2362200" y="5410200"/>
            <a:ext cx="2301239" cy="685800"/>
            <a:chOff x="5649685" y="2862943"/>
            <a:chExt cx="2377440" cy="438912"/>
          </a:xfrm>
        </p:grpSpPr>
        <p:sp>
          <p:nvSpPr>
            <p:cNvPr id="106" name="Rounded Rectangular Callout 105"/>
            <p:cNvSpPr/>
            <p:nvPr/>
          </p:nvSpPr>
          <p:spPr bwMode="auto">
            <a:xfrm>
              <a:off x="5649685" y="2862943"/>
              <a:ext cx="2377440" cy="438912"/>
            </a:xfrm>
            <a:prstGeom prst="wedgeRoundRectCallout">
              <a:avLst>
                <a:gd name="adj1" fmla="val 79532"/>
                <a:gd name="adj2" fmla="val 73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07" name="TextBox 106"/>
            <p:cNvSpPr txBox="1"/>
            <p:nvPr/>
          </p:nvSpPr>
          <p:spPr>
            <a:xfrm>
              <a:off x="5722620" y="2920094"/>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Browse People directory</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17" name="Title 1"/>
          <p:cNvSpPr txBox="1">
            <a:spLocks/>
          </p:cNvSpPr>
          <p:nvPr/>
        </p:nvSpPr>
        <p:spPr>
          <a:xfrm>
            <a:off x="381000" y="366835"/>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Communities</a:t>
            </a:r>
            <a:endParaRPr lang="en-US" dirty="0"/>
          </a:p>
        </p:txBody>
      </p:sp>
      <p:pic>
        <p:nvPicPr>
          <p:cNvPr id="19"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3585954">
            <a:off x="8166099" y="358775"/>
            <a:ext cx="685800" cy="685800"/>
          </a:xfrm>
          <a:prstGeom prst="rect">
            <a:avLst/>
          </a:prstGeom>
          <a:noFill/>
        </p:spPr>
      </p:pic>
      <p:pic>
        <p:nvPicPr>
          <p:cNvPr id="21" name="Picture 3" descr="image001"/>
          <p:cNvPicPr>
            <a:picLocks noChangeAspect="1" noChangeArrowheads="1"/>
          </p:cNvPicPr>
          <p:nvPr/>
        </p:nvPicPr>
        <p:blipFill>
          <a:blip r:embed="rId5"/>
          <a:srcRect/>
          <a:stretch>
            <a:fillRect/>
          </a:stretch>
        </p:blipFill>
        <p:spPr bwMode="auto">
          <a:xfrm>
            <a:off x="762000" y="1752600"/>
            <a:ext cx="3962400" cy="3459759"/>
          </a:xfrm>
          <a:prstGeom prst="rect">
            <a:avLst/>
          </a:prstGeom>
          <a:noFill/>
          <a:ln w="9525">
            <a:noFill/>
            <a:miter lim="800000"/>
            <a:headEnd/>
            <a:tailEnd/>
          </a:ln>
        </p:spPr>
      </p:pic>
      <p:grpSp>
        <p:nvGrpSpPr>
          <p:cNvPr id="22" name="Group 104"/>
          <p:cNvGrpSpPr/>
          <p:nvPr/>
        </p:nvGrpSpPr>
        <p:grpSpPr>
          <a:xfrm>
            <a:off x="5181600" y="1752600"/>
            <a:ext cx="2301239" cy="685800"/>
            <a:chOff x="5649685" y="2862943"/>
            <a:chExt cx="2377440" cy="438912"/>
          </a:xfrm>
        </p:grpSpPr>
        <p:sp>
          <p:nvSpPr>
            <p:cNvPr id="25" name="Rounded Rectangular Callout 24"/>
            <p:cNvSpPr/>
            <p:nvPr/>
          </p:nvSpPr>
          <p:spPr bwMode="auto">
            <a:xfrm>
              <a:off x="5649685" y="2862943"/>
              <a:ext cx="2377440" cy="438912"/>
            </a:xfrm>
            <a:prstGeom prst="wedgeRoundRectCallout">
              <a:avLst>
                <a:gd name="adj1" fmla="val -129226"/>
                <a:gd name="adj2" fmla="val 2925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6" name="TextBox 25"/>
            <p:cNvSpPr txBox="1"/>
            <p:nvPr/>
          </p:nvSpPr>
          <p:spPr>
            <a:xfrm>
              <a:off x="5722620" y="2920094"/>
              <a:ext cx="2231571" cy="32461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Define your colleagues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7" name="TextBox 26"/>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61862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2003"/>
            <a:ext cx="8382000" cy="664797"/>
          </a:xfrm>
        </p:spPr>
        <p:txBody>
          <a:bodyPr>
            <a:normAutofit/>
          </a:bodyPr>
          <a:lstStyle/>
          <a:p>
            <a:r>
              <a:rPr lang="en-US" dirty="0" smtClean="0"/>
              <a:t>SharePoint Content</a:t>
            </a:r>
            <a:endParaRPr lang="en-US" dirty="0"/>
          </a:p>
        </p:txBody>
      </p:sp>
      <p:sp>
        <p:nvSpPr>
          <p:cNvPr id="11" name="Rounded Rectangle 10"/>
          <p:cNvSpPr/>
          <p:nvPr/>
        </p:nvSpPr>
        <p:spPr bwMode="auto">
          <a:xfrm>
            <a:off x="152401" y="4979376"/>
            <a:ext cx="8991600"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Metadata and tagging managed by same services</a:t>
            </a:r>
          </a:p>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Less storage and bandwidth for Office &amp; binary content</a:t>
            </a:r>
          </a:p>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Interoperability framework to link </a:t>
            </a:r>
            <a:r>
              <a:rPr lang="en-US" dirty="0"/>
              <a:t>legacy repositories </a:t>
            </a:r>
            <a:endParaRPr lang="en-US" dirty="0" smtClean="0"/>
          </a:p>
        </p:txBody>
      </p:sp>
      <p:sp>
        <p:nvSpPr>
          <p:cNvPr id="12" name="Rounded Rectangle 11"/>
          <p:cNvSpPr/>
          <p:nvPr/>
        </p:nvSpPr>
        <p:spPr bwMode="auto">
          <a:xfrm>
            <a:off x="228600" y="4975162"/>
            <a:ext cx="2286000"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Management Efficiency</a:t>
            </a:r>
            <a:endParaRPr lang="en-US" altLang="zh-CN" dirty="0"/>
          </a:p>
        </p:txBody>
      </p:sp>
      <p:sp>
        <p:nvSpPr>
          <p:cNvPr id="13" name="Rounded Rectangle 12"/>
          <p:cNvSpPr/>
          <p:nvPr/>
        </p:nvSpPr>
        <p:spPr bwMode="auto">
          <a:xfrm>
            <a:off x="152401" y="3259016"/>
            <a:ext cx="8991600"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i="1" dirty="0">
                <a:solidFill>
                  <a:schemeClr val="bg1"/>
                </a:solidFill>
              </a:rPr>
              <a:t>Pervasive records management and legal holds</a:t>
            </a:r>
          </a:p>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Enterprise-wide taxonomies and folksonomies</a:t>
            </a:r>
            <a:endParaRPr lang="en-US" dirty="0"/>
          </a:p>
          <a:p>
            <a:pPr marL="228600" indent="-22860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i="1" dirty="0" smtClean="0">
                <a:solidFill>
                  <a:schemeClr val="bg1"/>
                </a:solidFill>
              </a:rPr>
              <a:t>Cross-farm policies and rules for all content types</a:t>
            </a:r>
            <a:endParaRPr lang="en-US" sz="2000" i="1" dirty="0">
              <a:solidFill>
                <a:schemeClr val="bg1"/>
              </a:solidFill>
            </a:endParaRPr>
          </a:p>
        </p:txBody>
      </p:sp>
      <p:sp>
        <p:nvSpPr>
          <p:cNvPr id="14" name="Rounded Rectangle 13"/>
          <p:cNvSpPr/>
          <p:nvPr/>
        </p:nvSpPr>
        <p:spPr bwMode="auto">
          <a:xfrm>
            <a:off x="228600" y="3255900"/>
            <a:ext cx="2359457"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Flexibility </a:t>
            </a:r>
            <a:r>
              <a:rPr lang="en-US" altLang="zh-CN" dirty="0"/>
              <a:t>and </a:t>
            </a:r>
            <a:r>
              <a:rPr lang="en-US" altLang="zh-CN" dirty="0" smtClean="0"/>
              <a:t>Compliance</a:t>
            </a:r>
            <a:endParaRPr lang="en-US" altLang="zh-CN" dirty="0"/>
          </a:p>
        </p:txBody>
      </p:sp>
      <p:sp>
        <p:nvSpPr>
          <p:cNvPr id="15" name="Rounded Rectangle 14"/>
          <p:cNvSpPr/>
          <p:nvPr/>
        </p:nvSpPr>
        <p:spPr bwMode="auto">
          <a:xfrm>
            <a:off x="152400" y="1541583"/>
            <a:ext cx="8991600" cy="1447801"/>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smtClean="0"/>
              <a:t>Intuitive interaction with content through Office</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smtClean="0"/>
              <a:t>Fast discovery using content </a:t>
            </a:r>
            <a:r>
              <a:rPr lang="en-US" sz="2000" dirty="0"/>
              <a:t>metadata and tagging</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smtClean="0"/>
              <a:t>Rapid creation </a:t>
            </a:r>
            <a:r>
              <a:rPr lang="en-US" sz="2000" dirty="0"/>
              <a:t>and </a:t>
            </a:r>
            <a:r>
              <a:rPr lang="en-US" sz="2000" dirty="0" smtClean="0"/>
              <a:t>publishing of web </a:t>
            </a:r>
            <a:r>
              <a:rPr lang="en-US" sz="2000" dirty="0"/>
              <a:t>content</a:t>
            </a:r>
          </a:p>
        </p:txBody>
      </p:sp>
      <p:sp>
        <p:nvSpPr>
          <p:cNvPr id="16" name="Rounded Rectangle 15"/>
          <p:cNvSpPr/>
          <p:nvPr/>
        </p:nvSpPr>
        <p:spPr bwMode="auto">
          <a:xfrm>
            <a:off x="231775" y="1536637"/>
            <a:ext cx="2286000"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a:t>User-centric</a:t>
            </a:r>
          </a:p>
        </p:txBody>
      </p:sp>
      <p:pic>
        <p:nvPicPr>
          <p:cNvPr id="18"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7240017">
            <a:off x="8166099" y="358775"/>
            <a:ext cx="685800" cy="685800"/>
          </a:xfrm>
          <a:prstGeom prst="rect">
            <a:avLst/>
          </a:prstGeom>
          <a:noFill/>
        </p:spPr>
      </p:pic>
    </p:spTree>
    <p:extLst>
      <p:ext uri="{BB962C8B-B14F-4D97-AF65-F5344CB8AC3E}">
        <p14:creationId xmlns:p14="http://schemas.microsoft.com/office/powerpoint/2010/main" val="17838053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8" name="Picture 37" descr="image005"/>
          <p:cNvPicPr>
            <a:picLocks noChangeAspect="1" noChangeArrowheads="1"/>
          </p:cNvPicPr>
          <p:nvPr/>
        </p:nvPicPr>
        <p:blipFill>
          <a:blip r:embed="rId3" cstate="screen"/>
          <a:srcRect/>
          <a:stretch>
            <a:fillRect/>
          </a:stretch>
        </p:blipFill>
        <p:spPr bwMode="auto">
          <a:xfrm>
            <a:off x="1159024" y="1447800"/>
            <a:ext cx="6511662" cy="5146594"/>
          </a:xfrm>
          <a:prstGeom prst="rect">
            <a:avLst/>
          </a:prstGeom>
          <a:noFill/>
          <a:ln w="25400" cap="flat" cmpd="sng" algn="ctr">
            <a:noFill/>
            <a:prstDash val="solid"/>
            <a:miter lim="800000"/>
            <a:headEnd type="none" w="med" len="med"/>
            <a:tailEnd type="none" w="med" len="med"/>
          </a:ln>
          <a:effectLst>
            <a:reflection blurRad="6350" stA="52000" endA="300" endPos="35000" dir="5400000" sy="-100000" algn="bl" rotWithShape="0"/>
          </a:effectLst>
        </p:spPr>
      </p:pic>
      <p:sp>
        <p:nvSpPr>
          <p:cNvPr id="17" name="Title 1"/>
          <p:cNvSpPr txBox="1">
            <a:spLocks/>
          </p:cNvSpPr>
          <p:nvPr/>
        </p:nvSpPr>
        <p:spPr>
          <a:xfrm>
            <a:off x="381000" y="990600"/>
            <a:ext cx="8382000" cy="3600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bg1"/>
                    </a:gs>
                    <a:gs pos="100000">
                      <a:schemeClr val="bg1"/>
                    </a:gs>
                  </a:gsLst>
                  <a:lin ang="5400000" scaled="0"/>
                </a:gradFill>
                <a:effectLst/>
                <a:latin typeface="Segoe UI" pitchFamily="34" charset="0"/>
                <a:ea typeface="+mn-ea"/>
                <a:cs typeface="Segoe UI" pitchFamily="34" charset="0"/>
              </a:defRPr>
            </a:lvl1pPr>
          </a:lstStyle>
          <a:p>
            <a:r>
              <a:rPr lang="en-US" sz="2600" dirty="0"/>
              <a:t>&gt; Enable </a:t>
            </a:r>
            <a:r>
              <a:rPr lang="en-US" sz="2600" dirty="0" smtClean="0"/>
              <a:t>Employees to Deliver Value Fast with </a:t>
            </a:r>
            <a:r>
              <a:rPr lang="en-US" sz="2600" b="1" dirty="0" smtClean="0"/>
              <a:t>Document Sets</a:t>
            </a:r>
            <a:endParaRPr lang="en-US" sz="2600" b="1" dirty="0">
              <a:gradFill>
                <a:gsLst>
                  <a:gs pos="50000">
                    <a:srgbClr val="FF5A19"/>
                  </a:gs>
                  <a:gs pos="100000">
                    <a:srgbClr val="FF5A19"/>
                  </a:gs>
                </a:gsLst>
                <a:lin ang="5400000" scaled="0"/>
              </a:gradFill>
              <a:effectLst>
                <a:outerShdw blurRad="38100" dist="38100" dir="2700000" algn="tl">
                  <a:srgbClr val="000000">
                    <a:alpha val="43137"/>
                  </a:srgbClr>
                </a:outerShdw>
              </a:effectLst>
            </a:endParaRPr>
          </a:p>
        </p:txBody>
      </p:sp>
      <p:sp>
        <p:nvSpPr>
          <p:cNvPr id="9" name="Rounded Rectangular Callout 8"/>
          <p:cNvSpPr/>
          <p:nvPr/>
        </p:nvSpPr>
        <p:spPr bwMode="auto">
          <a:xfrm>
            <a:off x="461772" y="5719572"/>
            <a:ext cx="2438400" cy="757428"/>
          </a:xfrm>
          <a:prstGeom prst="wedgeRoundRectCallout">
            <a:avLst>
              <a:gd name="adj1" fmla="val 76556"/>
              <a:gd name="adj2" fmla="val -14673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sz="1700" b="1">
                <a:solidFill>
                  <a:prstClr val="white">
                    <a:alpha val="100000"/>
                  </a:prstClr>
                </a:solidFill>
                <a:effectLst>
                  <a:outerShdw blurRad="38100" dist="38100" dir="2700000" algn="tl">
                    <a:srgbClr val="000000">
                      <a:alpha val="43137"/>
                    </a:srgbClr>
                  </a:outerShdw>
                </a:effectLst>
                <a:latin typeface="Segoe Semibold"/>
              </a:defRPr>
            </a:pPr>
            <a:endParaRPr lang="en-US"/>
          </a:p>
        </p:txBody>
      </p:sp>
      <p:sp>
        <p:nvSpPr>
          <p:cNvPr id="8" name="Rounded Rectangle 7"/>
          <p:cNvSpPr/>
          <p:nvPr/>
        </p:nvSpPr>
        <p:spPr bwMode="auto">
          <a:xfrm>
            <a:off x="533400" y="5791200"/>
            <a:ext cx="2295144" cy="614172"/>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1700">
                <a:gradFill>
                  <a:gsLst>
                    <a:gs pos="50000">
                      <a:schemeClr val="bg1"/>
                    </a:gs>
                    <a:gs pos="100000">
                      <a:schemeClr val="bg1"/>
                    </a:gs>
                  </a:gsLst>
                  <a:lin ang="5400000" scaled="0"/>
                </a:gradFill>
                <a:effectLst>
                  <a:outerShdw sx="1000" sy="1000" algn="tl">
                    <a:srgbClr val="000000"/>
                  </a:outerShdw>
                </a:effectLst>
                <a:latin typeface="+mj-lt"/>
              </a:defRPr>
            </a:pPr>
            <a:r>
              <a:rPr lang="en-US" dirty="0"/>
              <a:t>Different types of content items</a:t>
            </a:r>
          </a:p>
        </p:txBody>
      </p:sp>
      <p:sp>
        <p:nvSpPr>
          <p:cNvPr id="10" name="Rounded Rectangular Callout 9"/>
          <p:cNvSpPr/>
          <p:nvPr/>
        </p:nvSpPr>
        <p:spPr bwMode="auto">
          <a:xfrm>
            <a:off x="6172200" y="1600200"/>
            <a:ext cx="2438400" cy="757428"/>
          </a:xfrm>
          <a:prstGeom prst="wedgeRoundRectCallout">
            <a:avLst>
              <a:gd name="adj1" fmla="val -159245"/>
              <a:gd name="adj2" fmla="val 1910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sz="1700" b="1">
                <a:solidFill>
                  <a:prstClr val="white">
                    <a:alpha val="100000"/>
                  </a:prstClr>
                </a:solidFill>
                <a:effectLst>
                  <a:outerShdw blurRad="38100" dist="38100" dir="2700000" algn="tl">
                    <a:srgbClr val="000000">
                      <a:alpha val="43137"/>
                    </a:srgbClr>
                  </a:outerShdw>
                </a:effectLst>
                <a:latin typeface="Segoe Semibold"/>
              </a:defRPr>
            </a:pPr>
            <a:endParaRPr lang="en-US"/>
          </a:p>
        </p:txBody>
      </p:sp>
      <p:sp>
        <p:nvSpPr>
          <p:cNvPr id="11" name="Rounded Rectangle 10"/>
          <p:cNvSpPr/>
          <p:nvPr/>
        </p:nvSpPr>
        <p:spPr bwMode="auto">
          <a:xfrm>
            <a:off x="6248400" y="1676400"/>
            <a:ext cx="2295144" cy="614172"/>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1700">
                <a:gradFill>
                  <a:gsLst>
                    <a:gs pos="50000">
                      <a:schemeClr val="bg1"/>
                    </a:gs>
                    <a:gs pos="100000">
                      <a:schemeClr val="bg1"/>
                    </a:gs>
                  </a:gsLst>
                  <a:lin ang="5400000" scaled="0"/>
                </a:gradFill>
                <a:effectLst>
                  <a:outerShdw sx="1000" sy="1000" algn="tl">
                    <a:srgbClr val="000000"/>
                  </a:outerShdw>
                </a:effectLst>
                <a:latin typeface="+mj-lt"/>
              </a:defRPr>
            </a:pPr>
            <a:r>
              <a:rPr lang="en-US" dirty="0"/>
              <a:t>Managed as a single entity</a:t>
            </a:r>
          </a:p>
        </p:txBody>
      </p:sp>
      <p:sp>
        <p:nvSpPr>
          <p:cNvPr id="13" name="Title 1"/>
          <p:cNvSpPr txBox="1">
            <a:spLocks/>
          </p:cNvSpPr>
          <p:nvPr/>
        </p:nvSpPr>
        <p:spPr>
          <a:xfrm>
            <a:off x="381000" y="402003"/>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Content</a:t>
            </a:r>
            <a:endParaRPr lang="en-US" dirty="0"/>
          </a:p>
        </p:txBody>
      </p:sp>
      <p:pic>
        <p:nvPicPr>
          <p:cNvPr id="18"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7240017">
            <a:off x="8166099" y="358775"/>
            <a:ext cx="685800" cy="685800"/>
          </a:xfrm>
          <a:prstGeom prst="rect">
            <a:avLst/>
          </a:prstGeom>
          <a:noFill/>
        </p:spPr>
      </p:pic>
      <p:sp>
        <p:nvSpPr>
          <p:cNvPr id="19" name="TextBox 18"/>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9132374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Rectangle 19"/>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3" name="Title 11274"/>
          <p:cNvSpPr txBox="1">
            <a:spLocks noChangeArrowheads="1"/>
          </p:cNvSpPr>
          <p:nvPr/>
        </p:nvSpPr>
        <p:spPr bwMode="auto">
          <a:xfrm>
            <a:off x="294323" y="352364"/>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rtlCol="0" anchor="ctr" compatLnSpc="1">
            <a:normAutofit fontScale="97500"/>
          </a:bodyPr>
          <a:lstStyle/>
          <a:p>
            <a:pPr marL="0" marR="0" lvl="0" indent="0" algn="l" defTabSz="-13873163" rtl="0" eaLnBrk="1" fontAlgn="base" latinLnBrk="0" hangingPunct="1">
              <a:lnSpc>
                <a:spcPct val="90000"/>
              </a:lnSpc>
              <a:spcBef>
                <a:spcPct val="0"/>
              </a:spcBef>
              <a:spcAft>
                <a:spcPct val="0"/>
              </a:spcAft>
              <a:buClrTx/>
              <a:buSzTx/>
              <a:buFontTx/>
              <a:buNone/>
              <a:tabLst/>
              <a:defRPr/>
            </a:pPr>
            <a:endParaRPr kumimoji="0" lang="en-US" sz="2900" b="0" i="0" u="none" strike="noStrike" kern="0" cap="none" spc="0" normalizeH="0" baseline="0" noProof="0" dirty="0" smtClean="0">
              <a:ln>
                <a:noFill/>
              </a:ln>
              <a:solidFill>
                <a:srgbClr val="FFE299"/>
              </a:solidFill>
              <a:effectLst>
                <a:outerShdw blurRad="38100" dist="38100" dir="2700000" algn="tl">
                  <a:srgbClr val="000000">
                    <a:alpha val="43137"/>
                  </a:srgbClr>
                </a:outerShdw>
              </a:effectLst>
              <a:uLnTx/>
              <a:uFillTx/>
              <a:latin typeface="+mj-lt"/>
              <a:ea typeface="+mj-ea"/>
              <a:cs typeface="+mj-cs"/>
            </a:endParaRPr>
          </a:p>
        </p:txBody>
      </p:sp>
      <p:pic>
        <p:nvPicPr>
          <p:cNvPr id="2050" name="Picture 2"/>
          <p:cNvPicPr>
            <a:picLocks noChangeAspect="1" noChangeArrowheads="1"/>
          </p:cNvPicPr>
          <p:nvPr/>
        </p:nvPicPr>
        <p:blipFill>
          <a:blip r:embed="rId3" cstate="print"/>
          <a:srcRect/>
          <a:stretch>
            <a:fillRect/>
          </a:stretch>
        </p:blipFill>
        <p:spPr bwMode="auto">
          <a:xfrm>
            <a:off x="228599" y="1524000"/>
            <a:ext cx="4995747" cy="3200400"/>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pic>
        <p:nvPicPr>
          <p:cNvPr id="65" name="Picture 64" descr="Future Taxonomy.png"/>
          <p:cNvPicPr>
            <a:picLocks noChangeAspect="1"/>
          </p:cNvPicPr>
          <p:nvPr/>
        </p:nvPicPr>
        <p:blipFill>
          <a:blip r:embed="rId4" cstate="print"/>
          <a:stretch>
            <a:fillRect/>
          </a:stretch>
        </p:blipFill>
        <p:spPr>
          <a:xfrm>
            <a:off x="3733800" y="2952750"/>
            <a:ext cx="4876800" cy="3657600"/>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grpSp>
        <p:nvGrpSpPr>
          <p:cNvPr id="2" name="Group 262"/>
          <p:cNvGrpSpPr/>
          <p:nvPr/>
        </p:nvGrpSpPr>
        <p:grpSpPr>
          <a:xfrm>
            <a:off x="1306700" y="1641528"/>
            <a:ext cx="2025435" cy="946689"/>
            <a:chOff x="5205046" y="4818185"/>
            <a:chExt cx="2438400" cy="1066800"/>
          </a:xfrm>
        </p:grpSpPr>
        <p:sp>
          <p:nvSpPr>
            <p:cNvPr id="26" name="Rounded Rectangular Callout 25"/>
            <p:cNvSpPr/>
            <p:nvPr/>
          </p:nvSpPr>
          <p:spPr bwMode="auto">
            <a:xfrm>
              <a:off x="5205046" y="4818185"/>
              <a:ext cx="2438400" cy="1066800"/>
            </a:xfrm>
            <a:prstGeom prst="wedgeRoundRectCallout">
              <a:avLst>
                <a:gd name="adj1" fmla="val -69022"/>
                <a:gd name="adj2" fmla="val 68071"/>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8" name="Rounded Rectangle 27"/>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a:gradFill>
                    <a:gsLst>
                      <a:gs pos="50000">
                        <a:schemeClr val="bg1"/>
                      </a:gs>
                      <a:gs pos="100000">
                        <a:schemeClr val="bg1"/>
                      </a:gs>
                    </a:gsLst>
                    <a:lin ang="5400000" scaled="0"/>
                  </a:gradFill>
                  <a:effectLst>
                    <a:outerShdw sx="1000" sy="1000" algn="tl">
                      <a:srgbClr val="000000"/>
                    </a:outerShdw>
                  </a:effectLst>
                  <a:latin typeface="+mj-lt"/>
                </a:rPr>
                <a:t>Metadata-driven</a:t>
              </a:r>
            </a:p>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Navigation</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4" name="Group 262"/>
          <p:cNvGrpSpPr/>
          <p:nvPr/>
        </p:nvGrpSpPr>
        <p:grpSpPr>
          <a:xfrm>
            <a:off x="1143000" y="5410200"/>
            <a:ext cx="2286000" cy="762000"/>
            <a:chOff x="5205046" y="4818185"/>
            <a:chExt cx="2438400" cy="1066800"/>
          </a:xfrm>
        </p:grpSpPr>
        <p:sp>
          <p:nvSpPr>
            <p:cNvPr id="30" name="Rounded Rectangular Callout 29"/>
            <p:cNvSpPr/>
            <p:nvPr/>
          </p:nvSpPr>
          <p:spPr bwMode="auto">
            <a:xfrm>
              <a:off x="5205046" y="4818185"/>
              <a:ext cx="2438400" cy="1066800"/>
            </a:xfrm>
            <a:prstGeom prst="wedgeRoundRectCallout">
              <a:avLst>
                <a:gd name="adj1" fmla="val 143348"/>
                <a:gd name="adj2" fmla="val -12385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1" name="Rounded Rectangle 30"/>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a:gradFill>
                    <a:gsLst>
                      <a:gs pos="50000">
                        <a:schemeClr val="bg1"/>
                      </a:gs>
                      <a:gs pos="100000">
                        <a:schemeClr val="bg1"/>
                      </a:gs>
                    </a:gsLst>
                    <a:lin ang="5400000" scaled="0"/>
                  </a:gradFill>
                  <a:effectLst>
                    <a:outerShdw sx="1000" sy="1000" algn="tl">
                      <a:srgbClr val="000000"/>
                    </a:outerShdw>
                  </a:effectLst>
                  <a:latin typeface="+mj-lt"/>
                </a:rPr>
                <a:t>Hierarchical </a:t>
              </a: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Taxonomy Structure</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15" name="Group 262"/>
          <p:cNvGrpSpPr/>
          <p:nvPr/>
        </p:nvGrpSpPr>
        <p:grpSpPr>
          <a:xfrm>
            <a:off x="6553200" y="1752600"/>
            <a:ext cx="2209800" cy="718089"/>
            <a:chOff x="5205046" y="4818185"/>
            <a:chExt cx="2438400" cy="1066800"/>
          </a:xfrm>
        </p:grpSpPr>
        <p:sp>
          <p:nvSpPr>
            <p:cNvPr id="16" name="Rounded Rectangular Callout 15"/>
            <p:cNvSpPr/>
            <p:nvPr/>
          </p:nvSpPr>
          <p:spPr bwMode="auto">
            <a:xfrm>
              <a:off x="5205046" y="4818185"/>
              <a:ext cx="2438400" cy="1066800"/>
            </a:xfrm>
            <a:prstGeom prst="wedgeRoundRectCallout">
              <a:avLst>
                <a:gd name="adj1" fmla="val -128675"/>
                <a:gd name="adj2" fmla="val 23692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1" name="Rounded Rectangle 20"/>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Capture Metadata in Office</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3" name="Title 1"/>
          <p:cNvSpPr txBox="1">
            <a:spLocks/>
          </p:cNvSpPr>
          <p:nvPr/>
        </p:nvSpPr>
        <p:spPr>
          <a:xfrm>
            <a:off x="228600" y="246368"/>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Content</a:t>
            </a:r>
            <a:endParaRPr lang="en-US" dirty="0"/>
          </a:p>
        </p:txBody>
      </p:sp>
      <p:pic>
        <p:nvPicPr>
          <p:cNvPr id="24"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7240017">
            <a:off x="8013699" y="203140"/>
            <a:ext cx="685800" cy="685800"/>
          </a:xfrm>
          <a:prstGeom prst="rect">
            <a:avLst/>
          </a:prstGeom>
          <a:noFill/>
        </p:spPr>
      </p:pic>
      <p:sp>
        <p:nvSpPr>
          <p:cNvPr id="25" name="Title 18"/>
          <p:cNvSpPr txBox="1">
            <a:spLocks/>
          </p:cNvSpPr>
          <p:nvPr/>
        </p:nvSpPr>
        <p:spPr>
          <a:xfrm>
            <a:off x="228600" y="807366"/>
            <a:ext cx="8382000"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400" spc="-100" dirty="0">
                <a:gradFill>
                  <a:gsLst>
                    <a:gs pos="50000">
                      <a:schemeClr val="bg1"/>
                    </a:gs>
                    <a:gs pos="100000">
                      <a:schemeClr val="bg1"/>
                    </a:gs>
                  </a:gsLst>
                  <a:path path="circle">
                    <a:fillToRect l="50000" t="50000" r="50000" b="50000"/>
                  </a:path>
                </a:gradFill>
              </a:rPr>
              <a:t>&gt; Make it </a:t>
            </a:r>
            <a:r>
              <a:rPr lang="en-US" sz="2400" spc="-100" dirty="0" smtClean="0">
                <a:gradFill>
                  <a:gsLst>
                    <a:gs pos="50000">
                      <a:schemeClr val="bg1"/>
                    </a:gs>
                    <a:gs pos="100000">
                      <a:schemeClr val="bg1"/>
                    </a:gs>
                  </a:gsLst>
                  <a:path path="circle">
                    <a:fillToRect l="50000" t="50000" r="50000" b="50000"/>
                  </a:path>
                </a:gradFill>
              </a:rPr>
              <a:t>Easy </a:t>
            </a:r>
            <a:r>
              <a:rPr lang="en-US" sz="2400" spc="-100" dirty="0">
                <a:gradFill>
                  <a:gsLst>
                    <a:gs pos="50000">
                      <a:schemeClr val="bg1"/>
                    </a:gs>
                    <a:gs pos="100000">
                      <a:schemeClr val="bg1"/>
                    </a:gs>
                  </a:gsLst>
                  <a:path path="circle">
                    <a:fillToRect l="50000" t="50000" r="50000" b="50000"/>
                  </a:path>
                </a:gradFill>
              </a:rPr>
              <a:t>for </a:t>
            </a:r>
            <a:r>
              <a:rPr lang="en-US" sz="2400" spc="-100" dirty="0" smtClean="0">
                <a:gradFill>
                  <a:gsLst>
                    <a:gs pos="50000">
                      <a:schemeClr val="bg1"/>
                    </a:gs>
                    <a:gs pos="100000">
                      <a:schemeClr val="bg1"/>
                    </a:gs>
                  </a:gsLst>
                  <a:path path="circle">
                    <a:fillToRect l="50000" t="50000" r="50000" b="50000"/>
                  </a:path>
                </a:gradFill>
              </a:rPr>
              <a:t>Users </a:t>
            </a:r>
            <a:r>
              <a:rPr lang="en-US" sz="2400" spc="-100" dirty="0">
                <a:gradFill>
                  <a:gsLst>
                    <a:gs pos="50000">
                      <a:schemeClr val="bg1"/>
                    </a:gs>
                    <a:gs pos="100000">
                      <a:schemeClr val="bg1"/>
                    </a:gs>
                  </a:gsLst>
                  <a:path path="circle">
                    <a:fillToRect l="50000" t="50000" r="50000" b="50000"/>
                  </a:path>
                </a:gradFill>
              </a:rPr>
              <a:t>to </a:t>
            </a:r>
            <a:r>
              <a:rPr lang="en-US" sz="2400" spc="-100" dirty="0" smtClean="0">
                <a:gradFill>
                  <a:gsLst>
                    <a:gs pos="50000">
                      <a:schemeClr val="bg1"/>
                    </a:gs>
                    <a:gs pos="100000">
                      <a:schemeClr val="bg1"/>
                    </a:gs>
                  </a:gsLst>
                  <a:path path="circle">
                    <a:fillToRect l="50000" t="50000" r="50000" b="50000"/>
                  </a:path>
                </a:gradFill>
              </a:rPr>
              <a:t>Enter Metadata </a:t>
            </a:r>
            <a:r>
              <a:rPr lang="en-US" sz="2400" spc="-100" dirty="0">
                <a:gradFill>
                  <a:gsLst>
                    <a:gs pos="50000">
                      <a:schemeClr val="bg1"/>
                    </a:gs>
                    <a:gs pos="100000">
                      <a:schemeClr val="bg1"/>
                    </a:gs>
                  </a:gsLst>
                  <a:path path="circle">
                    <a:fillToRect l="50000" t="50000" r="50000" b="50000"/>
                  </a:path>
                </a:gradFill>
              </a:rPr>
              <a:t>and </a:t>
            </a:r>
            <a:r>
              <a:rPr lang="en-US" sz="2400" spc="-100" dirty="0" smtClean="0">
                <a:gradFill>
                  <a:gsLst>
                    <a:gs pos="50000">
                      <a:schemeClr val="bg1"/>
                    </a:gs>
                    <a:gs pos="100000">
                      <a:schemeClr val="bg1"/>
                    </a:gs>
                  </a:gsLst>
                  <a:path path="circle">
                    <a:fillToRect l="50000" t="50000" r="50000" b="50000"/>
                  </a:path>
                </a:gradFill>
              </a:rPr>
              <a:t>Use </a:t>
            </a:r>
            <a:r>
              <a:rPr lang="en-US" sz="2400" spc="-100" dirty="0">
                <a:gradFill>
                  <a:gsLst>
                    <a:gs pos="50000">
                      <a:schemeClr val="bg1"/>
                    </a:gs>
                    <a:gs pos="100000">
                      <a:schemeClr val="bg1"/>
                    </a:gs>
                  </a:gsLst>
                  <a:path path="circle">
                    <a:fillToRect l="50000" t="50000" r="50000" b="50000"/>
                  </a:path>
                </a:gradFill>
              </a:rPr>
              <a:t>it</a:t>
            </a:r>
          </a:p>
        </p:txBody>
      </p:sp>
      <p:sp>
        <p:nvSpPr>
          <p:cNvPr id="22" name="TextBox 21"/>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807264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TRANSFER\MBupload\SERVER-new\Logo\SharePoint\SharePoint\ShrPt_h_rgb_r.png"/>
          <p:cNvPicPr>
            <a:picLocks noChangeAspect="1" noChangeArrowheads="1"/>
          </p:cNvPicPr>
          <p:nvPr/>
        </p:nvPicPr>
        <p:blipFill>
          <a:blip r:embed="rId3" cstate="print"/>
          <a:stretch>
            <a:fillRect/>
          </a:stretch>
        </p:blipFill>
        <p:spPr bwMode="auto">
          <a:xfrm>
            <a:off x="685800" y="3352800"/>
            <a:ext cx="6527208" cy="1295400"/>
          </a:xfrm>
          <a:prstGeom prst="rect">
            <a:avLst/>
          </a:prstGeom>
          <a:noFill/>
        </p:spPr>
      </p:pic>
      <p:pic>
        <p:nvPicPr>
          <p:cNvPr id="9" name="Picture 8" descr="ms-logo-YPOP_PPT-wht.png"/>
          <p:cNvPicPr>
            <a:picLocks noChangeAspect="1"/>
          </p:cNvPicPr>
          <p:nvPr/>
        </p:nvPicPr>
        <p:blipFill rotWithShape="1">
          <a:blip r:embed="rId4"/>
          <a:srcRect r="21291" b="34682"/>
          <a:stretch/>
        </p:blipFill>
        <p:spPr>
          <a:xfrm>
            <a:off x="7696200" y="6477000"/>
            <a:ext cx="1335741" cy="232714"/>
          </a:xfrm>
          <a:prstGeom prst="rect">
            <a:avLst/>
          </a:prstGeom>
        </p:spPr>
      </p:pic>
      <p:sp>
        <p:nvSpPr>
          <p:cNvPr id="7" name="TextBox 6"/>
          <p:cNvSpPr txBox="1"/>
          <p:nvPr/>
        </p:nvSpPr>
        <p:spPr>
          <a:xfrm>
            <a:off x="304800" y="6139190"/>
            <a:ext cx="4012573" cy="523220"/>
          </a:xfrm>
          <a:prstGeom prst="rect">
            <a:avLst/>
          </a:prstGeom>
          <a:noFill/>
        </p:spPr>
        <p:txBody>
          <a:bodyPr wrap="none" rtlCol="0">
            <a:spAutoFit/>
          </a:bodyPr>
          <a:lstStyle/>
          <a:p>
            <a:r>
              <a:rPr lang="nl-BE" sz="1400" dirty="0" smtClean="0">
                <a:solidFill>
                  <a:schemeClr val="bg1">
                    <a:lumMod val="65000"/>
                  </a:schemeClr>
                </a:solidFill>
              </a:rPr>
              <a:t>Yves Kerwyn ► </a:t>
            </a:r>
            <a:r>
              <a:rPr lang="nl-BE" sz="1400" dirty="0">
                <a:solidFill>
                  <a:schemeClr val="bg1">
                    <a:lumMod val="65000"/>
                  </a:schemeClr>
                </a:solidFill>
              </a:rPr>
              <a:t>yves.kerwyn@microsoft.com</a:t>
            </a:r>
            <a:r>
              <a:rPr lang="nl-BE" sz="1400" dirty="0" smtClean="0">
                <a:solidFill>
                  <a:schemeClr val="bg1">
                    <a:lumMod val="65000"/>
                  </a:schemeClr>
                </a:solidFill>
              </a:rPr>
              <a:t/>
            </a:r>
            <a:br>
              <a:rPr lang="nl-BE" sz="1400" dirty="0" smtClean="0">
                <a:solidFill>
                  <a:schemeClr val="bg1">
                    <a:lumMod val="65000"/>
                  </a:schemeClr>
                </a:solidFill>
              </a:rPr>
            </a:br>
            <a:r>
              <a:rPr lang="nl-BE" sz="1400" dirty="0" smtClean="0">
                <a:solidFill>
                  <a:schemeClr val="bg1">
                    <a:lumMod val="65000"/>
                  </a:schemeClr>
                </a:solidFill>
              </a:rPr>
              <a:t>Office &amp; SharePoint Product Marketing Manager</a:t>
            </a:r>
            <a:endParaRPr lang="nl-BE" sz="1400" dirty="0">
              <a:solidFill>
                <a:schemeClr val="bg1">
                  <a:lumMod val="65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86" y="1447800"/>
            <a:ext cx="3758887" cy="1304390"/>
          </a:xfrm>
          <a:prstGeom prst="rect">
            <a:avLst/>
          </a:prstGeom>
        </p:spPr>
      </p:pic>
    </p:spTree>
    <p:extLst>
      <p:ext uri="{BB962C8B-B14F-4D97-AF65-F5344CB8AC3E}">
        <p14:creationId xmlns:p14="http://schemas.microsoft.com/office/powerpoint/2010/main" val="21774292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387646" y="4544239"/>
            <a:ext cx="2881686" cy="276999"/>
          </a:xfrm>
          <a:prstGeom prst="rect">
            <a:avLst/>
          </a:prstGeom>
          <a:noFill/>
        </p:spPr>
        <p:txBody>
          <a:bodyPr wrap="none" rtlCol="0">
            <a:spAutoFit/>
          </a:bodyPr>
          <a:lstStyle/>
          <a:p>
            <a:r>
              <a:rPr lang="en-US" sz="1200" dirty="0" smtClean="0">
                <a:gradFill>
                  <a:gsLst>
                    <a:gs pos="0">
                      <a:schemeClr val="tx1"/>
                    </a:gs>
                    <a:gs pos="100000">
                      <a:schemeClr val="tx1"/>
                    </a:gs>
                  </a:gsLst>
                  <a:lin ang="16200000" scaled="1"/>
                </a:gradFill>
                <a:effectLst>
                  <a:outerShdw blurRad="38100" dist="38100" dir="2700000" algn="tl">
                    <a:srgbClr val="000000">
                      <a:alpha val="43137"/>
                    </a:srgbClr>
                  </a:outerShdw>
                </a:effectLst>
              </a:rPr>
              <a:t>Microsoft Confidential, Prototype Only</a:t>
            </a:r>
            <a:endParaRPr lang="en-US" sz="1200" dirty="0">
              <a:gradFill>
                <a:gsLst>
                  <a:gs pos="0">
                    <a:schemeClr val="tx1"/>
                  </a:gs>
                  <a:gs pos="100000">
                    <a:schemeClr val="tx1"/>
                  </a:gs>
                </a:gsLst>
                <a:lin ang="16200000" scaled="1"/>
              </a:gra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3" cstate="print"/>
          <a:srcRect b="17812"/>
          <a:stretch>
            <a:fillRect/>
          </a:stretch>
        </p:blipFill>
        <p:spPr bwMode="auto">
          <a:xfrm>
            <a:off x="4953000" y="2438400"/>
            <a:ext cx="3895344" cy="2417800"/>
          </a:xfrm>
          <a:prstGeom prst="rect">
            <a:avLst/>
          </a:prstGeom>
          <a:noFill/>
          <a:ln w="9525">
            <a:noFill/>
            <a:miter lim="800000"/>
            <a:headEnd/>
            <a:tailEnd/>
          </a:ln>
          <a:effectLst>
            <a:outerShdw blurRad="76200" dist="63500" dir="2700000" algn="tl" rotWithShape="0">
              <a:prstClr val="black">
                <a:alpha val="40000"/>
              </a:prstClr>
            </a:outerShdw>
            <a:reflection blurRad="6350" stA="52000" endA="300" endPos="35000" dir="5400000" sy="-100000" algn="bl" rotWithShape="0"/>
          </a:effectLst>
        </p:spPr>
      </p:pic>
      <p:sp>
        <p:nvSpPr>
          <p:cNvPr id="27" name="Title 1"/>
          <p:cNvSpPr txBox="1">
            <a:spLocks/>
          </p:cNvSpPr>
          <p:nvPr/>
        </p:nvSpPr>
        <p:spPr>
          <a:xfrm>
            <a:off x="228600" y="246368"/>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Content</a:t>
            </a:r>
            <a:endParaRPr lang="en-US" dirty="0"/>
          </a:p>
        </p:txBody>
      </p:sp>
      <p:pic>
        <p:nvPicPr>
          <p:cNvPr id="31"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7240017">
            <a:off x="8013699" y="203140"/>
            <a:ext cx="685800" cy="685800"/>
          </a:xfrm>
          <a:prstGeom prst="rect">
            <a:avLst/>
          </a:prstGeom>
          <a:noFill/>
        </p:spPr>
      </p:pic>
      <p:sp>
        <p:nvSpPr>
          <p:cNvPr id="36" name="Title 18"/>
          <p:cNvSpPr txBox="1">
            <a:spLocks/>
          </p:cNvSpPr>
          <p:nvPr/>
        </p:nvSpPr>
        <p:spPr>
          <a:xfrm>
            <a:off x="228600" y="807366"/>
            <a:ext cx="8382000"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400" spc="-100" dirty="0">
                <a:gradFill>
                  <a:gsLst>
                    <a:gs pos="50000">
                      <a:schemeClr val="bg1"/>
                    </a:gs>
                    <a:gs pos="100000">
                      <a:schemeClr val="bg1"/>
                    </a:gs>
                  </a:gsLst>
                  <a:path path="circle">
                    <a:fillToRect l="50000" t="50000" r="50000" b="50000"/>
                  </a:path>
                </a:gradFill>
              </a:rPr>
              <a:t>&gt; Rich </a:t>
            </a:r>
            <a:r>
              <a:rPr lang="en-US" sz="2400" spc="-100" dirty="0" smtClean="0">
                <a:gradFill>
                  <a:gsLst>
                    <a:gs pos="50000">
                      <a:schemeClr val="bg1"/>
                    </a:gs>
                    <a:gs pos="100000">
                      <a:schemeClr val="bg1"/>
                    </a:gs>
                  </a:gsLst>
                  <a:path path="circle">
                    <a:fillToRect l="50000" t="50000" r="50000" b="50000"/>
                  </a:path>
                </a:gradFill>
              </a:rPr>
              <a:t>Authoring &amp; Publishing for Web &amp; Multi-media Content</a:t>
            </a:r>
            <a:endParaRPr lang="en-US" sz="2400" spc="-100" dirty="0">
              <a:gradFill>
                <a:gsLst>
                  <a:gs pos="50000">
                    <a:schemeClr val="bg1"/>
                  </a:gs>
                  <a:gs pos="100000">
                    <a:schemeClr val="bg1"/>
                  </a:gs>
                </a:gsLst>
                <a:path path="circle">
                  <a:fillToRect l="50000" t="50000" r="50000" b="50000"/>
                </a:path>
              </a:gradFill>
            </a:endParaRPr>
          </a:p>
        </p:txBody>
      </p:sp>
      <p:grpSp>
        <p:nvGrpSpPr>
          <p:cNvPr id="46" name="Group 262"/>
          <p:cNvGrpSpPr/>
          <p:nvPr/>
        </p:nvGrpSpPr>
        <p:grpSpPr>
          <a:xfrm>
            <a:off x="4572000" y="4419600"/>
            <a:ext cx="2025435" cy="565689"/>
            <a:chOff x="5205046" y="4818185"/>
            <a:chExt cx="2438400" cy="1066800"/>
          </a:xfrm>
        </p:grpSpPr>
        <p:sp>
          <p:nvSpPr>
            <p:cNvPr id="47" name="Rounded Rectangular Callout 46"/>
            <p:cNvSpPr/>
            <p:nvPr/>
          </p:nvSpPr>
          <p:spPr bwMode="auto">
            <a:xfrm>
              <a:off x="5205046" y="4818185"/>
              <a:ext cx="2438400" cy="1066800"/>
            </a:xfrm>
            <a:prstGeom prst="wedgeRoundRectCallout">
              <a:avLst>
                <a:gd name="adj1" fmla="val 73361"/>
                <a:gd name="adj2" fmla="val -138647"/>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8" name="Rounded Rectangle 47"/>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Streaming Video on Web Pages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133600"/>
            <a:ext cx="3581400" cy="2865120"/>
          </a:xfrm>
          <a:prstGeom prst="rect">
            <a:avLst/>
          </a:prstGeom>
          <a:effectLst>
            <a:outerShdw blurRad="63500"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3258796"/>
            <a:ext cx="2694819" cy="2380004"/>
          </a:xfrm>
          <a:prstGeom prst="rect">
            <a:avLst/>
          </a:prstGeom>
          <a:effectLst>
            <a:outerShdw blurRad="63500"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62"/>
          <p:cNvGrpSpPr/>
          <p:nvPr/>
        </p:nvGrpSpPr>
        <p:grpSpPr>
          <a:xfrm>
            <a:off x="1524000" y="1447800"/>
            <a:ext cx="2025435" cy="565689"/>
            <a:chOff x="5205046" y="4818185"/>
            <a:chExt cx="2438400" cy="1066800"/>
          </a:xfrm>
        </p:grpSpPr>
        <p:sp>
          <p:nvSpPr>
            <p:cNvPr id="25" name="Rounded Rectangular Callout 24"/>
            <p:cNvSpPr/>
            <p:nvPr/>
          </p:nvSpPr>
          <p:spPr bwMode="auto">
            <a:xfrm>
              <a:off x="5205046" y="4818185"/>
              <a:ext cx="2438400" cy="1066800"/>
            </a:xfrm>
            <a:prstGeom prst="wedgeRoundRectCallout">
              <a:avLst>
                <a:gd name="adj1" fmla="val -60340"/>
                <a:gd name="adj2" fmla="val 82059"/>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6" name="Rounded Rectangle 25"/>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Ribbon Menu for Media Content</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8" name="Group 262"/>
          <p:cNvGrpSpPr/>
          <p:nvPr/>
        </p:nvGrpSpPr>
        <p:grpSpPr>
          <a:xfrm>
            <a:off x="1066800" y="5867400"/>
            <a:ext cx="2025435" cy="565689"/>
            <a:chOff x="5205046" y="4818185"/>
            <a:chExt cx="2438400" cy="1066800"/>
          </a:xfrm>
        </p:grpSpPr>
        <p:sp>
          <p:nvSpPr>
            <p:cNvPr id="29" name="Rounded Rectangular Callout 28"/>
            <p:cNvSpPr/>
            <p:nvPr/>
          </p:nvSpPr>
          <p:spPr bwMode="auto">
            <a:xfrm>
              <a:off x="5205046" y="4818185"/>
              <a:ext cx="2438400" cy="1066800"/>
            </a:xfrm>
            <a:prstGeom prst="wedgeRoundRectCallout">
              <a:avLst>
                <a:gd name="adj1" fmla="val 52091"/>
                <a:gd name="adj2" fmla="val -287856"/>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0" name="Rounded Rectangle 29"/>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Digital-Asset Management</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18" name="TextBox 17"/>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92788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1000" y="1776805"/>
            <a:ext cx="4267200" cy="377627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1274"/>
          <p:cNvSpPr txBox="1">
            <a:spLocks noChangeArrowheads="1"/>
          </p:cNvSpPr>
          <p:nvPr/>
        </p:nvSpPr>
        <p:spPr bwMode="auto">
          <a:xfrm>
            <a:off x="446723" y="5079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rtlCol="0" anchor="ctr" compatLnSpc="1">
            <a:normAutofit fontScale="97500"/>
          </a:bodyPr>
          <a:lstStyle/>
          <a:p>
            <a:pPr algn="l" defTabSz="-13873163" rtl="0" fontAlgn="base">
              <a:lnSpc>
                <a:spcPct val="90000"/>
              </a:lnSpc>
              <a:spcBef>
                <a:spcPct val="0"/>
              </a:spcBef>
              <a:spcAft>
                <a:spcPct val="0"/>
              </a:spcAft>
              <a:defRPr/>
            </a:pPr>
            <a:endParaRPr lang="en-US" sz="2900" dirty="0">
              <a:solidFill>
                <a:srgbClr val="FFE299"/>
              </a:solidFill>
              <a:effectLst>
                <a:outerShdw blurRad="38100" dist="38100" dir="2700000" algn="tl">
                  <a:srgbClr val="000000">
                    <a:alpha val="43137"/>
                  </a:srgbClr>
                </a:outerShdw>
              </a:effectLst>
              <a:latin typeface="Segoe Semibold"/>
              <a:ea typeface="+mn-ea"/>
              <a:cs typeface="+mn-cs"/>
            </a:endParaRPr>
          </a:p>
        </p:txBody>
      </p:sp>
      <p:sp>
        <p:nvSpPr>
          <p:cNvPr id="21" name="Rounded Rectangle 20"/>
          <p:cNvSpPr/>
          <p:nvPr/>
        </p:nvSpPr>
        <p:spPr>
          <a:xfrm>
            <a:off x="3657600" y="2514600"/>
            <a:ext cx="914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Segoe Semibold"/>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45776"/>
            <a:ext cx="4648200" cy="36576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262"/>
          <p:cNvGrpSpPr/>
          <p:nvPr/>
        </p:nvGrpSpPr>
        <p:grpSpPr>
          <a:xfrm>
            <a:off x="5410200" y="1676400"/>
            <a:ext cx="2025435" cy="794289"/>
            <a:chOff x="5205046" y="4818185"/>
            <a:chExt cx="2438400" cy="1066800"/>
          </a:xfrm>
        </p:grpSpPr>
        <p:sp>
          <p:nvSpPr>
            <p:cNvPr id="13" name="Rounded Rectangular Callout 12"/>
            <p:cNvSpPr/>
            <p:nvPr/>
          </p:nvSpPr>
          <p:spPr bwMode="auto">
            <a:xfrm>
              <a:off x="5205046" y="4818185"/>
              <a:ext cx="2438400" cy="1066800"/>
            </a:xfrm>
            <a:prstGeom prst="wedgeRoundRectCallout">
              <a:avLst>
                <a:gd name="adj1" fmla="val -89943"/>
                <a:gd name="adj2" fmla="val 6378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4" name="Rounded Rectangle 13"/>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Declare a Record in a Team Site</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15" name="Group 262"/>
          <p:cNvGrpSpPr/>
          <p:nvPr/>
        </p:nvGrpSpPr>
        <p:grpSpPr>
          <a:xfrm>
            <a:off x="2649416" y="5732584"/>
            <a:ext cx="2025435" cy="794289"/>
            <a:chOff x="5205045" y="4818185"/>
            <a:chExt cx="2438400" cy="1066800"/>
          </a:xfrm>
        </p:grpSpPr>
        <p:sp>
          <p:nvSpPr>
            <p:cNvPr id="16" name="Rounded Rectangular Callout 15"/>
            <p:cNvSpPr/>
            <p:nvPr/>
          </p:nvSpPr>
          <p:spPr bwMode="auto">
            <a:xfrm>
              <a:off x="5205045" y="4818185"/>
              <a:ext cx="2438400" cy="1066800"/>
            </a:xfrm>
            <a:prstGeom prst="wedgeRoundRectCallout">
              <a:avLst>
                <a:gd name="adj1" fmla="val 48534"/>
                <a:gd name="adj2" fmla="val -268294"/>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7" name="Rounded Rectangle 16"/>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Location-based Policies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18" name="Group 262"/>
          <p:cNvGrpSpPr/>
          <p:nvPr/>
        </p:nvGrpSpPr>
        <p:grpSpPr>
          <a:xfrm>
            <a:off x="7036776" y="3616568"/>
            <a:ext cx="2025435" cy="946689"/>
            <a:chOff x="5205045" y="4818185"/>
            <a:chExt cx="2438400" cy="1066800"/>
          </a:xfrm>
        </p:grpSpPr>
        <p:sp>
          <p:nvSpPr>
            <p:cNvPr id="19" name="Rounded Rectangular Callout 18"/>
            <p:cNvSpPr/>
            <p:nvPr/>
          </p:nvSpPr>
          <p:spPr bwMode="auto">
            <a:xfrm>
              <a:off x="5205045" y="4818185"/>
              <a:ext cx="2438400" cy="1066800"/>
            </a:xfrm>
            <a:prstGeom prst="wedgeRoundRectCallout">
              <a:avLst>
                <a:gd name="adj1" fmla="val -39153"/>
                <a:gd name="adj2" fmla="val 96386"/>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0" name="Rounded Rectangle 19"/>
            <p:cNvSpPr/>
            <p:nvPr/>
          </p:nvSpPr>
          <p:spPr bwMode="auto">
            <a:xfrm>
              <a:off x="5276674" y="4895180"/>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Multi-Stage </a:t>
              </a:r>
              <a:r>
                <a:rPr lang="en-US" altLang="zh-CN" sz="1700" dirty="0">
                  <a:gradFill>
                    <a:gsLst>
                      <a:gs pos="50000">
                        <a:schemeClr val="bg1"/>
                      </a:gs>
                      <a:gs pos="100000">
                        <a:schemeClr val="bg1"/>
                      </a:gs>
                    </a:gsLst>
                    <a:lin ang="5400000" scaled="0"/>
                  </a:gradFill>
                  <a:effectLst>
                    <a:outerShdw sx="1000" sy="1000" algn="tl">
                      <a:srgbClr val="000000"/>
                    </a:outerShdw>
                  </a:effectLst>
                  <a:latin typeface="+mj-lt"/>
                </a:rPr>
                <a:t>D</a:t>
              </a: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isposition Policies</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2" name="Title 1"/>
          <p:cNvSpPr txBox="1">
            <a:spLocks/>
          </p:cNvSpPr>
          <p:nvPr/>
        </p:nvSpPr>
        <p:spPr>
          <a:xfrm>
            <a:off x="381000" y="402003"/>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Content</a:t>
            </a:r>
            <a:endParaRPr lang="en-US" dirty="0"/>
          </a:p>
        </p:txBody>
      </p:sp>
      <p:pic>
        <p:nvPicPr>
          <p:cNvPr id="24"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7240017">
            <a:off x="8166099" y="358775"/>
            <a:ext cx="685800" cy="685800"/>
          </a:xfrm>
          <a:prstGeom prst="rect">
            <a:avLst/>
          </a:prstGeom>
          <a:noFill/>
        </p:spPr>
      </p:pic>
      <p:sp>
        <p:nvSpPr>
          <p:cNvPr id="28" name="Title 18"/>
          <p:cNvSpPr txBox="1">
            <a:spLocks/>
          </p:cNvSpPr>
          <p:nvPr/>
        </p:nvSpPr>
        <p:spPr>
          <a:xfrm>
            <a:off x="381000" y="963001"/>
            <a:ext cx="8382000"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400" spc="-100" dirty="0">
                <a:gradFill>
                  <a:gsLst>
                    <a:gs pos="50000">
                      <a:schemeClr val="bg1"/>
                    </a:gs>
                    <a:gs pos="100000">
                      <a:schemeClr val="bg1"/>
                    </a:gs>
                  </a:gsLst>
                  <a:path path="circle">
                    <a:fillToRect l="50000" t="50000" r="50000" b="50000"/>
                  </a:path>
                </a:gradFill>
              </a:rPr>
              <a:t>&gt; Expand </a:t>
            </a:r>
            <a:r>
              <a:rPr lang="en-US" sz="2400" spc="-100" dirty="0" smtClean="0">
                <a:gradFill>
                  <a:gsLst>
                    <a:gs pos="50000">
                      <a:schemeClr val="bg1"/>
                    </a:gs>
                    <a:gs pos="100000">
                      <a:schemeClr val="bg1"/>
                    </a:gs>
                  </a:gsLst>
                  <a:path path="circle">
                    <a:fillToRect l="50000" t="50000" r="50000" b="50000"/>
                  </a:path>
                </a:gradFill>
              </a:rPr>
              <a:t>Reach </a:t>
            </a:r>
            <a:r>
              <a:rPr lang="en-US" sz="2400" spc="-100" dirty="0">
                <a:gradFill>
                  <a:gsLst>
                    <a:gs pos="50000">
                      <a:schemeClr val="bg1"/>
                    </a:gs>
                    <a:gs pos="100000">
                      <a:schemeClr val="bg1"/>
                    </a:gs>
                  </a:gsLst>
                  <a:path path="circle">
                    <a:fillToRect l="50000" t="50000" r="50000" b="50000"/>
                  </a:path>
                </a:gradFill>
              </a:rPr>
              <a:t>of </a:t>
            </a:r>
            <a:r>
              <a:rPr lang="en-US" sz="2400" spc="-100" dirty="0" smtClean="0">
                <a:gradFill>
                  <a:gsLst>
                    <a:gs pos="50000">
                      <a:schemeClr val="bg1"/>
                    </a:gs>
                    <a:gs pos="100000">
                      <a:schemeClr val="bg1"/>
                    </a:gs>
                  </a:gsLst>
                  <a:path path="circle">
                    <a:fillToRect l="50000" t="50000" r="50000" b="50000"/>
                  </a:path>
                </a:gradFill>
              </a:rPr>
              <a:t>Records Management Across the Enterprise</a:t>
            </a:r>
            <a:endParaRPr lang="en-US" sz="2400" spc="-100" dirty="0">
              <a:gradFill>
                <a:gsLst>
                  <a:gs pos="50000">
                    <a:schemeClr val="bg1"/>
                  </a:gs>
                  <a:gs pos="100000">
                    <a:schemeClr val="bg1"/>
                  </a:gs>
                </a:gsLst>
                <a:path path="circle">
                  <a:fillToRect l="50000" t="50000" r="50000" b="50000"/>
                </a:path>
              </a:gradFill>
            </a:endParaRPr>
          </a:p>
        </p:txBody>
      </p:sp>
      <p:sp>
        <p:nvSpPr>
          <p:cNvPr id="25" name="TextBox 24"/>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764699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044700"/>
            <a:ext cx="4572000" cy="3517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1" name="Title 11274"/>
          <p:cNvSpPr txBox="1">
            <a:spLocks noChangeArrowheads="1"/>
          </p:cNvSpPr>
          <p:nvPr/>
        </p:nvSpPr>
        <p:spPr bwMode="auto">
          <a:xfrm>
            <a:off x="446723" y="507999"/>
            <a:ext cx="8503920" cy="9144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rtlCol="0" anchor="ctr" compatLnSpc="1">
            <a:normAutofit fontScale="97500"/>
          </a:bodyPr>
          <a:lstStyle/>
          <a:p>
            <a:pPr algn="l" defTabSz="-13873163" rtl="0" fontAlgn="base">
              <a:lnSpc>
                <a:spcPct val="90000"/>
              </a:lnSpc>
              <a:spcBef>
                <a:spcPct val="0"/>
              </a:spcBef>
              <a:spcAft>
                <a:spcPct val="0"/>
              </a:spcAft>
              <a:defRPr/>
            </a:pPr>
            <a:endParaRPr lang="en-US" sz="2900" dirty="0">
              <a:solidFill>
                <a:srgbClr val="FFE299"/>
              </a:solidFill>
              <a:effectLst>
                <a:outerShdw blurRad="38100" dist="38100" dir="2700000" algn="tl">
                  <a:srgbClr val="000000">
                    <a:alpha val="43137"/>
                  </a:srgbClr>
                </a:outerShdw>
              </a:effectLst>
              <a:latin typeface="Segoe Semibold"/>
              <a:ea typeface="+mn-ea"/>
              <a:cs typeface="+mn-cs"/>
            </a:endParaRPr>
          </a:p>
        </p:txBody>
      </p:sp>
      <p:sp>
        <p:nvSpPr>
          <p:cNvPr id="22" name="Title 1"/>
          <p:cNvSpPr txBox="1">
            <a:spLocks/>
          </p:cNvSpPr>
          <p:nvPr/>
        </p:nvSpPr>
        <p:spPr>
          <a:xfrm>
            <a:off x="381000" y="402003"/>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Content</a:t>
            </a:r>
            <a:endParaRPr lang="en-US" dirty="0"/>
          </a:p>
        </p:txBody>
      </p:sp>
      <p:pic>
        <p:nvPicPr>
          <p:cNvPr id="24"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7240017">
            <a:off x="8166099" y="358775"/>
            <a:ext cx="685800" cy="685800"/>
          </a:xfrm>
          <a:prstGeom prst="rect">
            <a:avLst/>
          </a:prstGeom>
          <a:noFill/>
        </p:spPr>
      </p:pic>
      <p:sp>
        <p:nvSpPr>
          <p:cNvPr id="28" name="Title 18"/>
          <p:cNvSpPr txBox="1">
            <a:spLocks/>
          </p:cNvSpPr>
          <p:nvPr/>
        </p:nvSpPr>
        <p:spPr>
          <a:xfrm>
            <a:off x="381000" y="963001"/>
            <a:ext cx="8382000" cy="3877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800" spc="-100" dirty="0">
                <a:gradFill>
                  <a:gsLst>
                    <a:gs pos="50000">
                      <a:schemeClr val="bg1"/>
                    </a:gs>
                    <a:gs pos="100000">
                      <a:schemeClr val="bg1"/>
                    </a:gs>
                  </a:gsLst>
                  <a:path path="circle">
                    <a:fillToRect l="50000" t="50000" r="50000" b="50000"/>
                  </a:path>
                </a:gradFill>
              </a:rPr>
              <a:t>&gt; </a:t>
            </a:r>
            <a:r>
              <a:rPr lang="en-US" sz="2600" spc="-100" dirty="0" smtClean="0">
                <a:gradFill>
                  <a:gsLst>
                    <a:gs pos="50000">
                      <a:schemeClr val="bg1"/>
                    </a:gs>
                    <a:gs pos="100000">
                      <a:schemeClr val="bg1"/>
                    </a:gs>
                  </a:gsLst>
                  <a:path path="circle">
                    <a:fillToRect l="50000" t="50000" r="50000" b="50000"/>
                  </a:path>
                </a:gradFill>
              </a:rPr>
              <a:t>Reduce Network-related Costs with Locally Cached Content</a:t>
            </a:r>
            <a:endParaRPr lang="en-US" sz="2600" spc="-100" dirty="0">
              <a:gradFill>
                <a:gsLst>
                  <a:gs pos="50000">
                    <a:schemeClr val="bg1"/>
                  </a:gs>
                  <a:gs pos="100000">
                    <a:schemeClr val="bg1"/>
                  </a:gs>
                </a:gsLst>
                <a:path path="circle">
                  <a:fillToRect l="50000" t="50000" r="50000" b="50000"/>
                </a:path>
              </a:gradFill>
            </a:endParaRPr>
          </a:p>
        </p:txBody>
      </p:sp>
      <p:grpSp>
        <p:nvGrpSpPr>
          <p:cNvPr id="37" name="Group 104"/>
          <p:cNvGrpSpPr/>
          <p:nvPr/>
        </p:nvGrpSpPr>
        <p:grpSpPr>
          <a:xfrm>
            <a:off x="5410200" y="5105400"/>
            <a:ext cx="2514600" cy="838200"/>
            <a:chOff x="5649685" y="2862945"/>
            <a:chExt cx="2377440" cy="438912"/>
          </a:xfrm>
        </p:grpSpPr>
        <p:sp>
          <p:nvSpPr>
            <p:cNvPr id="38" name="Rounded Rectangular Callout 37"/>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39" name="TextBox 38"/>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a:r>
                <a:rPr lang="en-US" sz="1600" dirty="0" smtClean="0">
                  <a:solidFill>
                    <a:schemeClr val="bg1"/>
                  </a:solidFill>
                </a:rPr>
                <a:t>Editing Conflict Resolved by Merge Engine</a:t>
              </a:r>
              <a:endParaRPr lang="en-US" sz="1600" dirty="0">
                <a:solidFill>
                  <a:schemeClr val="bg1"/>
                </a:solidFill>
              </a:endParaRPr>
            </a:p>
          </p:txBody>
        </p:sp>
      </p:grpSp>
      <p:grpSp>
        <p:nvGrpSpPr>
          <p:cNvPr id="40" name="Group 104"/>
          <p:cNvGrpSpPr/>
          <p:nvPr/>
        </p:nvGrpSpPr>
        <p:grpSpPr>
          <a:xfrm>
            <a:off x="2057400" y="5105400"/>
            <a:ext cx="2514600" cy="838200"/>
            <a:chOff x="5649685" y="2862945"/>
            <a:chExt cx="2377440" cy="438912"/>
          </a:xfrm>
        </p:grpSpPr>
        <p:sp>
          <p:nvSpPr>
            <p:cNvPr id="41" name="Rounded Rectangular Callout 40"/>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42" name="TextBox 41"/>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a:r>
                <a:rPr lang="en-US" sz="1600" dirty="0" smtClean="0">
                  <a:solidFill>
                    <a:schemeClr val="bg1"/>
                  </a:solidFill>
                </a:rPr>
                <a:t>Synchronizing Only Updated Sections (Deltas)</a:t>
              </a:r>
              <a:endParaRPr lang="en-US" sz="1600" dirty="0">
                <a:solidFill>
                  <a:schemeClr val="bg1"/>
                </a:solidFill>
              </a:endParaRPr>
            </a:p>
          </p:txBody>
        </p:sp>
      </p:grpSp>
      <p:grpSp>
        <p:nvGrpSpPr>
          <p:cNvPr id="27" name="Group 36"/>
          <p:cNvGrpSpPr/>
          <p:nvPr/>
        </p:nvGrpSpPr>
        <p:grpSpPr>
          <a:xfrm>
            <a:off x="228600" y="2057400"/>
            <a:ext cx="2209800" cy="762000"/>
            <a:chOff x="5205046" y="4818185"/>
            <a:chExt cx="2636911" cy="1066800"/>
          </a:xfrm>
        </p:grpSpPr>
        <p:sp>
          <p:nvSpPr>
            <p:cNvPr id="29" name="Rounded Rectangular Callout 28"/>
            <p:cNvSpPr/>
            <p:nvPr/>
          </p:nvSpPr>
          <p:spPr bwMode="auto">
            <a:xfrm>
              <a:off x="5205046" y="4818185"/>
              <a:ext cx="2636911" cy="1066800"/>
            </a:xfrm>
            <a:prstGeom prst="wedgeRoundRectCallout">
              <a:avLst>
                <a:gd name="adj1" fmla="val 57799"/>
                <a:gd name="adj2" fmla="val 29431"/>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0" name="Rounded Rectangle 29"/>
            <p:cNvSpPr/>
            <p:nvPr/>
          </p:nvSpPr>
          <p:spPr bwMode="auto">
            <a:xfrm>
              <a:off x="5308167" y="4922325"/>
              <a:ext cx="241387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a:r>
                <a:rPr lang="en-US" sz="1400" dirty="0">
                  <a:solidFill>
                    <a:schemeClr val="bg1"/>
                  </a:solidFill>
                </a:rPr>
                <a:t>Local </a:t>
              </a:r>
              <a:r>
                <a:rPr lang="en-US" sz="1400" dirty="0" smtClean="0">
                  <a:solidFill>
                    <a:schemeClr val="bg1"/>
                  </a:solidFill>
                </a:rPr>
                <a:t>Copy Saved </a:t>
              </a:r>
              <a:r>
                <a:rPr lang="en-US" sz="1400" dirty="0">
                  <a:solidFill>
                    <a:schemeClr val="bg1"/>
                  </a:solidFill>
                </a:rPr>
                <a:t>for </a:t>
              </a:r>
              <a:r>
                <a:rPr lang="en-US" sz="1400" dirty="0" smtClean="0">
                  <a:solidFill>
                    <a:schemeClr val="bg1"/>
                  </a:solidFill>
                </a:rPr>
                <a:t>Offline Access</a:t>
              </a:r>
              <a:endParaRPr lang="en-US" sz="1400" dirty="0">
                <a:solidFill>
                  <a:schemeClr val="bg1"/>
                </a:solidFill>
              </a:endParaRPr>
            </a:p>
          </p:txBody>
        </p:sp>
      </p:grpSp>
      <p:sp>
        <p:nvSpPr>
          <p:cNvPr id="17" name="TextBox 16"/>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972501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381000" y="230188"/>
            <a:ext cx="8382000" cy="997196"/>
          </a:xfrm>
        </p:spPr>
        <p:txBody>
          <a:bodyPr/>
          <a:lstStyle/>
          <a:p>
            <a:r>
              <a:rPr lang="en-US" dirty="0" smtClean="0"/>
              <a:t>Microsoft SharePoint 2010</a:t>
            </a:r>
            <a:br>
              <a:rPr lang="en-US" dirty="0" smtClean="0"/>
            </a:br>
            <a:r>
              <a:rPr lang="en-US" sz="2400" spc="-100" dirty="0">
                <a:gradFill>
                  <a:gsLst>
                    <a:gs pos="50000">
                      <a:schemeClr val="bg1"/>
                    </a:gs>
                    <a:gs pos="100000">
                      <a:schemeClr val="bg1"/>
                    </a:gs>
                  </a:gsLst>
                  <a:path path="circle">
                    <a:fillToRect l="50000" t="50000" r="50000" b="50000"/>
                  </a:path>
                </a:gradFill>
              </a:rPr>
              <a:t>&gt; </a:t>
            </a:r>
            <a:r>
              <a:rPr lang="en-US" sz="2400" spc="-100" dirty="0" smtClean="0">
                <a:gradFill>
                  <a:gsLst>
                    <a:gs pos="50000">
                      <a:schemeClr val="bg1"/>
                    </a:gs>
                    <a:gs pos="100000">
                      <a:schemeClr val="bg1"/>
                    </a:gs>
                  </a:gsLst>
                  <a:path path="circle">
                    <a:fillToRect l="50000" t="50000" r="50000" b="50000"/>
                  </a:path>
                </a:gradFill>
              </a:rPr>
              <a:t>The </a:t>
            </a:r>
            <a:r>
              <a:rPr lang="en-US" sz="2400" spc="-100" dirty="0">
                <a:solidFill>
                  <a:schemeClr val="bg2">
                    <a:lumMod val="90000"/>
                  </a:schemeClr>
                </a:solidFill>
              </a:rPr>
              <a:t>Business Collaboration Platform</a:t>
            </a:r>
            <a:r>
              <a:rPr lang="en-US" sz="2400" spc="-100" dirty="0">
                <a:gradFill>
                  <a:gsLst>
                    <a:gs pos="50000">
                      <a:schemeClr val="bg1"/>
                    </a:gs>
                    <a:gs pos="100000">
                      <a:schemeClr val="bg1"/>
                    </a:gs>
                  </a:gsLst>
                  <a:path path="circle">
                    <a:fillToRect l="50000" t="50000" r="50000" b="50000"/>
                  </a:path>
                </a:gradFill>
              </a:rPr>
              <a:t> for the Enterprise </a:t>
            </a:r>
            <a:r>
              <a:rPr lang="en-US" sz="2400" spc="-100" dirty="0" smtClean="0">
                <a:gradFill>
                  <a:gsLst>
                    <a:gs pos="50000">
                      <a:schemeClr val="bg1"/>
                    </a:gs>
                    <a:gs pos="100000">
                      <a:schemeClr val="bg1"/>
                    </a:gs>
                  </a:gsLst>
                  <a:path path="circle">
                    <a:fillToRect l="50000" t="50000" r="50000" b="50000"/>
                  </a:path>
                </a:gradFill>
              </a:rPr>
              <a:t>&amp; the </a:t>
            </a:r>
            <a:r>
              <a:rPr lang="en-US" sz="2400" spc="-100" dirty="0">
                <a:gradFill>
                  <a:gsLst>
                    <a:gs pos="50000">
                      <a:schemeClr val="bg1"/>
                    </a:gs>
                    <a:gs pos="100000">
                      <a:schemeClr val="bg1"/>
                    </a:gs>
                  </a:gsLst>
                  <a:path path="circle">
                    <a:fillToRect l="50000" t="50000" r="50000" b="50000"/>
                  </a:path>
                </a:gradFill>
              </a:rPr>
              <a:t>Web</a:t>
            </a:r>
          </a:p>
        </p:txBody>
      </p:sp>
      <p:grpSp>
        <p:nvGrpSpPr>
          <p:cNvPr id="2" name="Group 24"/>
          <p:cNvGrpSpPr/>
          <p:nvPr/>
        </p:nvGrpSpPr>
        <p:grpSpPr>
          <a:xfrm>
            <a:off x="3696789" y="2971800"/>
            <a:ext cx="6096000" cy="1663505"/>
            <a:chOff x="3657600" y="3060895"/>
            <a:chExt cx="5486400" cy="1663505"/>
          </a:xfrm>
        </p:grpSpPr>
        <p:sp>
          <p:nvSpPr>
            <p:cNvPr id="33" name="Rectangle 32"/>
            <p:cNvSpPr/>
            <p:nvPr/>
          </p:nvSpPr>
          <p:spPr bwMode="auto">
            <a:xfrm>
              <a:off x="3657600" y="3060895"/>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rgbClr val="FFFFFF"/>
                  </a:solidFill>
                  <a:cs typeface="Arial" charset="0"/>
                </a:rPr>
                <a:t>Connect and Empower People</a:t>
              </a:r>
              <a:endParaRPr lang="en-US" altLang="zh-CN" sz="2400" i="1" spc="-50" dirty="0" smtClean="0">
                <a:solidFill>
                  <a:srgbClr val="FFFFFF"/>
                </a:solidFill>
                <a:latin typeface="Segoe Semibold" pitchFamily="34" charset="0"/>
              </a:endParaRPr>
            </a:p>
          </p:txBody>
        </p:sp>
        <p:sp>
          <p:nvSpPr>
            <p:cNvPr id="36" name="Rectangle 35"/>
            <p:cNvSpPr/>
            <p:nvPr/>
          </p:nvSpPr>
          <p:spPr bwMode="auto">
            <a:xfrm>
              <a:off x="3657600" y="3686907"/>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rgbClr val="FFFFFF"/>
                  </a:solidFill>
                  <a:cs typeface="Arial" charset="0"/>
                </a:rPr>
                <a:t>Cut Costs with a Unified Infrastructure</a:t>
              </a:r>
              <a:endParaRPr lang="en-US" sz="2200" i="1" spc="-50" dirty="0" smtClean="0">
                <a:ln w="3175">
                  <a:noFill/>
                </a:ln>
                <a:solidFill>
                  <a:srgbClr val="FFFFFF"/>
                </a:solidFill>
                <a:cs typeface="Arial" charset="0"/>
              </a:endParaRPr>
            </a:p>
          </p:txBody>
        </p:sp>
        <p:sp>
          <p:nvSpPr>
            <p:cNvPr id="37" name="Rectangle 36"/>
            <p:cNvSpPr/>
            <p:nvPr/>
          </p:nvSpPr>
          <p:spPr bwMode="auto">
            <a:xfrm>
              <a:off x="3657600" y="4312920"/>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rgbClr val="FFFFFF"/>
                  </a:solidFill>
                  <a:cs typeface="Arial" charset="0"/>
                </a:rPr>
                <a:t>Rapidly Respond to Business Needs</a:t>
              </a:r>
            </a:p>
          </p:txBody>
        </p:sp>
      </p:grpSp>
      <p:grpSp>
        <p:nvGrpSpPr>
          <p:cNvPr id="4" name="Group 83"/>
          <p:cNvGrpSpPr/>
          <p:nvPr/>
        </p:nvGrpSpPr>
        <p:grpSpPr>
          <a:xfrm>
            <a:off x="-304800" y="1828799"/>
            <a:ext cx="4572000" cy="3962400"/>
            <a:chOff x="-4185" y="2085973"/>
            <a:chExt cx="4122018" cy="3605979"/>
          </a:xfrm>
        </p:grpSpPr>
        <p:grpSp>
          <p:nvGrpSpPr>
            <p:cNvPr id="5" name="Group 50"/>
            <p:cNvGrpSpPr/>
            <p:nvPr/>
          </p:nvGrpSpPr>
          <p:grpSpPr>
            <a:xfrm>
              <a:off x="-4185" y="2085973"/>
              <a:ext cx="4122018" cy="3605979"/>
              <a:chOff x="-4186" y="2145978"/>
              <a:chExt cx="4001959" cy="3500950"/>
            </a:xfrm>
          </p:grpSpPr>
          <p:sp>
            <p:nvSpPr>
              <p:cNvPr id="47" name="Oval 46"/>
              <p:cNvSpPr/>
              <p:nvPr/>
            </p:nvSpPr>
            <p:spPr>
              <a:xfrm>
                <a:off x="339667" y="2235584"/>
                <a:ext cx="3314251" cy="3314251"/>
              </a:xfrm>
              <a:prstGeom prst="ellipse">
                <a:avLst/>
              </a:prstGeom>
              <a:gradFill flip="none" rotWithShape="1">
                <a:gsLst>
                  <a:gs pos="0">
                    <a:srgbClr val="071B3B"/>
                  </a:gs>
                  <a:gs pos="60000">
                    <a:srgbClr val="0F3B83"/>
                  </a:gs>
                  <a:gs pos="100000">
                    <a:srgbClr val="2268E6"/>
                  </a:gs>
                </a:gsLst>
                <a:path path="circle">
                  <a:fillToRect l="50000" t="50000" r="50000" b="50000"/>
                </a:path>
                <a:tileRect/>
              </a:gradFill>
              <a:ln/>
              <a:scene3d>
                <a:camera prst="orthographicFront">
                  <a:rot lat="0" lon="0" rev="0"/>
                </a:camera>
                <a:lightRig rig="threePt" dir="t">
                  <a:rot lat="0" lon="0" rev="1200000"/>
                </a:lightRig>
              </a:scene3d>
              <a:sp3d>
                <a:bevelT w="2286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a:solidFill>
                    <a:srgbClr val="FFFFFF"/>
                  </a:solidFill>
                </a:endParaRPr>
              </a:p>
            </p:txBody>
          </p:sp>
          <p:pic>
            <p:nvPicPr>
              <p:cNvPr id="49" name="Picture 2" descr="\\SERVER3\Restrict\FTP_Root\Clients\White_Whale\2-20070_TAP_Airlift\Art\6-star pie cuts.png"/>
              <p:cNvPicPr>
                <a:picLocks noChangeAspect="1" noChangeArrowheads="1"/>
              </p:cNvPicPr>
              <p:nvPr/>
            </p:nvPicPr>
            <p:blipFill>
              <a:blip r:embed="rId3" cstate="print"/>
              <a:stretch>
                <a:fillRect/>
              </a:stretch>
            </p:blipFill>
            <p:spPr bwMode="auto">
              <a:xfrm rot="5400000">
                <a:off x="246319" y="1895473"/>
                <a:ext cx="3500950" cy="4001959"/>
              </a:xfrm>
              <a:prstGeom prst="rect">
                <a:avLst/>
              </a:prstGeom>
              <a:noFill/>
            </p:spPr>
          </p:pic>
        </p:grpSp>
        <p:grpSp>
          <p:nvGrpSpPr>
            <p:cNvPr id="6" name="Group 82"/>
            <p:cNvGrpSpPr/>
            <p:nvPr/>
          </p:nvGrpSpPr>
          <p:grpSpPr>
            <a:xfrm>
              <a:off x="1197089" y="3056816"/>
              <a:ext cx="1774433" cy="1838194"/>
              <a:chOff x="1197089" y="3056816"/>
              <a:chExt cx="1774433" cy="1838194"/>
            </a:xfrm>
          </p:grpSpPr>
          <p:sp>
            <p:nvSpPr>
              <p:cNvPr id="80" name="Oval 79"/>
              <p:cNvSpPr/>
              <p:nvPr/>
            </p:nvSpPr>
            <p:spPr bwMode="auto">
              <a:xfrm>
                <a:off x="1197089" y="3056816"/>
                <a:ext cx="1774433" cy="1838194"/>
              </a:xfrm>
              <a:prstGeom prst="ellipse">
                <a:avLst/>
              </a:prstGeom>
              <a:solidFill>
                <a:srgbClr val="FFFFFF"/>
              </a:solidFill>
              <a:ln>
                <a:noFill/>
                <a:headEnd type="none" w="med" len="med"/>
                <a:tailEnd type="none" w="med" len="med"/>
              </a:ln>
              <a:effectLst>
                <a:softEdge rad="317500"/>
              </a:effectLst>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800" dirty="0" err="1" smtClean="0">
                  <a:solidFill>
                    <a:srgbClr val="FFFFFF"/>
                  </a:solidFill>
                  <a:latin typeface="Segoe" pitchFamily="34" charset="0"/>
                </a:endParaRPr>
              </a:p>
            </p:txBody>
          </p:sp>
          <p:pic>
            <p:nvPicPr>
              <p:cNvPr id="81" name="Content Placeholder 4" descr="ShrPt_h_rgb.png"/>
              <p:cNvPicPr>
                <a:picLocks noChangeAspect="1"/>
              </p:cNvPicPr>
              <p:nvPr/>
            </p:nvPicPr>
            <p:blipFill>
              <a:blip r:embed="rId4" cstate="print"/>
              <a:srcRect r="83105" b="-8078"/>
              <a:stretch>
                <a:fillRect/>
              </a:stretch>
            </p:blipFill>
            <p:spPr>
              <a:xfrm>
                <a:off x="1882721" y="3482810"/>
                <a:ext cx="453526" cy="539301"/>
              </a:xfrm>
              <a:prstGeom prst="rect">
                <a:avLst/>
              </a:prstGeom>
            </p:spPr>
          </p:pic>
          <p:pic>
            <p:nvPicPr>
              <p:cNvPr id="82" name="Content Placeholder 4" descr="ShrPt_h_rgb.png"/>
              <p:cNvPicPr>
                <a:picLocks noChangeAspect="1"/>
              </p:cNvPicPr>
              <p:nvPr/>
            </p:nvPicPr>
            <p:blipFill>
              <a:blip r:embed="rId4" cstate="print">
                <a:duotone>
                  <a:prstClr val="black"/>
                  <a:srgbClr val="D9C3A5">
                    <a:tint val="50000"/>
                    <a:satMod val="180000"/>
                  </a:srgbClr>
                </a:duotone>
              </a:blip>
              <a:srcRect l="16257" r="30219"/>
              <a:stretch>
                <a:fillRect/>
              </a:stretch>
            </p:blipFill>
            <p:spPr>
              <a:xfrm>
                <a:off x="1600928" y="3978738"/>
                <a:ext cx="915809" cy="318071"/>
              </a:xfrm>
              <a:prstGeom prst="rect">
                <a:avLst/>
              </a:prstGeom>
            </p:spPr>
          </p:pic>
        </p:grpSp>
      </p:grpSp>
      <p:sp>
        <p:nvSpPr>
          <p:cNvPr id="62" name="Rectangle 61"/>
          <p:cNvSpPr/>
          <p:nvPr/>
        </p:nvSpPr>
        <p:spPr>
          <a:xfrm>
            <a:off x="2392640" y="3124200"/>
            <a:ext cx="141736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rPr>
              <a:t>Communities</a:t>
            </a:r>
          </a:p>
        </p:txBody>
      </p:sp>
      <p:sp>
        <p:nvSpPr>
          <p:cNvPr id="68" name="Rectangle 67"/>
          <p:cNvSpPr/>
          <p:nvPr/>
        </p:nvSpPr>
        <p:spPr>
          <a:xfrm>
            <a:off x="1295400" y="5055692"/>
            <a:ext cx="141736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rPr>
              <a:t>Search</a:t>
            </a:r>
          </a:p>
        </p:txBody>
      </p:sp>
      <p:sp>
        <p:nvSpPr>
          <p:cNvPr id="66" name="Rectangle 65"/>
          <p:cNvSpPr/>
          <p:nvPr/>
        </p:nvSpPr>
        <p:spPr>
          <a:xfrm>
            <a:off x="1295401" y="2514600"/>
            <a:ext cx="1417359"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rPr>
              <a:t>Sites</a:t>
            </a:r>
          </a:p>
        </p:txBody>
      </p:sp>
      <p:sp>
        <p:nvSpPr>
          <p:cNvPr id="67" name="Rectangle 66"/>
          <p:cNvSpPr/>
          <p:nvPr/>
        </p:nvSpPr>
        <p:spPr>
          <a:xfrm>
            <a:off x="49794" y="3124200"/>
            <a:ext cx="1550406" cy="202886"/>
          </a:xfrm>
          <a:prstGeom prst="rect">
            <a:avLst/>
          </a:prstGeom>
        </p:spPr>
        <p:txBody>
          <a:bodyPr wrap="square" lIns="0" tIns="0" rIns="0" bIns="0">
            <a:spAutoFit/>
          </a:bodyPr>
          <a:lstStyle/>
          <a:p>
            <a:pPr algn="ctr">
              <a:lnSpc>
                <a:spcPct val="80000"/>
              </a:lnSpc>
            </a:pPr>
            <a:r>
              <a:rPr lang="en-US" sz="1600" b="1" spc="-80" dirty="0" smtClean="0">
                <a:ln w="3175">
                  <a:noFill/>
                </a:ln>
                <a:gradFill>
                  <a:gsLst>
                    <a:gs pos="50000">
                      <a:srgbClr val="FFFFFF"/>
                    </a:gs>
                    <a:gs pos="100000">
                      <a:srgbClr val="FFFFFF"/>
                    </a:gs>
                  </a:gsLst>
                  <a:lin ang="5400000" scaled="0"/>
                </a:gradFill>
                <a:latin typeface="Segoe UI" pitchFamily="34" charset="0"/>
                <a:cs typeface="Segoe UI" pitchFamily="34" charset="0"/>
              </a:rPr>
              <a:t>Composites</a:t>
            </a:r>
            <a:endPar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endParaRPr>
          </a:p>
        </p:txBody>
      </p:sp>
      <p:sp>
        <p:nvSpPr>
          <p:cNvPr id="69" name="Rectangle 68"/>
          <p:cNvSpPr/>
          <p:nvPr/>
        </p:nvSpPr>
        <p:spPr>
          <a:xfrm>
            <a:off x="2667000" y="4292914"/>
            <a:ext cx="102493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rPr>
              <a:t>Content</a:t>
            </a:r>
          </a:p>
        </p:txBody>
      </p:sp>
      <p:sp>
        <p:nvSpPr>
          <p:cNvPr id="65" name="Rectangle 64"/>
          <p:cNvSpPr/>
          <p:nvPr/>
        </p:nvSpPr>
        <p:spPr>
          <a:xfrm>
            <a:off x="304800" y="4292914"/>
            <a:ext cx="1001003"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rgbClr val="FFFFFF"/>
                    </a:gs>
                    <a:gs pos="100000">
                      <a:srgbClr val="FFFFFF"/>
                    </a:gs>
                  </a:gsLst>
                  <a:lin ang="5400000" scaled="0"/>
                </a:gradFill>
                <a:latin typeface="Segoe UI" pitchFamily="34" charset="0"/>
                <a:cs typeface="Segoe UI" pitchFamily="34" charset="0"/>
              </a:rPr>
              <a:t>Insights</a:t>
            </a:r>
          </a:p>
        </p:txBody>
      </p:sp>
    </p:spTree>
    <p:extLst>
      <p:ext uri="{BB962C8B-B14F-4D97-AF65-F5344CB8AC3E}">
        <p14:creationId xmlns:p14="http://schemas.microsoft.com/office/powerpoint/2010/main" val="37668723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23552"/>
          <p:cNvPicPr>
            <a:picLocks noChangeAspect="1" noChangeArrowheads="1"/>
          </p:cNvPicPr>
          <p:nvPr/>
        </p:nvPicPr>
        <p:blipFill>
          <a:blip r:embed="rId3">
            <a:lum bright="50000"/>
          </a:blip>
          <a:srcRect/>
          <a:stretch>
            <a:fillRect/>
          </a:stretch>
        </p:blipFill>
        <p:spPr bwMode="black">
          <a:xfrm>
            <a:off x="1687513" y="2819400"/>
            <a:ext cx="5767387" cy="1243013"/>
          </a:xfrm>
          <a:prstGeom prst="rect">
            <a:avLst/>
          </a:prstGeom>
          <a:noFill/>
          <a:ln w="9525">
            <a:noFill/>
            <a:miter lim="800000"/>
            <a:headEnd/>
            <a:tailEnd/>
          </a:ln>
        </p:spPr>
      </p:pic>
      <p:sp>
        <p:nvSpPr>
          <p:cNvPr id="3" name="TextBox 23553"/>
          <p:cNvSpPr txBox="1">
            <a:spLocks noChangeArrowheads="1"/>
          </p:cNvSpPr>
          <p:nvPr/>
        </p:nvSpPr>
        <p:spPr bwMode="auto">
          <a:xfrm>
            <a:off x="609600" y="6110288"/>
            <a:ext cx="8230394" cy="630942"/>
          </a:xfrm>
          <a:prstGeom prst="rect">
            <a:avLst/>
          </a:prstGeom>
          <a:noFill/>
          <a:ln w="9525">
            <a:noFill/>
            <a:miter lim="800000"/>
            <a:headEnd/>
            <a:tailEnd/>
          </a:ln>
        </p:spPr>
        <p:txBody>
          <a:bodyPr wrap="square">
            <a:spAutoFit/>
          </a:bodyPr>
          <a:lstStyle/>
          <a:p>
            <a:pPr eaLnBrk="0" hangingPunct="0"/>
            <a:r>
              <a:rPr lang="en-US" sz="700" dirty="0" smtClean="0">
                <a:solidFill>
                  <a:srgbClr val="444445"/>
                </a:solidFill>
              </a:rPr>
              <a:t>©2009 Microsoft, Microsoft Dynamics, the Office logo, and Your potential. Our passion. are trademarks of the Microsoft group of companies.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a:p>
            <a:pPr algn="ctr" eaLnBrk="0" hangingPunct="0"/>
            <a:endParaRPr lang="en-US" sz="700" dirty="0">
              <a:solidFill>
                <a:srgbClr val="444445"/>
              </a:solidFill>
              <a:latin typeface="Segoe UI"/>
              <a:cs typeface="Arial" pitchFamily="34" charset="0"/>
            </a:endParaRPr>
          </a:p>
        </p:txBody>
      </p:sp>
    </p:spTree>
    <p:extLst>
      <p:ext uri="{BB962C8B-B14F-4D97-AF65-F5344CB8AC3E}">
        <p14:creationId xmlns:p14="http://schemas.microsoft.com/office/powerpoint/2010/main" val="477818886"/>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508750"/>
            <a:ext cx="8496944" cy="4038029"/>
          </a:xfrm>
          <a:prstGeom prst="rect">
            <a:avLst/>
          </a:prstGeom>
          <a:noFill/>
        </p:spPr>
        <p:txBody>
          <a:bodyPr wrap="square" lIns="0" tIns="0" rIns="0" bIns="0" rtlCol="0">
            <a:spAutoFit/>
          </a:bodyPr>
          <a:lstStyle/>
          <a:p>
            <a:pPr marL="0" marR="0" lvl="0" indent="0" algn="ctr">
              <a:lnSpc>
                <a:spcPct val="80000"/>
              </a:lnSpc>
              <a:buClrTx/>
              <a:buSzTx/>
              <a:tabLst/>
              <a:defRPr/>
            </a:pPr>
            <a:r>
              <a:rPr lang="en-US" sz="4100" dirty="0" smtClean="0">
                <a:solidFill>
                  <a:schemeClr val="bg2"/>
                </a:solidFill>
                <a:latin typeface="+mj-lt"/>
                <a:ea typeface="+mj-ea"/>
                <a:cs typeface="+mj-cs"/>
              </a:rPr>
              <a:t>“Wave 2010” </a:t>
            </a:r>
            <a:r>
              <a:rPr lang="en-US" sz="4100" dirty="0">
                <a:solidFill>
                  <a:schemeClr val="bg2"/>
                </a:solidFill>
                <a:latin typeface="+mj-lt"/>
                <a:ea typeface="+mj-ea"/>
                <a:cs typeface="+mj-cs"/>
              </a:rPr>
              <a:t>is not </a:t>
            </a:r>
            <a:r>
              <a:rPr lang="en-US" sz="4100" dirty="0" smtClean="0">
                <a:solidFill>
                  <a:schemeClr val="bg2"/>
                </a:solidFill>
                <a:latin typeface="+mj-lt"/>
                <a:ea typeface="+mj-ea"/>
                <a:cs typeface="+mj-cs"/>
              </a:rPr>
              <a:t>just</a:t>
            </a:r>
            <a:endParaRPr lang="en-US" sz="4100" dirty="0">
              <a:solidFill>
                <a:schemeClr val="bg2"/>
              </a:solidFill>
              <a:latin typeface="+mj-lt"/>
              <a:ea typeface="+mj-ea"/>
              <a:cs typeface="+mj-cs"/>
            </a:endParaRPr>
          </a:p>
          <a:p>
            <a:pPr marL="0" marR="0" lvl="0" indent="0" algn="ctr">
              <a:lnSpc>
                <a:spcPct val="80000"/>
              </a:lnSpc>
              <a:buClrTx/>
              <a:buSzTx/>
              <a:tabLst/>
              <a:defRPr/>
            </a:pPr>
            <a:r>
              <a:rPr lang="en-US" sz="4100" dirty="0">
                <a:solidFill>
                  <a:schemeClr val="bg2"/>
                </a:solidFill>
                <a:latin typeface="+mj-lt"/>
                <a:ea typeface="+mj-ea"/>
                <a:cs typeface="+mj-cs"/>
              </a:rPr>
              <a:t>the best productivity experience across the pc, phone and browser,</a:t>
            </a:r>
          </a:p>
          <a:p>
            <a:pPr marL="0" marR="0" lvl="0" indent="0" algn="ctr">
              <a:lnSpc>
                <a:spcPct val="80000"/>
              </a:lnSpc>
              <a:buClrTx/>
              <a:buSzTx/>
              <a:tabLst/>
              <a:defRPr/>
            </a:pPr>
            <a:r>
              <a:rPr lang="en-US" sz="4100" dirty="0">
                <a:solidFill>
                  <a:schemeClr val="bg2"/>
                </a:solidFill>
                <a:latin typeface="+mj-lt"/>
                <a:ea typeface="+mj-ea"/>
                <a:cs typeface="+mj-cs"/>
              </a:rPr>
              <a:t/>
            </a:r>
            <a:br>
              <a:rPr lang="en-US" sz="4100" dirty="0">
                <a:solidFill>
                  <a:schemeClr val="bg2"/>
                </a:solidFill>
                <a:latin typeface="+mj-lt"/>
                <a:ea typeface="+mj-ea"/>
                <a:cs typeface="+mj-cs"/>
              </a:rPr>
            </a:br>
            <a:r>
              <a:rPr lang="en-US" sz="4100" dirty="0">
                <a:solidFill>
                  <a:schemeClr val="bg2"/>
                </a:solidFill>
                <a:latin typeface="+mj-lt"/>
                <a:ea typeface="+mj-ea"/>
                <a:cs typeface="+mj-cs"/>
              </a:rPr>
              <a:t>it is </a:t>
            </a:r>
            <a:r>
              <a:rPr lang="en-US" sz="4100" dirty="0" smtClean="0">
                <a:solidFill>
                  <a:schemeClr val="bg2"/>
                </a:solidFill>
                <a:latin typeface="+mj-lt"/>
                <a:ea typeface="+mj-ea"/>
                <a:cs typeface="+mj-cs"/>
              </a:rPr>
              <a:t>also </a:t>
            </a:r>
            <a:r>
              <a:rPr lang="en-US" sz="4100" dirty="0">
                <a:solidFill>
                  <a:schemeClr val="bg2"/>
                </a:solidFill>
                <a:latin typeface="+mj-lt"/>
                <a:ea typeface="+mj-ea"/>
                <a:cs typeface="+mj-cs"/>
              </a:rPr>
              <a:t>a cost effective, manageable way for IT to deliver that experience across </a:t>
            </a:r>
            <a:r>
              <a:rPr lang="en-US" sz="4100" dirty="0" smtClean="0">
                <a:solidFill>
                  <a:schemeClr val="bg2"/>
                </a:solidFill>
                <a:latin typeface="+mj-lt"/>
                <a:ea typeface="+mj-ea"/>
                <a:cs typeface="+mj-cs"/>
              </a:rPr>
              <a:t>the</a:t>
            </a:r>
            <a:br>
              <a:rPr lang="en-US" sz="4100" dirty="0" smtClean="0">
                <a:solidFill>
                  <a:schemeClr val="bg2"/>
                </a:solidFill>
                <a:latin typeface="+mj-lt"/>
                <a:ea typeface="+mj-ea"/>
                <a:cs typeface="+mj-cs"/>
              </a:rPr>
            </a:br>
            <a:r>
              <a:rPr lang="en-US" sz="4100" dirty="0" smtClean="0">
                <a:solidFill>
                  <a:schemeClr val="bg2"/>
                </a:solidFill>
                <a:latin typeface="+mj-lt"/>
                <a:ea typeface="+mj-ea"/>
                <a:cs typeface="+mj-cs"/>
              </a:rPr>
              <a:t>whole organization</a:t>
            </a:r>
            <a:endParaRPr lang="nl-BE" sz="4100" dirty="0" err="1">
              <a:solidFill>
                <a:schemeClr val="bg2"/>
              </a:solidFill>
              <a:latin typeface="+mj-lt"/>
              <a:ea typeface="+mj-ea"/>
              <a:cs typeface="+mj-cs"/>
            </a:endParaRPr>
          </a:p>
        </p:txBody>
      </p:sp>
    </p:spTree>
    <p:extLst>
      <p:ext uri="{BB962C8B-B14F-4D97-AF65-F5344CB8AC3E}">
        <p14:creationId xmlns:p14="http://schemas.microsoft.com/office/powerpoint/2010/main" val="137631012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7171"/>
          <p:cNvSpPr>
            <a:spLocks noGrp="1" noChangeArrowheads="1"/>
          </p:cNvSpPr>
          <p:nvPr>
            <p:ph type="ctrTitle"/>
          </p:nvPr>
        </p:nvSpPr>
        <p:spPr>
          <a:xfrm>
            <a:off x="0" y="2343025"/>
            <a:ext cx="9144000" cy="1470025"/>
          </a:xfrm>
          <a:effectLst>
            <a:outerShdw blurRad="50800" dist="38100" dir="2700000" algn="tl" rotWithShape="0">
              <a:prstClr val="black">
                <a:alpha val="40000"/>
              </a:prstClr>
            </a:outerShdw>
          </a:effectLst>
        </p:spPr>
        <p:txBody>
          <a:bodyPr>
            <a:normAutofit fontScale="90000"/>
          </a:bodyPr>
          <a:lstStyle/>
          <a:p>
            <a:pPr algn="ctr"/>
            <a:r>
              <a:rPr lang="en-US" sz="4800" dirty="0" smtClean="0">
                <a:effectLst/>
              </a:rPr>
              <a:t>The Best Productivity Experience Across the PC, Phone &amp; Browser</a:t>
            </a:r>
            <a:endParaRPr lang="en-US" sz="4800" dirty="0" smtClean="0">
              <a:solidFill>
                <a:srgbClr val="FFC000"/>
              </a:solidFill>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056" y="5234035"/>
            <a:ext cx="4530814" cy="1487730"/>
          </a:xfrm>
          <a:prstGeom prst="rect">
            <a:avLst/>
          </a:prstGeom>
        </p:spPr>
      </p:pic>
    </p:spTree>
    <p:extLst>
      <p:ext uri="{BB962C8B-B14F-4D97-AF65-F5344CB8AC3E}">
        <p14:creationId xmlns:p14="http://schemas.microsoft.com/office/powerpoint/2010/main" val="27465379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Let’s watch a demo...</a:t>
            </a:r>
            <a:endParaRPr lang="nl-BE" dirty="0"/>
          </a:p>
        </p:txBody>
      </p:sp>
    </p:spTree>
    <p:extLst>
      <p:ext uri="{BB962C8B-B14F-4D97-AF65-F5344CB8AC3E}">
        <p14:creationId xmlns:p14="http://schemas.microsoft.com/office/powerpoint/2010/main" val="14433411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Let’s watch a demo...</a:t>
            </a:r>
            <a:endParaRPr lang="nl-BE" dirty="0"/>
          </a:p>
        </p:txBody>
      </p:sp>
    </p:spTree>
    <p:extLst>
      <p:ext uri="{BB962C8B-B14F-4D97-AF65-F5344CB8AC3E}">
        <p14:creationId xmlns:p14="http://schemas.microsoft.com/office/powerpoint/2010/main" val="39421671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23" y="304800"/>
            <a:ext cx="8503920" cy="614219"/>
          </a:xfrm>
        </p:spPr>
        <p:txBody>
          <a:bodyPr anchor="t">
            <a:noAutofit/>
          </a:bodyPr>
          <a:lstStyle/>
          <a:p>
            <a:r>
              <a:rPr lang="en-US" dirty="0"/>
              <a:t>SharePoint Search</a:t>
            </a:r>
          </a:p>
        </p:txBody>
      </p:sp>
      <p:sp>
        <p:nvSpPr>
          <p:cNvPr id="5" name="Rounded Rectangle 4"/>
          <p:cNvSpPr/>
          <p:nvPr/>
        </p:nvSpPr>
        <p:spPr bwMode="auto">
          <a:xfrm>
            <a:off x="290513" y="4980296"/>
            <a:ext cx="8853487"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Improved scale </a:t>
            </a:r>
            <a:r>
              <a:rPr lang="en-US" dirty="0"/>
              <a:t>to meet any </a:t>
            </a:r>
            <a:r>
              <a:rPr lang="en-US" dirty="0" smtClean="0"/>
              <a:t>demand volume</a:t>
            </a:r>
            <a:endParaRPr lang="en-US" dirty="0"/>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Deployment-specific tuning for best results</a:t>
            </a:r>
            <a:endParaRPr lang="en-US" dirty="0"/>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Search-driven applications to enrich platform</a:t>
            </a:r>
            <a:endParaRPr lang="en-US" dirty="0"/>
          </a:p>
        </p:txBody>
      </p:sp>
      <p:sp>
        <p:nvSpPr>
          <p:cNvPr id="6" name="Rounded Rectangle 5"/>
          <p:cNvSpPr/>
          <p:nvPr/>
        </p:nvSpPr>
        <p:spPr bwMode="auto">
          <a:xfrm>
            <a:off x="369888" y="4975162"/>
            <a:ext cx="2286000"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Enterprise Deployment</a:t>
            </a:r>
            <a:endParaRPr lang="en-US" altLang="zh-CN" dirty="0"/>
          </a:p>
        </p:txBody>
      </p:sp>
      <p:sp>
        <p:nvSpPr>
          <p:cNvPr id="7" name="Rounded Rectangle 6"/>
          <p:cNvSpPr/>
          <p:nvPr/>
        </p:nvSpPr>
        <p:spPr bwMode="auto">
          <a:xfrm>
            <a:off x="290513" y="3249304"/>
            <a:ext cx="8853487"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Phonetic </a:t>
            </a:r>
            <a:r>
              <a:rPr lang="en-US" dirty="0"/>
              <a:t>and multi-lingual for global relevance</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Social connections driven by interests and expertise </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Secure access to content, </a:t>
            </a:r>
            <a:r>
              <a:rPr lang="en-US" dirty="0"/>
              <a:t>whether internal or </a:t>
            </a:r>
            <a:r>
              <a:rPr lang="en-US" dirty="0" smtClean="0"/>
              <a:t>external</a:t>
            </a:r>
            <a:endParaRPr lang="en-US" dirty="0"/>
          </a:p>
        </p:txBody>
      </p:sp>
      <p:sp>
        <p:nvSpPr>
          <p:cNvPr id="8" name="Rounded Rectangle 7"/>
          <p:cNvSpPr/>
          <p:nvPr/>
        </p:nvSpPr>
        <p:spPr bwMode="auto">
          <a:xfrm>
            <a:off x="369888" y="3255900"/>
            <a:ext cx="2286000"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Knowledge Amplification</a:t>
            </a:r>
            <a:endParaRPr lang="en-US" altLang="zh-CN" dirty="0"/>
          </a:p>
        </p:txBody>
      </p:sp>
      <p:sp>
        <p:nvSpPr>
          <p:cNvPr id="9" name="Rounded Rectangle 8"/>
          <p:cNvSpPr/>
          <p:nvPr/>
        </p:nvSpPr>
        <p:spPr bwMode="auto">
          <a:xfrm>
            <a:off x="290513" y="1572903"/>
            <a:ext cx="8853487" cy="1371601"/>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Improved </a:t>
            </a:r>
            <a:r>
              <a:rPr lang="en-US" dirty="0"/>
              <a:t>relevance based on usage and history</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Rich results-navigators for shorter search time</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Support for 400+ content types and 85 languages</a:t>
            </a:r>
            <a:endParaRPr lang="en-US" dirty="0"/>
          </a:p>
        </p:txBody>
      </p:sp>
      <p:sp>
        <p:nvSpPr>
          <p:cNvPr id="10" name="Rounded Rectangle 9"/>
          <p:cNvSpPr/>
          <p:nvPr/>
        </p:nvSpPr>
        <p:spPr bwMode="auto">
          <a:xfrm>
            <a:off x="369888" y="1536637"/>
            <a:ext cx="2286000"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sz="2000" b="1" i="1" dirty="0">
                <a:solidFill>
                  <a:schemeClr val="bg1"/>
                </a:solidFill>
                <a:effectLst>
                  <a:outerShdw blurRad="38100" dist="38100" dir="2700000" algn="tl">
                    <a:srgbClr val="000000">
                      <a:alpha val="43137"/>
                    </a:srgbClr>
                  </a:outerShdw>
                </a:effectLst>
                <a:latin typeface="+mn-lt"/>
              </a:rPr>
              <a:t>Better</a:t>
            </a:r>
            <a:r>
              <a:rPr lang="en-US" altLang="zh-CN" dirty="0" smtClean="0"/>
              <a:t> Answers</a:t>
            </a:r>
            <a:r>
              <a:rPr lang="en-US" altLang="zh-CN" dirty="0"/>
              <a:t>, </a:t>
            </a:r>
            <a:r>
              <a:rPr lang="en-US" altLang="zh-CN" dirty="0" smtClean="0"/>
              <a:t>Faster</a:t>
            </a:r>
            <a:endParaRPr lang="en-US" altLang="zh-CN" dirty="0"/>
          </a:p>
        </p:txBody>
      </p:sp>
      <p:pic>
        <p:nvPicPr>
          <p:cNvPr id="11"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20810159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2057400"/>
            <a:ext cx="7358063" cy="16002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2"/>
                </a:solidFill>
              </a:rPr>
              <a:t>The Best Productivity Experience Across the PC, Phone &amp; Browser</a:t>
            </a:r>
            <a:endParaRPr lang="en-US" dirty="0">
              <a:solidFill>
                <a:schemeClr val="bg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456" y="4433935"/>
            <a:ext cx="4530814" cy="1487730"/>
          </a:xfrm>
          <a:prstGeom prst="rect">
            <a:avLst/>
          </a:prstGeom>
        </p:spPr>
      </p:pic>
    </p:spTree>
    <p:extLst>
      <p:ext uri="{BB962C8B-B14F-4D97-AF65-F5344CB8AC3E}">
        <p14:creationId xmlns:p14="http://schemas.microsoft.com/office/powerpoint/2010/main" val="95394075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6096000" cy="4411788"/>
          </a:xfrm>
          <a:prstGeom prst="rect">
            <a:avLst/>
          </a:prstGeom>
          <a:effectLst>
            <a:outerShdw blurRad="63500"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grpSp>
        <p:nvGrpSpPr>
          <p:cNvPr id="50" name="Group 36"/>
          <p:cNvGrpSpPr/>
          <p:nvPr/>
        </p:nvGrpSpPr>
        <p:grpSpPr>
          <a:xfrm>
            <a:off x="6248400" y="2362200"/>
            <a:ext cx="2438400" cy="838200"/>
            <a:chOff x="5205046" y="4818185"/>
            <a:chExt cx="2636911" cy="1066800"/>
          </a:xfrm>
        </p:grpSpPr>
        <p:sp>
          <p:nvSpPr>
            <p:cNvPr id="51" name="Rounded Rectangular Callout 50"/>
            <p:cNvSpPr/>
            <p:nvPr/>
          </p:nvSpPr>
          <p:spPr bwMode="auto">
            <a:xfrm>
              <a:off x="5205046" y="4818185"/>
              <a:ext cx="2636911" cy="1066800"/>
            </a:xfrm>
            <a:prstGeom prst="wedgeRoundRectCallout">
              <a:avLst>
                <a:gd name="adj1" fmla="val -216165"/>
                <a:gd name="adj2" fmla="val 1747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52" name="Rounded Rectangle 51"/>
            <p:cNvSpPr/>
            <p:nvPr/>
          </p:nvSpPr>
          <p:spPr bwMode="auto">
            <a:xfrm>
              <a:off x="5308167" y="4922325"/>
              <a:ext cx="241387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Supports Phonetic Name Lookup &amp; Wildcards</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53" name="Group 36"/>
          <p:cNvGrpSpPr/>
          <p:nvPr/>
        </p:nvGrpSpPr>
        <p:grpSpPr>
          <a:xfrm>
            <a:off x="6248400" y="4495800"/>
            <a:ext cx="1577001" cy="651040"/>
            <a:chOff x="5205044" y="4818185"/>
            <a:chExt cx="2584087" cy="1066800"/>
          </a:xfrm>
        </p:grpSpPr>
        <p:sp>
          <p:nvSpPr>
            <p:cNvPr id="54" name="Rounded Rectangular Callout 53"/>
            <p:cNvSpPr/>
            <p:nvPr/>
          </p:nvSpPr>
          <p:spPr bwMode="auto">
            <a:xfrm>
              <a:off x="5205044" y="4818185"/>
              <a:ext cx="2584087" cy="1066800"/>
            </a:xfrm>
            <a:prstGeom prst="wedgeRoundRectCallout">
              <a:avLst>
                <a:gd name="adj1" fmla="val -212285"/>
                <a:gd name="adj2" fmla="val -16344"/>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55" name="Rounded Rectangle 54"/>
            <p:cNvSpPr/>
            <p:nvPr/>
          </p:nvSpPr>
          <p:spPr bwMode="auto">
            <a:xfrm>
              <a:off x="5308168" y="4922325"/>
              <a:ext cx="2365516"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Organization Browsing</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59" name="Group 36"/>
          <p:cNvGrpSpPr/>
          <p:nvPr/>
        </p:nvGrpSpPr>
        <p:grpSpPr>
          <a:xfrm>
            <a:off x="4038600" y="5715000"/>
            <a:ext cx="1488092" cy="651039"/>
            <a:chOff x="5205046" y="4818190"/>
            <a:chExt cx="2438400" cy="1066801"/>
          </a:xfrm>
        </p:grpSpPr>
        <p:sp>
          <p:nvSpPr>
            <p:cNvPr id="60" name="Rounded Rectangular Callout 59"/>
            <p:cNvSpPr/>
            <p:nvPr/>
          </p:nvSpPr>
          <p:spPr bwMode="auto">
            <a:xfrm>
              <a:off x="5205046" y="4818190"/>
              <a:ext cx="2438400" cy="1066801"/>
            </a:xfrm>
            <a:prstGeom prst="wedgeRoundRectCallout">
              <a:avLst>
                <a:gd name="adj1" fmla="val -96183"/>
                <a:gd name="adj2" fmla="val -513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1" name="Rounded Rectangle 60"/>
            <p:cNvSpPr/>
            <p:nvPr/>
          </p:nvSpPr>
          <p:spPr bwMode="auto">
            <a:xfrm>
              <a:off x="5308169" y="4931932"/>
              <a:ext cx="2232152" cy="858522"/>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Recent</a:t>
              </a:r>
              <a:b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b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Content</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62" name="Group 36"/>
          <p:cNvGrpSpPr/>
          <p:nvPr/>
        </p:nvGrpSpPr>
        <p:grpSpPr>
          <a:xfrm>
            <a:off x="152400" y="5562600"/>
            <a:ext cx="1851660" cy="651040"/>
            <a:chOff x="5205046" y="4818185"/>
            <a:chExt cx="3034146" cy="1066800"/>
          </a:xfrm>
        </p:grpSpPr>
        <p:sp>
          <p:nvSpPr>
            <p:cNvPr id="63" name="Rounded Rectangular Callout 62"/>
            <p:cNvSpPr/>
            <p:nvPr/>
          </p:nvSpPr>
          <p:spPr bwMode="auto">
            <a:xfrm>
              <a:off x="5205046" y="4818185"/>
              <a:ext cx="3034146" cy="1066800"/>
            </a:xfrm>
            <a:prstGeom prst="wedgeRoundRectCallout">
              <a:avLst>
                <a:gd name="adj1" fmla="val 6659"/>
                <a:gd name="adj2" fmla="val -147251"/>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4" name="Rounded Rectangle 63"/>
            <p:cNvSpPr/>
            <p:nvPr/>
          </p:nvSpPr>
          <p:spPr bwMode="auto">
            <a:xfrm>
              <a:off x="5308167" y="4922325"/>
              <a:ext cx="2777507"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Filter by Focus, Expertise, etc</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pic>
        <p:nvPicPr>
          <p:cNvPr id="36"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
        <p:nvSpPr>
          <p:cNvPr id="37" name="Title 1"/>
          <p:cNvSpPr txBox="1">
            <a:spLocks/>
          </p:cNvSpPr>
          <p:nvPr/>
        </p:nvSpPr>
        <p:spPr>
          <a:xfrm>
            <a:off x="381000" y="402003"/>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Search</a:t>
            </a:r>
            <a:endParaRPr lang="en-US" dirty="0"/>
          </a:p>
        </p:txBody>
      </p:sp>
      <p:sp>
        <p:nvSpPr>
          <p:cNvPr id="38" name="Title 18"/>
          <p:cNvSpPr txBox="1">
            <a:spLocks/>
          </p:cNvSpPr>
          <p:nvPr/>
        </p:nvSpPr>
        <p:spPr>
          <a:xfrm>
            <a:off x="381000" y="963001"/>
            <a:ext cx="8382000" cy="3877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800" spc="-100" dirty="0">
                <a:gradFill>
                  <a:gsLst>
                    <a:gs pos="50000">
                      <a:schemeClr val="bg1"/>
                    </a:gs>
                    <a:gs pos="100000">
                      <a:schemeClr val="bg1"/>
                    </a:gs>
                  </a:gsLst>
                  <a:path path="circle">
                    <a:fillToRect l="50000" t="50000" r="50000" b="50000"/>
                  </a:path>
                </a:gradFill>
              </a:rPr>
              <a:t>&gt; </a:t>
            </a:r>
            <a:r>
              <a:rPr lang="en-US" sz="2600" spc="-100" dirty="0" smtClean="0">
                <a:gradFill>
                  <a:gsLst>
                    <a:gs pos="50000">
                      <a:schemeClr val="bg1"/>
                    </a:gs>
                    <a:gs pos="100000">
                      <a:schemeClr val="bg1"/>
                    </a:gs>
                  </a:gsLst>
                  <a:path path="circle">
                    <a:fillToRect l="50000" t="50000" r="50000" b="50000"/>
                  </a:path>
                </a:gradFill>
              </a:rPr>
              <a:t>Designed for a Collaboration Platform</a:t>
            </a:r>
            <a:endParaRPr lang="en-US" sz="2600" spc="-100" dirty="0">
              <a:gradFill>
                <a:gsLst>
                  <a:gs pos="50000">
                    <a:schemeClr val="bg1"/>
                  </a:gs>
                  <a:gs pos="100000">
                    <a:schemeClr val="bg1"/>
                  </a:gs>
                </a:gsLst>
                <a:path path="circle">
                  <a:fillToRect l="50000" t="50000" r="50000" b="50000"/>
                </a:path>
              </a:gradFill>
            </a:endParaRPr>
          </a:p>
        </p:txBody>
      </p:sp>
      <p:sp>
        <p:nvSpPr>
          <p:cNvPr id="22" name="TextBox 21"/>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162293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FAST </a:t>
            </a:r>
            <a:r>
              <a:rPr lang="en-US" sz="4400" dirty="0" smtClean="0"/>
              <a:t>Plugs in to </a:t>
            </a:r>
            <a:r>
              <a:rPr lang="en-US" sz="4400" dirty="0"/>
              <a:t>SharePoint Server</a:t>
            </a:r>
            <a:endParaRPr lang="en-US" sz="4400" dirty="0">
              <a:solidFill>
                <a:schemeClr val="tx1"/>
              </a:solidFill>
            </a:endParaRPr>
          </a:p>
        </p:txBody>
      </p:sp>
      <p:grpSp>
        <p:nvGrpSpPr>
          <p:cNvPr id="52" name="Group 168"/>
          <p:cNvGrpSpPr/>
          <p:nvPr/>
        </p:nvGrpSpPr>
        <p:grpSpPr>
          <a:xfrm>
            <a:off x="533400" y="2205024"/>
            <a:ext cx="8001001" cy="2295549"/>
            <a:chOff x="298723" y="4496004"/>
            <a:chExt cx="8540476" cy="2703308"/>
          </a:xfrm>
        </p:grpSpPr>
        <p:grpSp>
          <p:nvGrpSpPr>
            <p:cNvPr id="53" name="Group 79"/>
            <p:cNvGrpSpPr/>
            <p:nvPr/>
          </p:nvGrpSpPr>
          <p:grpSpPr>
            <a:xfrm>
              <a:off x="7179902" y="4659025"/>
              <a:ext cx="1659297" cy="1436973"/>
              <a:chOff x="6997700" y="3581400"/>
              <a:chExt cx="1659297" cy="1436973"/>
            </a:xfrm>
          </p:grpSpPr>
          <p:sp>
            <p:nvSpPr>
              <p:cNvPr id="121" name="Freeform 7"/>
              <p:cNvSpPr>
                <a:spLocks/>
              </p:cNvSpPr>
              <p:nvPr/>
            </p:nvSpPr>
            <p:spPr bwMode="auto">
              <a:xfrm>
                <a:off x="7646439" y="3581400"/>
                <a:ext cx="887961" cy="1294474"/>
              </a:xfrm>
              <a:custGeom>
                <a:avLst/>
                <a:gdLst/>
                <a:ahLst/>
                <a:cxnLst>
                  <a:cxn ang="0">
                    <a:pos x="635" y="44"/>
                  </a:cxn>
                  <a:cxn ang="0">
                    <a:pos x="618" y="21"/>
                  </a:cxn>
                  <a:cxn ang="0">
                    <a:pos x="587" y="4"/>
                  </a:cxn>
                  <a:cxn ang="0">
                    <a:pos x="566" y="2"/>
                  </a:cxn>
                  <a:cxn ang="0">
                    <a:pos x="542" y="6"/>
                  </a:cxn>
                  <a:cxn ang="0">
                    <a:pos x="522" y="18"/>
                  </a:cxn>
                  <a:cxn ang="0">
                    <a:pos x="506" y="37"/>
                  </a:cxn>
                  <a:cxn ang="0">
                    <a:pos x="498" y="60"/>
                  </a:cxn>
                  <a:cxn ang="0">
                    <a:pos x="497" y="93"/>
                  </a:cxn>
                  <a:cxn ang="0">
                    <a:pos x="503" y="121"/>
                  </a:cxn>
                  <a:cxn ang="0">
                    <a:pos x="535" y="216"/>
                  </a:cxn>
                  <a:cxn ang="0">
                    <a:pos x="367" y="449"/>
                  </a:cxn>
                  <a:cxn ang="0">
                    <a:pos x="340" y="336"/>
                  </a:cxn>
                  <a:cxn ang="0">
                    <a:pos x="310" y="312"/>
                  </a:cxn>
                  <a:cxn ang="0">
                    <a:pos x="270" y="176"/>
                  </a:cxn>
                  <a:cxn ang="0">
                    <a:pos x="191" y="40"/>
                  </a:cxn>
                  <a:cxn ang="0">
                    <a:pos x="87" y="201"/>
                  </a:cxn>
                  <a:cxn ang="0">
                    <a:pos x="23" y="304"/>
                  </a:cxn>
                  <a:cxn ang="0">
                    <a:pos x="12" y="511"/>
                  </a:cxn>
                  <a:cxn ang="0">
                    <a:pos x="7" y="771"/>
                  </a:cxn>
                  <a:cxn ang="0">
                    <a:pos x="24" y="1040"/>
                  </a:cxn>
                  <a:cxn ang="0">
                    <a:pos x="87" y="1288"/>
                  </a:cxn>
                  <a:cxn ang="0">
                    <a:pos x="113" y="1536"/>
                  </a:cxn>
                  <a:cxn ang="0">
                    <a:pos x="170" y="1456"/>
                  </a:cxn>
                  <a:cxn ang="0">
                    <a:pos x="168" y="1164"/>
                  </a:cxn>
                  <a:cxn ang="0">
                    <a:pos x="213" y="1294"/>
                  </a:cxn>
                  <a:cxn ang="0">
                    <a:pos x="194" y="1452"/>
                  </a:cxn>
                  <a:cxn ang="0">
                    <a:pos x="233" y="1479"/>
                  </a:cxn>
                  <a:cxn ang="0">
                    <a:pos x="340" y="1519"/>
                  </a:cxn>
                  <a:cxn ang="0">
                    <a:pos x="270" y="1385"/>
                  </a:cxn>
                  <a:cxn ang="0">
                    <a:pos x="323" y="1109"/>
                  </a:cxn>
                  <a:cxn ang="0">
                    <a:pos x="356" y="806"/>
                  </a:cxn>
                  <a:cxn ang="0">
                    <a:pos x="320" y="590"/>
                  </a:cxn>
                  <a:cxn ang="0">
                    <a:pos x="355" y="622"/>
                  </a:cxn>
                  <a:cxn ang="0">
                    <a:pos x="395" y="702"/>
                  </a:cxn>
                  <a:cxn ang="0">
                    <a:pos x="421" y="815"/>
                  </a:cxn>
                  <a:cxn ang="0">
                    <a:pos x="429" y="1393"/>
                  </a:cxn>
                  <a:cxn ang="0">
                    <a:pos x="401" y="1453"/>
                  </a:cxn>
                  <a:cxn ang="0">
                    <a:pos x="451" y="1493"/>
                  </a:cxn>
                  <a:cxn ang="0">
                    <a:pos x="548" y="1454"/>
                  </a:cxn>
                  <a:cxn ang="0">
                    <a:pos x="537" y="1361"/>
                  </a:cxn>
                  <a:cxn ang="0">
                    <a:pos x="571" y="1022"/>
                  </a:cxn>
                  <a:cxn ang="0">
                    <a:pos x="626" y="942"/>
                  </a:cxn>
                  <a:cxn ang="0">
                    <a:pos x="676" y="1138"/>
                  </a:cxn>
                  <a:cxn ang="0">
                    <a:pos x="687" y="1399"/>
                  </a:cxn>
                  <a:cxn ang="0">
                    <a:pos x="703" y="1466"/>
                  </a:cxn>
                  <a:cxn ang="0">
                    <a:pos x="817" y="1476"/>
                  </a:cxn>
                  <a:cxn ang="0">
                    <a:pos x="767" y="1416"/>
                  </a:cxn>
                  <a:cxn ang="0">
                    <a:pos x="795" y="1385"/>
                  </a:cxn>
                  <a:cxn ang="0">
                    <a:pos x="779" y="853"/>
                  </a:cxn>
                  <a:cxn ang="0">
                    <a:pos x="805" y="713"/>
                  </a:cxn>
                  <a:cxn ang="0">
                    <a:pos x="842" y="677"/>
                  </a:cxn>
                  <a:cxn ang="0">
                    <a:pos x="851" y="572"/>
                  </a:cxn>
                  <a:cxn ang="0">
                    <a:pos x="794" y="314"/>
                  </a:cxn>
                  <a:cxn ang="0">
                    <a:pos x="652" y="215"/>
                  </a:cxn>
                  <a:cxn ang="0">
                    <a:pos x="655" y="111"/>
                  </a:cxn>
                </a:cxnLst>
                <a:rect l="0" t="0" r="r" b="b"/>
                <a:pathLst>
                  <a:path w="866" h="1539">
                    <a:moveTo>
                      <a:pt x="648" y="89"/>
                    </a:moveTo>
                    <a:cubicBezTo>
                      <a:pt x="642" y="89"/>
                      <a:pt x="642" y="93"/>
                      <a:pt x="641" y="83"/>
                    </a:cubicBezTo>
                    <a:cubicBezTo>
                      <a:pt x="641" y="73"/>
                      <a:pt x="637" y="58"/>
                      <a:pt x="637" y="56"/>
                    </a:cubicBezTo>
                    <a:cubicBezTo>
                      <a:pt x="636" y="54"/>
                      <a:pt x="637" y="53"/>
                      <a:pt x="635" y="51"/>
                    </a:cubicBezTo>
                    <a:cubicBezTo>
                      <a:pt x="633" y="49"/>
                      <a:pt x="638" y="47"/>
                      <a:pt x="635" y="44"/>
                    </a:cubicBezTo>
                    <a:cubicBezTo>
                      <a:pt x="632" y="42"/>
                      <a:pt x="634" y="40"/>
                      <a:pt x="632" y="38"/>
                    </a:cubicBezTo>
                    <a:cubicBezTo>
                      <a:pt x="630" y="37"/>
                      <a:pt x="631" y="34"/>
                      <a:pt x="629" y="32"/>
                    </a:cubicBezTo>
                    <a:cubicBezTo>
                      <a:pt x="627" y="30"/>
                      <a:pt x="626" y="30"/>
                      <a:pt x="625" y="29"/>
                    </a:cubicBezTo>
                    <a:cubicBezTo>
                      <a:pt x="624" y="29"/>
                      <a:pt x="623" y="26"/>
                      <a:pt x="623" y="25"/>
                    </a:cubicBezTo>
                    <a:cubicBezTo>
                      <a:pt x="622" y="24"/>
                      <a:pt x="620" y="22"/>
                      <a:pt x="618" y="21"/>
                    </a:cubicBezTo>
                    <a:cubicBezTo>
                      <a:pt x="612" y="20"/>
                      <a:pt x="617" y="19"/>
                      <a:pt x="613" y="17"/>
                    </a:cubicBezTo>
                    <a:cubicBezTo>
                      <a:pt x="610" y="15"/>
                      <a:pt x="606" y="12"/>
                      <a:pt x="605" y="12"/>
                    </a:cubicBezTo>
                    <a:cubicBezTo>
                      <a:pt x="604" y="12"/>
                      <a:pt x="600" y="8"/>
                      <a:pt x="598" y="8"/>
                    </a:cubicBezTo>
                    <a:cubicBezTo>
                      <a:pt x="595" y="8"/>
                      <a:pt x="593" y="6"/>
                      <a:pt x="591" y="5"/>
                    </a:cubicBezTo>
                    <a:cubicBezTo>
                      <a:pt x="590" y="4"/>
                      <a:pt x="589" y="4"/>
                      <a:pt x="587" y="4"/>
                    </a:cubicBezTo>
                    <a:cubicBezTo>
                      <a:pt x="586" y="4"/>
                      <a:pt x="583" y="3"/>
                      <a:pt x="582" y="3"/>
                    </a:cubicBezTo>
                    <a:cubicBezTo>
                      <a:pt x="581" y="2"/>
                      <a:pt x="578" y="3"/>
                      <a:pt x="577" y="3"/>
                    </a:cubicBezTo>
                    <a:cubicBezTo>
                      <a:pt x="576" y="3"/>
                      <a:pt x="576" y="0"/>
                      <a:pt x="575" y="1"/>
                    </a:cubicBezTo>
                    <a:cubicBezTo>
                      <a:pt x="573" y="2"/>
                      <a:pt x="571" y="0"/>
                      <a:pt x="569" y="1"/>
                    </a:cubicBezTo>
                    <a:cubicBezTo>
                      <a:pt x="567" y="3"/>
                      <a:pt x="567" y="0"/>
                      <a:pt x="566" y="2"/>
                    </a:cubicBezTo>
                    <a:cubicBezTo>
                      <a:pt x="564" y="3"/>
                      <a:pt x="564" y="2"/>
                      <a:pt x="562" y="2"/>
                    </a:cubicBezTo>
                    <a:cubicBezTo>
                      <a:pt x="559" y="1"/>
                      <a:pt x="559" y="1"/>
                      <a:pt x="558" y="2"/>
                    </a:cubicBezTo>
                    <a:cubicBezTo>
                      <a:pt x="558" y="3"/>
                      <a:pt x="556" y="2"/>
                      <a:pt x="555" y="2"/>
                    </a:cubicBezTo>
                    <a:cubicBezTo>
                      <a:pt x="553" y="3"/>
                      <a:pt x="550" y="2"/>
                      <a:pt x="548" y="4"/>
                    </a:cubicBezTo>
                    <a:cubicBezTo>
                      <a:pt x="547" y="6"/>
                      <a:pt x="543" y="5"/>
                      <a:pt x="542" y="6"/>
                    </a:cubicBezTo>
                    <a:cubicBezTo>
                      <a:pt x="542" y="7"/>
                      <a:pt x="540" y="7"/>
                      <a:pt x="539" y="7"/>
                    </a:cubicBezTo>
                    <a:cubicBezTo>
                      <a:pt x="537" y="7"/>
                      <a:pt x="536" y="8"/>
                      <a:pt x="535" y="9"/>
                    </a:cubicBezTo>
                    <a:cubicBezTo>
                      <a:pt x="534" y="11"/>
                      <a:pt x="529" y="12"/>
                      <a:pt x="529" y="13"/>
                    </a:cubicBezTo>
                    <a:cubicBezTo>
                      <a:pt x="529" y="15"/>
                      <a:pt x="525" y="15"/>
                      <a:pt x="525" y="16"/>
                    </a:cubicBezTo>
                    <a:cubicBezTo>
                      <a:pt x="525" y="18"/>
                      <a:pt x="523" y="17"/>
                      <a:pt x="522" y="18"/>
                    </a:cubicBezTo>
                    <a:cubicBezTo>
                      <a:pt x="521" y="19"/>
                      <a:pt x="518" y="21"/>
                      <a:pt x="517" y="23"/>
                    </a:cubicBezTo>
                    <a:cubicBezTo>
                      <a:pt x="516" y="24"/>
                      <a:pt x="515" y="26"/>
                      <a:pt x="514" y="26"/>
                    </a:cubicBezTo>
                    <a:cubicBezTo>
                      <a:pt x="512" y="27"/>
                      <a:pt x="511" y="29"/>
                      <a:pt x="510" y="30"/>
                    </a:cubicBezTo>
                    <a:cubicBezTo>
                      <a:pt x="509" y="32"/>
                      <a:pt x="509" y="34"/>
                      <a:pt x="508" y="34"/>
                    </a:cubicBezTo>
                    <a:cubicBezTo>
                      <a:pt x="507" y="34"/>
                      <a:pt x="507" y="35"/>
                      <a:pt x="506" y="37"/>
                    </a:cubicBezTo>
                    <a:cubicBezTo>
                      <a:pt x="505" y="38"/>
                      <a:pt x="504" y="39"/>
                      <a:pt x="503" y="40"/>
                    </a:cubicBezTo>
                    <a:cubicBezTo>
                      <a:pt x="501" y="43"/>
                      <a:pt x="502" y="46"/>
                      <a:pt x="500" y="47"/>
                    </a:cubicBezTo>
                    <a:cubicBezTo>
                      <a:pt x="499" y="48"/>
                      <a:pt x="498" y="49"/>
                      <a:pt x="499" y="50"/>
                    </a:cubicBezTo>
                    <a:cubicBezTo>
                      <a:pt x="500" y="52"/>
                      <a:pt x="499" y="53"/>
                      <a:pt x="499" y="54"/>
                    </a:cubicBezTo>
                    <a:cubicBezTo>
                      <a:pt x="498" y="55"/>
                      <a:pt x="498" y="59"/>
                      <a:pt x="498" y="60"/>
                    </a:cubicBezTo>
                    <a:cubicBezTo>
                      <a:pt x="499" y="60"/>
                      <a:pt x="495" y="64"/>
                      <a:pt x="495" y="66"/>
                    </a:cubicBezTo>
                    <a:cubicBezTo>
                      <a:pt x="495" y="68"/>
                      <a:pt x="495" y="74"/>
                      <a:pt x="495" y="75"/>
                    </a:cubicBezTo>
                    <a:cubicBezTo>
                      <a:pt x="495" y="76"/>
                      <a:pt x="495" y="84"/>
                      <a:pt x="495" y="84"/>
                    </a:cubicBezTo>
                    <a:cubicBezTo>
                      <a:pt x="496" y="85"/>
                      <a:pt x="496" y="88"/>
                      <a:pt x="496" y="89"/>
                    </a:cubicBezTo>
                    <a:cubicBezTo>
                      <a:pt x="496" y="90"/>
                      <a:pt x="496" y="93"/>
                      <a:pt x="497" y="93"/>
                    </a:cubicBezTo>
                    <a:cubicBezTo>
                      <a:pt x="498" y="93"/>
                      <a:pt x="498" y="95"/>
                      <a:pt x="498" y="96"/>
                    </a:cubicBezTo>
                    <a:cubicBezTo>
                      <a:pt x="498" y="97"/>
                      <a:pt x="502" y="106"/>
                      <a:pt x="503" y="107"/>
                    </a:cubicBezTo>
                    <a:cubicBezTo>
                      <a:pt x="504" y="108"/>
                      <a:pt x="504" y="108"/>
                      <a:pt x="505" y="110"/>
                    </a:cubicBezTo>
                    <a:cubicBezTo>
                      <a:pt x="505" y="113"/>
                      <a:pt x="501" y="108"/>
                      <a:pt x="500" y="113"/>
                    </a:cubicBezTo>
                    <a:cubicBezTo>
                      <a:pt x="499" y="116"/>
                      <a:pt x="502" y="116"/>
                      <a:pt x="503" y="121"/>
                    </a:cubicBezTo>
                    <a:cubicBezTo>
                      <a:pt x="504" y="124"/>
                      <a:pt x="505" y="123"/>
                      <a:pt x="507" y="137"/>
                    </a:cubicBezTo>
                    <a:cubicBezTo>
                      <a:pt x="507" y="141"/>
                      <a:pt x="509" y="153"/>
                      <a:pt x="514" y="163"/>
                    </a:cubicBezTo>
                    <a:cubicBezTo>
                      <a:pt x="515" y="165"/>
                      <a:pt x="519" y="176"/>
                      <a:pt x="532" y="191"/>
                    </a:cubicBezTo>
                    <a:cubicBezTo>
                      <a:pt x="534" y="193"/>
                      <a:pt x="534" y="191"/>
                      <a:pt x="536" y="200"/>
                    </a:cubicBezTo>
                    <a:cubicBezTo>
                      <a:pt x="537" y="210"/>
                      <a:pt x="537" y="207"/>
                      <a:pt x="535" y="216"/>
                    </a:cubicBezTo>
                    <a:cubicBezTo>
                      <a:pt x="532" y="227"/>
                      <a:pt x="534" y="224"/>
                      <a:pt x="526" y="228"/>
                    </a:cubicBezTo>
                    <a:cubicBezTo>
                      <a:pt x="523" y="230"/>
                      <a:pt x="481" y="258"/>
                      <a:pt x="457" y="269"/>
                    </a:cubicBezTo>
                    <a:cubicBezTo>
                      <a:pt x="452" y="271"/>
                      <a:pt x="430" y="281"/>
                      <a:pt x="414" y="295"/>
                    </a:cubicBezTo>
                    <a:cubicBezTo>
                      <a:pt x="411" y="297"/>
                      <a:pt x="404" y="309"/>
                      <a:pt x="400" y="315"/>
                    </a:cubicBezTo>
                    <a:cubicBezTo>
                      <a:pt x="397" y="321"/>
                      <a:pt x="377" y="361"/>
                      <a:pt x="367" y="449"/>
                    </a:cubicBezTo>
                    <a:cubicBezTo>
                      <a:pt x="366" y="454"/>
                      <a:pt x="366" y="468"/>
                      <a:pt x="363" y="434"/>
                    </a:cubicBezTo>
                    <a:cubicBezTo>
                      <a:pt x="362" y="423"/>
                      <a:pt x="357" y="389"/>
                      <a:pt x="352" y="371"/>
                    </a:cubicBezTo>
                    <a:cubicBezTo>
                      <a:pt x="351" y="368"/>
                      <a:pt x="360" y="360"/>
                      <a:pt x="354" y="352"/>
                    </a:cubicBezTo>
                    <a:cubicBezTo>
                      <a:pt x="348" y="345"/>
                      <a:pt x="353" y="342"/>
                      <a:pt x="346" y="342"/>
                    </a:cubicBezTo>
                    <a:cubicBezTo>
                      <a:pt x="341" y="342"/>
                      <a:pt x="343" y="339"/>
                      <a:pt x="340" y="336"/>
                    </a:cubicBezTo>
                    <a:cubicBezTo>
                      <a:pt x="338" y="332"/>
                      <a:pt x="335" y="330"/>
                      <a:pt x="332" y="328"/>
                    </a:cubicBezTo>
                    <a:cubicBezTo>
                      <a:pt x="329" y="326"/>
                      <a:pt x="327" y="320"/>
                      <a:pt x="321" y="318"/>
                    </a:cubicBezTo>
                    <a:cubicBezTo>
                      <a:pt x="317" y="317"/>
                      <a:pt x="313" y="315"/>
                      <a:pt x="306" y="313"/>
                    </a:cubicBezTo>
                    <a:cubicBezTo>
                      <a:pt x="302" y="311"/>
                      <a:pt x="301" y="308"/>
                      <a:pt x="299" y="306"/>
                    </a:cubicBezTo>
                    <a:cubicBezTo>
                      <a:pt x="301" y="308"/>
                      <a:pt x="307" y="310"/>
                      <a:pt x="310" y="312"/>
                    </a:cubicBezTo>
                    <a:cubicBezTo>
                      <a:pt x="309" y="310"/>
                      <a:pt x="302" y="306"/>
                      <a:pt x="300" y="304"/>
                    </a:cubicBezTo>
                    <a:cubicBezTo>
                      <a:pt x="298" y="302"/>
                      <a:pt x="301" y="301"/>
                      <a:pt x="299" y="296"/>
                    </a:cubicBezTo>
                    <a:cubicBezTo>
                      <a:pt x="296" y="291"/>
                      <a:pt x="294" y="278"/>
                      <a:pt x="286" y="266"/>
                    </a:cubicBezTo>
                    <a:cubicBezTo>
                      <a:pt x="284" y="261"/>
                      <a:pt x="273" y="243"/>
                      <a:pt x="272" y="231"/>
                    </a:cubicBezTo>
                    <a:cubicBezTo>
                      <a:pt x="272" y="219"/>
                      <a:pt x="270" y="183"/>
                      <a:pt x="270" y="176"/>
                    </a:cubicBezTo>
                    <a:cubicBezTo>
                      <a:pt x="270" y="169"/>
                      <a:pt x="262" y="122"/>
                      <a:pt x="261" y="117"/>
                    </a:cubicBezTo>
                    <a:cubicBezTo>
                      <a:pt x="260" y="111"/>
                      <a:pt x="256" y="102"/>
                      <a:pt x="253" y="97"/>
                    </a:cubicBezTo>
                    <a:cubicBezTo>
                      <a:pt x="251" y="91"/>
                      <a:pt x="248" y="83"/>
                      <a:pt x="246" y="79"/>
                    </a:cubicBezTo>
                    <a:cubicBezTo>
                      <a:pt x="243" y="75"/>
                      <a:pt x="227" y="54"/>
                      <a:pt x="214" y="49"/>
                    </a:cubicBezTo>
                    <a:cubicBezTo>
                      <a:pt x="209" y="47"/>
                      <a:pt x="200" y="37"/>
                      <a:pt x="191" y="40"/>
                    </a:cubicBezTo>
                    <a:cubicBezTo>
                      <a:pt x="187" y="41"/>
                      <a:pt x="176" y="36"/>
                      <a:pt x="170" y="37"/>
                    </a:cubicBezTo>
                    <a:cubicBezTo>
                      <a:pt x="163" y="39"/>
                      <a:pt x="143" y="47"/>
                      <a:pt x="135" y="52"/>
                    </a:cubicBezTo>
                    <a:cubicBezTo>
                      <a:pt x="131" y="56"/>
                      <a:pt x="103" y="72"/>
                      <a:pt x="95" y="118"/>
                    </a:cubicBezTo>
                    <a:cubicBezTo>
                      <a:pt x="95" y="123"/>
                      <a:pt x="87" y="167"/>
                      <a:pt x="88" y="172"/>
                    </a:cubicBezTo>
                    <a:cubicBezTo>
                      <a:pt x="89" y="177"/>
                      <a:pt x="87" y="197"/>
                      <a:pt x="87" y="201"/>
                    </a:cubicBezTo>
                    <a:cubicBezTo>
                      <a:pt x="86" y="206"/>
                      <a:pt x="81" y="243"/>
                      <a:pt x="79" y="249"/>
                    </a:cubicBezTo>
                    <a:cubicBezTo>
                      <a:pt x="77" y="254"/>
                      <a:pt x="73" y="271"/>
                      <a:pt x="69" y="277"/>
                    </a:cubicBezTo>
                    <a:cubicBezTo>
                      <a:pt x="65" y="283"/>
                      <a:pt x="68" y="281"/>
                      <a:pt x="63" y="284"/>
                    </a:cubicBezTo>
                    <a:cubicBezTo>
                      <a:pt x="59" y="286"/>
                      <a:pt x="50" y="291"/>
                      <a:pt x="32" y="301"/>
                    </a:cubicBezTo>
                    <a:cubicBezTo>
                      <a:pt x="25" y="305"/>
                      <a:pt x="28" y="301"/>
                      <a:pt x="23" y="304"/>
                    </a:cubicBezTo>
                    <a:cubicBezTo>
                      <a:pt x="18" y="308"/>
                      <a:pt x="16" y="302"/>
                      <a:pt x="15" y="308"/>
                    </a:cubicBezTo>
                    <a:cubicBezTo>
                      <a:pt x="13" y="315"/>
                      <a:pt x="11" y="315"/>
                      <a:pt x="12" y="320"/>
                    </a:cubicBezTo>
                    <a:cubicBezTo>
                      <a:pt x="13" y="325"/>
                      <a:pt x="10" y="337"/>
                      <a:pt x="9" y="342"/>
                    </a:cubicBezTo>
                    <a:cubicBezTo>
                      <a:pt x="8" y="347"/>
                      <a:pt x="0" y="428"/>
                      <a:pt x="4" y="460"/>
                    </a:cubicBezTo>
                    <a:cubicBezTo>
                      <a:pt x="7" y="481"/>
                      <a:pt x="11" y="502"/>
                      <a:pt x="12" y="511"/>
                    </a:cubicBezTo>
                    <a:cubicBezTo>
                      <a:pt x="13" y="516"/>
                      <a:pt x="15" y="530"/>
                      <a:pt x="26" y="548"/>
                    </a:cubicBezTo>
                    <a:cubicBezTo>
                      <a:pt x="28" y="552"/>
                      <a:pt x="28" y="548"/>
                      <a:pt x="25" y="564"/>
                    </a:cubicBezTo>
                    <a:cubicBezTo>
                      <a:pt x="23" y="570"/>
                      <a:pt x="14" y="649"/>
                      <a:pt x="13" y="655"/>
                    </a:cubicBezTo>
                    <a:cubicBezTo>
                      <a:pt x="12" y="661"/>
                      <a:pt x="14" y="697"/>
                      <a:pt x="10" y="712"/>
                    </a:cubicBezTo>
                    <a:cubicBezTo>
                      <a:pt x="8" y="716"/>
                      <a:pt x="6" y="727"/>
                      <a:pt x="7" y="771"/>
                    </a:cubicBezTo>
                    <a:cubicBezTo>
                      <a:pt x="7" y="776"/>
                      <a:pt x="6" y="787"/>
                      <a:pt x="7" y="790"/>
                    </a:cubicBezTo>
                    <a:cubicBezTo>
                      <a:pt x="8" y="793"/>
                      <a:pt x="4" y="798"/>
                      <a:pt x="5" y="800"/>
                    </a:cubicBezTo>
                    <a:cubicBezTo>
                      <a:pt x="7" y="805"/>
                      <a:pt x="9" y="799"/>
                      <a:pt x="7" y="807"/>
                    </a:cubicBezTo>
                    <a:cubicBezTo>
                      <a:pt x="6" y="813"/>
                      <a:pt x="5" y="827"/>
                      <a:pt x="15" y="875"/>
                    </a:cubicBezTo>
                    <a:cubicBezTo>
                      <a:pt x="16" y="880"/>
                      <a:pt x="23" y="925"/>
                      <a:pt x="24" y="1040"/>
                    </a:cubicBezTo>
                    <a:cubicBezTo>
                      <a:pt x="24" y="1043"/>
                      <a:pt x="30" y="1132"/>
                      <a:pt x="29" y="1137"/>
                    </a:cubicBezTo>
                    <a:cubicBezTo>
                      <a:pt x="28" y="1143"/>
                      <a:pt x="27" y="1146"/>
                      <a:pt x="34" y="1148"/>
                    </a:cubicBezTo>
                    <a:cubicBezTo>
                      <a:pt x="41" y="1149"/>
                      <a:pt x="57" y="1154"/>
                      <a:pt x="62" y="1156"/>
                    </a:cubicBezTo>
                    <a:cubicBezTo>
                      <a:pt x="68" y="1158"/>
                      <a:pt x="68" y="1156"/>
                      <a:pt x="68" y="1160"/>
                    </a:cubicBezTo>
                    <a:cubicBezTo>
                      <a:pt x="67" y="1166"/>
                      <a:pt x="65" y="1220"/>
                      <a:pt x="87" y="1288"/>
                    </a:cubicBezTo>
                    <a:cubicBezTo>
                      <a:pt x="89" y="1293"/>
                      <a:pt x="108" y="1373"/>
                      <a:pt x="113" y="1385"/>
                    </a:cubicBezTo>
                    <a:cubicBezTo>
                      <a:pt x="120" y="1399"/>
                      <a:pt x="113" y="1403"/>
                      <a:pt x="118" y="1430"/>
                    </a:cubicBezTo>
                    <a:cubicBezTo>
                      <a:pt x="119" y="1433"/>
                      <a:pt x="117" y="1458"/>
                      <a:pt x="108" y="1479"/>
                    </a:cubicBezTo>
                    <a:cubicBezTo>
                      <a:pt x="107" y="1481"/>
                      <a:pt x="99" y="1498"/>
                      <a:pt x="99" y="1502"/>
                    </a:cubicBezTo>
                    <a:cubicBezTo>
                      <a:pt x="98" y="1505"/>
                      <a:pt x="94" y="1516"/>
                      <a:pt x="113" y="1536"/>
                    </a:cubicBezTo>
                    <a:cubicBezTo>
                      <a:pt x="116" y="1539"/>
                      <a:pt x="139" y="1538"/>
                      <a:pt x="144" y="1537"/>
                    </a:cubicBezTo>
                    <a:cubicBezTo>
                      <a:pt x="156" y="1536"/>
                      <a:pt x="172" y="1524"/>
                      <a:pt x="172" y="1519"/>
                    </a:cubicBezTo>
                    <a:cubicBezTo>
                      <a:pt x="172" y="1514"/>
                      <a:pt x="175" y="1510"/>
                      <a:pt x="174" y="1502"/>
                    </a:cubicBezTo>
                    <a:cubicBezTo>
                      <a:pt x="169" y="1465"/>
                      <a:pt x="168" y="1487"/>
                      <a:pt x="168" y="1474"/>
                    </a:cubicBezTo>
                    <a:cubicBezTo>
                      <a:pt x="168" y="1457"/>
                      <a:pt x="167" y="1459"/>
                      <a:pt x="170" y="1456"/>
                    </a:cubicBezTo>
                    <a:cubicBezTo>
                      <a:pt x="173" y="1452"/>
                      <a:pt x="182" y="1444"/>
                      <a:pt x="171" y="1426"/>
                    </a:cubicBezTo>
                    <a:cubicBezTo>
                      <a:pt x="168" y="1420"/>
                      <a:pt x="171" y="1410"/>
                      <a:pt x="167" y="1402"/>
                    </a:cubicBezTo>
                    <a:cubicBezTo>
                      <a:pt x="164" y="1397"/>
                      <a:pt x="164" y="1343"/>
                      <a:pt x="164" y="1335"/>
                    </a:cubicBezTo>
                    <a:cubicBezTo>
                      <a:pt x="165" y="1330"/>
                      <a:pt x="165" y="1309"/>
                      <a:pt x="174" y="1226"/>
                    </a:cubicBezTo>
                    <a:cubicBezTo>
                      <a:pt x="175" y="1220"/>
                      <a:pt x="174" y="1198"/>
                      <a:pt x="168" y="1164"/>
                    </a:cubicBezTo>
                    <a:cubicBezTo>
                      <a:pt x="167" y="1160"/>
                      <a:pt x="166" y="1161"/>
                      <a:pt x="175" y="1161"/>
                    </a:cubicBezTo>
                    <a:cubicBezTo>
                      <a:pt x="183" y="1161"/>
                      <a:pt x="201" y="1162"/>
                      <a:pt x="207" y="1162"/>
                    </a:cubicBezTo>
                    <a:cubicBezTo>
                      <a:pt x="216" y="1162"/>
                      <a:pt x="216" y="1161"/>
                      <a:pt x="214" y="1166"/>
                    </a:cubicBezTo>
                    <a:cubicBezTo>
                      <a:pt x="212" y="1170"/>
                      <a:pt x="204" y="1205"/>
                      <a:pt x="205" y="1244"/>
                    </a:cubicBezTo>
                    <a:cubicBezTo>
                      <a:pt x="205" y="1249"/>
                      <a:pt x="206" y="1266"/>
                      <a:pt x="213" y="1294"/>
                    </a:cubicBezTo>
                    <a:cubicBezTo>
                      <a:pt x="214" y="1299"/>
                      <a:pt x="216" y="1351"/>
                      <a:pt x="214" y="1372"/>
                    </a:cubicBezTo>
                    <a:cubicBezTo>
                      <a:pt x="214" y="1377"/>
                      <a:pt x="214" y="1400"/>
                      <a:pt x="199" y="1423"/>
                    </a:cubicBezTo>
                    <a:cubicBezTo>
                      <a:pt x="197" y="1426"/>
                      <a:pt x="194" y="1431"/>
                      <a:pt x="196" y="1441"/>
                    </a:cubicBezTo>
                    <a:cubicBezTo>
                      <a:pt x="196" y="1445"/>
                      <a:pt x="195" y="1444"/>
                      <a:pt x="194" y="1445"/>
                    </a:cubicBezTo>
                    <a:cubicBezTo>
                      <a:pt x="192" y="1447"/>
                      <a:pt x="193" y="1449"/>
                      <a:pt x="194" y="1452"/>
                    </a:cubicBezTo>
                    <a:cubicBezTo>
                      <a:pt x="195" y="1456"/>
                      <a:pt x="197" y="1459"/>
                      <a:pt x="199" y="1494"/>
                    </a:cubicBezTo>
                    <a:cubicBezTo>
                      <a:pt x="199" y="1498"/>
                      <a:pt x="198" y="1497"/>
                      <a:pt x="202" y="1498"/>
                    </a:cubicBezTo>
                    <a:cubicBezTo>
                      <a:pt x="206" y="1499"/>
                      <a:pt x="205" y="1500"/>
                      <a:pt x="218" y="1497"/>
                    </a:cubicBezTo>
                    <a:cubicBezTo>
                      <a:pt x="230" y="1494"/>
                      <a:pt x="227" y="1496"/>
                      <a:pt x="228" y="1486"/>
                    </a:cubicBezTo>
                    <a:cubicBezTo>
                      <a:pt x="228" y="1476"/>
                      <a:pt x="227" y="1476"/>
                      <a:pt x="233" y="1479"/>
                    </a:cubicBezTo>
                    <a:cubicBezTo>
                      <a:pt x="238" y="1483"/>
                      <a:pt x="243" y="1486"/>
                      <a:pt x="250" y="1508"/>
                    </a:cubicBezTo>
                    <a:cubicBezTo>
                      <a:pt x="252" y="1514"/>
                      <a:pt x="250" y="1512"/>
                      <a:pt x="252" y="1513"/>
                    </a:cubicBezTo>
                    <a:cubicBezTo>
                      <a:pt x="254" y="1515"/>
                      <a:pt x="251" y="1518"/>
                      <a:pt x="257" y="1520"/>
                    </a:cubicBezTo>
                    <a:cubicBezTo>
                      <a:pt x="263" y="1523"/>
                      <a:pt x="290" y="1531"/>
                      <a:pt x="319" y="1527"/>
                    </a:cubicBezTo>
                    <a:cubicBezTo>
                      <a:pt x="335" y="1525"/>
                      <a:pt x="338" y="1526"/>
                      <a:pt x="340" y="1519"/>
                    </a:cubicBezTo>
                    <a:cubicBezTo>
                      <a:pt x="340" y="1515"/>
                      <a:pt x="338" y="1513"/>
                      <a:pt x="335" y="1510"/>
                    </a:cubicBezTo>
                    <a:cubicBezTo>
                      <a:pt x="331" y="1506"/>
                      <a:pt x="301" y="1480"/>
                      <a:pt x="298" y="1476"/>
                    </a:cubicBezTo>
                    <a:cubicBezTo>
                      <a:pt x="295" y="1472"/>
                      <a:pt x="296" y="1469"/>
                      <a:pt x="288" y="1460"/>
                    </a:cubicBezTo>
                    <a:cubicBezTo>
                      <a:pt x="286" y="1458"/>
                      <a:pt x="279" y="1430"/>
                      <a:pt x="270" y="1417"/>
                    </a:cubicBezTo>
                    <a:cubicBezTo>
                      <a:pt x="268" y="1414"/>
                      <a:pt x="264" y="1402"/>
                      <a:pt x="270" y="1385"/>
                    </a:cubicBezTo>
                    <a:cubicBezTo>
                      <a:pt x="279" y="1361"/>
                      <a:pt x="285" y="1314"/>
                      <a:pt x="298" y="1274"/>
                    </a:cubicBezTo>
                    <a:cubicBezTo>
                      <a:pt x="300" y="1270"/>
                      <a:pt x="318" y="1208"/>
                      <a:pt x="316" y="1161"/>
                    </a:cubicBezTo>
                    <a:cubicBezTo>
                      <a:pt x="316" y="1158"/>
                      <a:pt x="316" y="1159"/>
                      <a:pt x="319" y="1157"/>
                    </a:cubicBezTo>
                    <a:cubicBezTo>
                      <a:pt x="321" y="1155"/>
                      <a:pt x="319" y="1151"/>
                      <a:pt x="319" y="1144"/>
                    </a:cubicBezTo>
                    <a:cubicBezTo>
                      <a:pt x="319" y="1137"/>
                      <a:pt x="323" y="1124"/>
                      <a:pt x="323" y="1109"/>
                    </a:cubicBezTo>
                    <a:cubicBezTo>
                      <a:pt x="323" y="1101"/>
                      <a:pt x="323" y="1047"/>
                      <a:pt x="327" y="1025"/>
                    </a:cubicBezTo>
                    <a:cubicBezTo>
                      <a:pt x="329" y="1017"/>
                      <a:pt x="344" y="929"/>
                      <a:pt x="348" y="858"/>
                    </a:cubicBezTo>
                    <a:cubicBezTo>
                      <a:pt x="348" y="855"/>
                      <a:pt x="348" y="817"/>
                      <a:pt x="343" y="800"/>
                    </a:cubicBezTo>
                    <a:cubicBezTo>
                      <a:pt x="342" y="797"/>
                      <a:pt x="342" y="792"/>
                      <a:pt x="346" y="799"/>
                    </a:cubicBezTo>
                    <a:cubicBezTo>
                      <a:pt x="353" y="812"/>
                      <a:pt x="353" y="817"/>
                      <a:pt x="356" y="806"/>
                    </a:cubicBezTo>
                    <a:cubicBezTo>
                      <a:pt x="358" y="795"/>
                      <a:pt x="356" y="797"/>
                      <a:pt x="354" y="790"/>
                    </a:cubicBezTo>
                    <a:cubicBezTo>
                      <a:pt x="352" y="783"/>
                      <a:pt x="352" y="769"/>
                      <a:pt x="353" y="762"/>
                    </a:cubicBezTo>
                    <a:cubicBezTo>
                      <a:pt x="353" y="755"/>
                      <a:pt x="351" y="720"/>
                      <a:pt x="343" y="697"/>
                    </a:cubicBezTo>
                    <a:cubicBezTo>
                      <a:pt x="342" y="693"/>
                      <a:pt x="332" y="641"/>
                      <a:pt x="322" y="618"/>
                    </a:cubicBezTo>
                    <a:cubicBezTo>
                      <a:pt x="320" y="613"/>
                      <a:pt x="320" y="596"/>
                      <a:pt x="320" y="590"/>
                    </a:cubicBezTo>
                    <a:cubicBezTo>
                      <a:pt x="320" y="586"/>
                      <a:pt x="318" y="589"/>
                      <a:pt x="330" y="582"/>
                    </a:cubicBezTo>
                    <a:cubicBezTo>
                      <a:pt x="333" y="581"/>
                      <a:pt x="339" y="583"/>
                      <a:pt x="342" y="581"/>
                    </a:cubicBezTo>
                    <a:cubicBezTo>
                      <a:pt x="346" y="579"/>
                      <a:pt x="345" y="580"/>
                      <a:pt x="346" y="584"/>
                    </a:cubicBezTo>
                    <a:cubicBezTo>
                      <a:pt x="347" y="594"/>
                      <a:pt x="352" y="595"/>
                      <a:pt x="351" y="600"/>
                    </a:cubicBezTo>
                    <a:cubicBezTo>
                      <a:pt x="349" y="604"/>
                      <a:pt x="349" y="616"/>
                      <a:pt x="355" y="622"/>
                    </a:cubicBezTo>
                    <a:cubicBezTo>
                      <a:pt x="358" y="626"/>
                      <a:pt x="363" y="635"/>
                      <a:pt x="363" y="639"/>
                    </a:cubicBezTo>
                    <a:cubicBezTo>
                      <a:pt x="362" y="644"/>
                      <a:pt x="361" y="649"/>
                      <a:pt x="367" y="654"/>
                    </a:cubicBezTo>
                    <a:cubicBezTo>
                      <a:pt x="371" y="658"/>
                      <a:pt x="375" y="672"/>
                      <a:pt x="376" y="675"/>
                    </a:cubicBezTo>
                    <a:cubicBezTo>
                      <a:pt x="378" y="678"/>
                      <a:pt x="385" y="685"/>
                      <a:pt x="388" y="688"/>
                    </a:cubicBezTo>
                    <a:cubicBezTo>
                      <a:pt x="392" y="691"/>
                      <a:pt x="392" y="694"/>
                      <a:pt x="395" y="702"/>
                    </a:cubicBezTo>
                    <a:cubicBezTo>
                      <a:pt x="397" y="709"/>
                      <a:pt x="399" y="711"/>
                      <a:pt x="400" y="715"/>
                    </a:cubicBezTo>
                    <a:cubicBezTo>
                      <a:pt x="404" y="726"/>
                      <a:pt x="404" y="725"/>
                      <a:pt x="406" y="726"/>
                    </a:cubicBezTo>
                    <a:cubicBezTo>
                      <a:pt x="408" y="727"/>
                      <a:pt x="416" y="736"/>
                      <a:pt x="417" y="750"/>
                    </a:cubicBezTo>
                    <a:cubicBezTo>
                      <a:pt x="417" y="758"/>
                      <a:pt x="412" y="767"/>
                      <a:pt x="416" y="775"/>
                    </a:cubicBezTo>
                    <a:cubicBezTo>
                      <a:pt x="420" y="781"/>
                      <a:pt x="420" y="809"/>
                      <a:pt x="421" y="815"/>
                    </a:cubicBezTo>
                    <a:cubicBezTo>
                      <a:pt x="421" y="822"/>
                      <a:pt x="428" y="868"/>
                      <a:pt x="431" y="920"/>
                    </a:cubicBezTo>
                    <a:cubicBezTo>
                      <a:pt x="431" y="925"/>
                      <a:pt x="439" y="1006"/>
                      <a:pt x="440" y="1077"/>
                    </a:cubicBezTo>
                    <a:cubicBezTo>
                      <a:pt x="440" y="1081"/>
                      <a:pt x="444" y="1142"/>
                      <a:pt x="436" y="1212"/>
                    </a:cubicBezTo>
                    <a:cubicBezTo>
                      <a:pt x="436" y="1219"/>
                      <a:pt x="432" y="1362"/>
                      <a:pt x="431" y="1375"/>
                    </a:cubicBezTo>
                    <a:cubicBezTo>
                      <a:pt x="431" y="1384"/>
                      <a:pt x="428" y="1372"/>
                      <a:pt x="429" y="1393"/>
                    </a:cubicBezTo>
                    <a:cubicBezTo>
                      <a:pt x="429" y="1410"/>
                      <a:pt x="426" y="1406"/>
                      <a:pt x="439" y="1411"/>
                    </a:cubicBezTo>
                    <a:cubicBezTo>
                      <a:pt x="449" y="1415"/>
                      <a:pt x="447" y="1413"/>
                      <a:pt x="444" y="1418"/>
                    </a:cubicBezTo>
                    <a:cubicBezTo>
                      <a:pt x="438" y="1428"/>
                      <a:pt x="431" y="1429"/>
                      <a:pt x="430" y="1432"/>
                    </a:cubicBezTo>
                    <a:cubicBezTo>
                      <a:pt x="428" y="1437"/>
                      <a:pt x="424" y="1434"/>
                      <a:pt x="417" y="1438"/>
                    </a:cubicBezTo>
                    <a:cubicBezTo>
                      <a:pt x="413" y="1440"/>
                      <a:pt x="403" y="1449"/>
                      <a:pt x="401" y="1453"/>
                    </a:cubicBezTo>
                    <a:cubicBezTo>
                      <a:pt x="398" y="1460"/>
                      <a:pt x="390" y="1467"/>
                      <a:pt x="389" y="1470"/>
                    </a:cubicBezTo>
                    <a:cubicBezTo>
                      <a:pt x="388" y="1473"/>
                      <a:pt x="385" y="1473"/>
                      <a:pt x="383" y="1475"/>
                    </a:cubicBezTo>
                    <a:cubicBezTo>
                      <a:pt x="380" y="1477"/>
                      <a:pt x="380" y="1476"/>
                      <a:pt x="379" y="1481"/>
                    </a:cubicBezTo>
                    <a:cubicBezTo>
                      <a:pt x="377" y="1489"/>
                      <a:pt x="375" y="1488"/>
                      <a:pt x="386" y="1490"/>
                    </a:cubicBezTo>
                    <a:cubicBezTo>
                      <a:pt x="392" y="1491"/>
                      <a:pt x="430" y="1494"/>
                      <a:pt x="451" y="1493"/>
                    </a:cubicBezTo>
                    <a:cubicBezTo>
                      <a:pt x="457" y="1493"/>
                      <a:pt x="482" y="1495"/>
                      <a:pt x="496" y="1478"/>
                    </a:cubicBezTo>
                    <a:cubicBezTo>
                      <a:pt x="500" y="1473"/>
                      <a:pt x="498" y="1467"/>
                      <a:pt x="503" y="1463"/>
                    </a:cubicBezTo>
                    <a:cubicBezTo>
                      <a:pt x="503" y="1463"/>
                      <a:pt x="504" y="1464"/>
                      <a:pt x="509" y="1465"/>
                    </a:cubicBezTo>
                    <a:cubicBezTo>
                      <a:pt x="514" y="1467"/>
                      <a:pt x="515" y="1469"/>
                      <a:pt x="527" y="1464"/>
                    </a:cubicBezTo>
                    <a:cubicBezTo>
                      <a:pt x="532" y="1462"/>
                      <a:pt x="546" y="1457"/>
                      <a:pt x="548" y="1454"/>
                    </a:cubicBezTo>
                    <a:cubicBezTo>
                      <a:pt x="551" y="1452"/>
                      <a:pt x="550" y="1451"/>
                      <a:pt x="550" y="1443"/>
                    </a:cubicBezTo>
                    <a:cubicBezTo>
                      <a:pt x="550" y="1423"/>
                      <a:pt x="551" y="1423"/>
                      <a:pt x="546" y="1421"/>
                    </a:cubicBezTo>
                    <a:cubicBezTo>
                      <a:pt x="543" y="1419"/>
                      <a:pt x="543" y="1422"/>
                      <a:pt x="540" y="1413"/>
                    </a:cubicBezTo>
                    <a:cubicBezTo>
                      <a:pt x="536" y="1393"/>
                      <a:pt x="535" y="1402"/>
                      <a:pt x="536" y="1393"/>
                    </a:cubicBezTo>
                    <a:cubicBezTo>
                      <a:pt x="541" y="1362"/>
                      <a:pt x="537" y="1368"/>
                      <a:pt x="537" y="1361"/>
                    </a:cubicBezTo>
                    <a:cubicBezTo>
                      <a:pt x="536" y="1354"/>
                      <a:pt x="534" y="1333"/>
                      <a:pt x="537" y="1305"/>
                    </a:cubicBezTo>
                    <a:cubicBezTo>
                      <a:pt x="537" y="1298"/>
                      <a:pt x="545" y="1239"/>
                      <a:pt x="540" y="1220"/>
                    </a:cubicBezTo>
                    <a:cubicBezTo>
                      <a:pt x="539" y="1215"/>
                      <a:pt x="543" y="1188"/>
                      <a:pt x="544" y="1165"/>
                    </a:cubicBezTo>
                    <a:cubicBezTo>
                      <a:pt x="544" y="1160"/>
                      <a:pt x="545" y="1130"/>
                      <a:pt x="553" y="1098"/>
                    </a:cubicBezTo>
                    <a:cubicBezTo>
                      <a:pt x="555" y="1092"/>
                      <a:pt x="566" y="1058"/>
                      <a:pt x="571" y="1022"/>
                    </a:cubicBezTo>
                    <a:cubicBezTo>
                      <a:pt x="572" y="1015"/>
                      <a:pt x="577" y="979"/>
                      <a:pt x="593" y="910"/>
                    </a:cubicBezTo>
                    <a:cubicBezTo>
                      <a:pt x="594" y="904"/>
                      <a:pt x="598" y="895"/>
                      <a:pt x="600" y="892"/>
                    </a:cubicBezTo>
                    <a:cubicBezTo>
                      <a:pt x="601" y="889"/>
                      <a:pt x="600" y="890"/>
                      <a:pt x="603" y="896"/>
                    </a:cubicBezTo>
                    <a:cubicBezTo>
                      <a:pt x="609" y="907"/>
                      <a:pt x="610" y="903"/>
                      <a:pt x="612" y="911"/>
                    </a:cubicBezTo>
                    <a:cubicBezTo>
                      <a:pt x="613" y="918"/>
                      <a:pt x="620" y="935"/>
                      <a:pt x="626" y="942"/>
                    </a:cubicBezTo>
                    <a:cubicBezTo>
                      <a:pt x="630" y="946"/>
                      <a:pt x="630" y="958"/>
                      <a:pt x="631" y="963"/>
                    </a:cubicBezTo>
                    <a:cubicBezTo>
                      <a:pt x="633" y="968"/>
                      <a:pt x="634" y="973"/>
                      <a:pt x="635" y="982"/>
                    </a:cubicBezTo>
                    <a:cubicBezTo>
                      <a:pt x="636" y="991"/>
                      <a:pt x="641" y="1016"/>
                      <a:pt x="651" y="1041"/>
                    </a:cubicBezTo>
                    <a:cubicBezTo>
                      <a:pt x="654" y="1047"/>
                      <a:pt x="661" y="1085"/>
                      <a:pt x="663" y="1091"/>
                    </a:cubicBezTo>
                    <a:cubicBezTo>
                      <a:pt x="668" y="1106"/>
                      <a:pt x="680" y="1113"/>
                      <a:pt x="676" y="1138"/>
                    </a:cubicBezTo>
                    <a:cubicBezTo>
                      <a:pt x="675" y="1145"/>
                      <a:pt x="682" y="1197"/>
                      <a:pt x="683" y="1202"/>
                    </a:cubicBezTo>
                    <a:cubicBezTo>
                      <a:pt x="684" y="1210"/>
                      <a:pt x="678" y="1230"/>
                      <a:pt x="678" y="1242"/>
                    </a:cubicBezTo>
                    <a:cubicBezTo>
                      <a:pt x="678" y="1248"/>
                      <a:pt x="678" y="1352"/>
                      <a:pt x="679" y="1361"/>
                    </a:cubicBezTo>
                    <a:cubicBezTo>
                      <a:pt x="681" y="1368"/>
                      <a:pt x="676" y="1362"/>
                      <a:pt x="680" y="1374"/>
                    </a:cubicBezTo>
                    <a:cubicBezTo>
                      <a:pt x="687" y="1395"/>
                      <a:pt x="690" y="1395"/>
                      <a:pt x="687" y="1399"/>
                    </a:cubicBezTo>
                    <a:cubicBezTo>
                      <a:pt x="684" y="1403"/>
                      <a:pt x="682" y="1412"/>
                      <a:pt x="680" y="1419"/>
                    </a:cubicBezTo>
                    <a:cubicBezTo>
                      <a:pt x="679" y="1423"/>
                      <a:pt x="679" y="1419"/>
                      <a:pt x="676" y="1422"/>
                    </a:cubicBezTo>
                    <a:cubicBezTo>
                      <a:pt x="673" y="1426"/>
                      <a:pt x="674" y="1427"/>
                      <a:pt x="673" y="1440"/>
                    </a:cubicBezTo>
                    <a:cubicBezTo>
                      <a:pt x="672" y="1453"/>
                      <a:pt x="670" y="1455"/>
                      <a:pt x="680" y="1459"/>
                    </a:cubicBezTo>
                    <a:cubicBezTo>
                      <a:pt x="698" y="1469"/>
                      <a:pt x="695" y="1469"/>
                      <a:pt x="703" y="1466"/>
                    </a:cubicBezTo>
                    <a:cubicBezTo>
                      <a:pt x="708" y="1464"/>
                      <a:pt x="708" y="1463"/>
                      <a:pt x="709" y="1468"/>
                    </a:cubicBezTo>
                    <a:cubicBezTo>
                      <a:pt x="710" y="1472"/>
                      <a:pt x="705" y="1478"/>
                      <a:pt x="712" y="1484"/>
                    </a:cubicBezTo>
                    <a:cubicBezTo>
                      <a:pt x="719" y="1489"/>
                      <a:pt x="730" y="1505"/>
                      <a:pt x="795" y="1494"/>
                    </a:cubicBezTo>
                    <a:cubicBezTo>
                      <a:pt x="817" y="1491"/>
                      <a:pt x="821" y="1492"/>
                      <a:pt x="820" y="1485"/>
                    </a:cubicBezTo>
                    <a:cubicBezTo>
                      <a:pt x="820" y="1478"/>
                      <a:pt x="821" y="1478"/>
                      <a:pt x="817" y="1476"/>
                    </a:cubicBezTo>
                    <a:cubicBezTo>
                      <a:pt x="813" y="1474"/>
                      <a:pt x="812" y="1474"/>
                      <a:pt x="809" y="1468"/>
                    </a:cubicBezTo>
                    <a:cubicBezTo>
                      <a:pt x="806" y="1463"/>
                      <a:pt x="804" y="1457"/>
                      <a:pt x="799" y="1454"/>
                    </a:cubicBezTo>
                    <a:cubicBezTo>
                      <a:pt x="795" y="1452"/>
                      <a:pt x="788" y="1445"/>
                      <a:pt x="783" y="1439"/>
                    </a:cubicBezTo>
                    <a:cubicBezTo>
                      <a:pt x="780" y="1436"/>
                      <a:pt x="778" y="1434"/>
                      <a:pt x="776" y="1432"/>
                    </a:cubicBezTo>
                    <a:cubicBezTo>
                      <a:pt x="772" y="1429"/>
                      <a:pt x="771" y="1420"/>
                      <a:pt x="767" y="1416"/>
                    </a:cubicBezTo>
                    <a:cubicBezTo>
                      <a:pt x="766" y="1414"/>
                      <a:pt x="772" y="1418"/>
                      <a:pt x="768" y="1410"/>
                    </a:cubicBezTo>
                    <a:cubicBezTo>
                      <a:pt x="764" y="1400"/>
                      <a:pt x="764" y="1401"/>
                      <a:pt x="767" y="1401"/>
                    </a:cubicBezTo>
                    <a:cubicBezTo>
                      <a:pt x="768" y="1400"/>
                      <a:pt x="774" y="1399"/>
                      <a:pt x="778" y="1397"/>
                    </a:cubicBezTo>
                    <a:cubicBezTo>
                      <a:pt x="782" y="1396"/>
                      <a:pt x="787" y="1395"/>
                      <a:pt x="791" y="1393"/>
                    </a:cubicBezTo>
                    <a:cubicBezTo>
                      <a:pt x="795" y="1392"/>
                      <a:pt x="795" y="1392"/>
                      <a:pt x="795" y="1385"/>
                    </a:cubicBezTo>
                    <a:cubicBezTo>
                      <a:pt x="794" y="1378"/>
                      <a:pt x="794" y="1369"/>
                      <a:pt x="793" y="1366"/>
                    </a:cubicBezTo>
                    <a:cubicBezTo>
                      <a:pt x="793" y="1363"/>
                      <a:pt x="791" y="1368"/>
                      <a:pt x="791" y="1359"/>
                    </a:cubicBezTo>
                    <a:cubicBezTo>
                      <a:pt x="791" y="1349"/>
                      <a:pt x="789" y="1263"/>
                      <a:pt x="777" y="1166"/>
                    </a:cubicBezTo>
                    <a:cubicBezTo>
                      <a:pt x="777" y="1159"/>
                      <a:pt x="769" y="1075"/>
                      <a:pt x="773" y="1019"/>
                    </a:cubicBezTo>
                    <a:cubicBezTo>
                      <a:pt x="773" y="1013"/>
                      <a:pt x="773" y="924"/>
                      <a:pt x="779" y="853"/>
                    </a:cubicBezTo>
                    <a:cubicBezTo>
                      <a:pt x="780" y="846"/>
                      <a:pt x="781" y="767"/>
                      <a:pt x="785" y="745"/>
                    </a:cubicBezTo>
                    <a:cubicBezTo>
                      <a:pt x="787" y="736"/>
                      <a:pt x="788" y="738"/>
                      <a:pt x="788" y="729"/>
                    </a:cubicBezTo>
                    <a:cubicBezTo>
                      <a:pt x="788" y="726"/>
                      <a:pt x="790" y="725"/>
                      <a:pt x="792" y="722"/>
                    </a:cubicBezTo>
                    <a:cubicBezTo>
                      <a:pt x="794" y="719"/>
                      <a:pt x="799" y="725"/>
                      <a:pt x="802" y="714"/>
                    </a:cubicBezTo>
                    <a:cubicBezTo>
                      <a:pt x="803" y="709"/>
                      <a:pt x="803" y="711"/>
                      <a:pt x="805" y="713"/>
                    </a:cubicBezTo>
                    <a:cubicBezTo>
                      <a:pt x="807" y="714"/>
                      <a:pt x="808" y="714"/>
                      <a:pt x="811" y="713"/>
                    </a:cubicBezTo>
                    <a:cubicBezTo>
                      <a:pt x="813" y="712"/>
                      <a:pt x="813" y="712"/>
                      <a:pt x="811" y="708"/>
                    </a:cubicBezTo>
                    <a:cubicBezTo>
                      <a:pt x="808" y="703"/>
                      <a:pt x="808" y="701"/>
                      <a:pt x="810" y="694"/>
                    </a:cubicBezTo>
                    <a:cubicBezTo>
                      <a:pt x="817" y="671"/>
                      <a:pt x="814" y="677"/>
                      <a:pt x="821" y="677"/>
                    </a:cubicBezTo>
                    <a:cubicBezTo>
                      <a:pt x="826" y="678"/>
                      <a:pt x="840" y="678"/>
                      <a:pt x="842" y="677"/>
                    </a:cubicBezTo>
                    <a:cubicBezTo>
                      <a:pt x="844" y="676"/>
                      <a:pt x="846" y="669"/>
                      <a:pt x="846" y="665"/>
                    </a:cubicBezTo>
                    <a:cubicBezTo>
                      <a:pt x="846" y="661"/>
                      <a:pt x="852" y="653"/>
                      <a:pt x="846" y="639"/>
                    </a:cubicBezTo>
                    <a:cubicBezTo>
                      <a:pt x="844" y="635"/>
                      <a:pt x="847" y="615"/>
                      <a:pt x="845" y="611"/>
                    </a:cubicBezTo>
                    <a:cubicBezTo>
                      <a:pt x="844" y="608"/>
                      <a:pt x="850" y="588"/>
                      <a:pt x="851" y="584"/>
                    </a:cubicBezTo>
                    <a:cubicBezTo>
                      <a:pt x="851" y="580"/>
                      <a:pt x="851" y="576"/>
                      <a:pt x="851" y="572"/>
                    </a:cubicBezTo>
                    <a:cubicBezTo>
                      <a:pt x="851" y="568"/>
                      <a:pt x="853" y="567"/>
                      <a:pt x="855" y="562"/>
                    </a:cubicBezTo>
                    <a:cubicBezTo>
                      <a:pt x="856" y="559"/>
                      <a:pt x="866" y="532"/>
                      <a:pt x="854" y="502"/>
                    </a:cubicBezTo>
                    <a:cubicBezTo>
                      <a:pt x="853" y="498"/>
                      <a:pt x="842" y="468"/>
                      <a:pt x="840" y="464"/>
                    </a:cubicBezTo>
                    <a:cubicBezTo>
                      <a:pt x="838" y="459"/>
                      <a:pt x="840" y="454"/>
                      <a:pt x="834" y="431"/>
                    </a:cubicBezTo>
                    <a:cubicBezTo>
                      <a:pt x="831" y="424"/>
                      <a:pt x="812" y="348"/>
                      <a:pt x="794" y="314"/>
                    </a:cubicBezTo>
                    <a:cubicBezTo>
                      <a:pt x="792" y="309"/>
                      <a:pt x="787" y="297"/>
                      <a:pt x="784" y="294"/>
                    </a:cubicBezTo>
                    <a:cubicBezTo>
                      <a:pt x="781" y="291"/>
                      <a:pt x="787" y="294"/>
                      <a:pt x="776" y="287"/>
                    </a:cubicBezTo>
                    <a:cubicBezTo>
                      <a:pt x="771" y="284"/>
                      <a:pt x="729" y="265"/>
                      <a:pt x="680" y="234"/>
                    </a:cubicBezTo>
                    <a:cubicBezTo>
                      <a:pt x="674" y="231"/>
                      <a:pt x="659" y="223"/>
                      <a:pt x="655" y="222"/>
                    </a:cubicBezTo>
                    <a:cubicBezTo>
                      <a:pt x="653" y="221"/>
                      <a:pt x="654" y="220"/>
                      <a:pt x="652" y="215"/>
                    </a:cubicBezTo>
                    <a:cubicBezTo>
                      <a:pt x="649" y="210"/>
                      <a:pt x="644" y="203"/>
                      <a:pt x="642" y="199"/>
                    </a:cubicBezTo>
                    <a:cubicBezTo>
                      <a:pt x="640" y="196"/>
                      <a:pt x="640" y="197"/>
                      <a:pt x="640" y="187"/>
                    </a:cubicBezTo>
                    <a:cubicBezTo>
                      <a:pt x="640" y="177"/>
                      <a:pt x="639" y="150"/>
                      <a:pt x="639" y="144"/>
                    </a:cubicBezTo>
                    <a:cubicBezTo>
                      <a:pt x="639" y="139"/>
                      <a:pt x="640" y="148"/>
                      <a:pt x="647" y="136"/>
                    </a:cubicBezTo>
                    <a:cubicBezTo>
                      <a:pt x="651" y="129"/>
                      <a:pt x="653" y="125"/>
                      <a:pt x="655" y="111"/>
                    </a:cubicBezTo>
                    <a:cubicBezTo>
                      <a:pt x="656" y="98"/>
                      <a:pt x="652" y="89"/>
                      <a:pt x="648" y="89"/>
                    </a:cubicBezTo>
                    <a:close/>
                  </a:path>
                </a:pathLst>
              </a:custGeom>
              <a:solidFill>
                <a:schemeClr val="tx1"/>
              </a:solidFill>
              <a:ln>
                <a:solidFill>
                  <a:srgbClr val="000000"/>
                </a:solidFill>
              </a:ln>
              <a:effectLst>
                <a:outerShdw blurRad="76200" dir="13500000" sy="23000" kx="1200000" algn="b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lvl="1" algn="ctr"/>
                <a:endParaRPr lang="en-US" spc="-50" dirty="0">
                  <a:solidFill>
                    <a:srgbClr val="FFFFFF"/>
                  </a:solidFill>
                </a:endParaRPr>
              </a:p>
            </p:txBody>
          </p:sp>
          <p:pic>
            <p:nvPicPr>
              <p:cNvPr id="123" name="Picture 4" descr="C:\Users\jareda\Pictures\DVD_ART35\Icons - Illustrations\_WINDOWS SERVER ICONS\Data\Table with Data Blue spreadsheet document.png"/>
              <p:cNvPicPr>
                <a:picLocks noChangeAspect="1" noChangeArrowheads="1"/>
              </p:cNvPicPr>
              <p:nvPr/>
            </p:nvPicPr>
            <p:blipFill>
              <a:blip r:embed="rId4" cstate="screen"/>
              <a:srcRect/>
              <a:stretch>
                <a:fillRect/>
              </a:stretch>
            </p:blipFill>
            <p:spPr bwMode="auto">
              <a:xfrm>
                <a:off x="6997700" y="3929575"/>
                <a:ext cx="939800" cy="776850"/>
              </a:xfrm>
              <a:prstGeom prst="rect">
                <a:avLst/>
              </a:prstGeom>
              <a:noFill/>
              <a:ln w="3175">
                <a:solidFill>
                  <a:srgbClr val="000000"/>
                </a:solidFill>
              </a:ln>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24" name="Picture 3" descr="C:\Users\jareda\Pictures\DVD_ART35\Icons - Illustrations\_WINDOWS SERVER ICONS\Misc\Database cylinder.png"/>
              <p:cNvPicPr>
                <a:picLocks noChangeAspect="1" noChangeArrowheads="1"/>
              </p:cNvPicPr>
              <p:nvPr/>
            </p:nvPicPr>
            <p:blipFill>
              <a:blip r:embed="rId5" cstate="screen">
                <a:duotone>
                  <a:prstClr val="black"/>
                  <a:schemeClr val="accent6">
                    <a:tint val="45000"/>
                    <a:satMod val="400000"/>
                  </a:schemeClr>
                </a:duotone>
                <a:lum contrast="40000"/>
              </a:blip>
              <a:srcRect/>
              <a:stretch>
                <a:fillRect/>
              </a:stretch>
            </p:blipFill>
            <p:spPr bwMode="auto">
              <a:xfrm>
                <a:off x="7757991" y="4175162"/>
                <a:ext cx="557062" cy="633586"/>
              </a:xfrm>
              <a:prstGeom prst="rect">
                <a:avLst/>
              </a:prstGeom>
              <a:noFill/>
              <a:effectLst>
                <a:outerShdw blurRad="76200" dir="13500000" sy="23000" kx="1200000" algn="br" rotWithShape="0">
                  <a:prstClr val="black">
                    <a:alpha val="20000"/>
                  </a:prstClr>
                </a:outerShdw>
              </a:effectLst>
            </p:spPr>
          </p:pic>
          <p:pic>
            <p:nvPicPr>
              <p:cNvPr id="125" name="Picture 3" descr="C:\Users\jareda\Pictures\DVD_ART35\Icons - Illustrations\_WINDOWS SERVER ICONS\Misc\Database cylinder.png"/>
              <p:cNvPicPr>
                <a:picLocks noChangeAspect="1" noChangeArrowheads="1"/>
              </p:cNvPicPr>
              <p:nvPr/>
            </p:nvPicPr>
            <p:blipFill>
              <a:blip r:embed="rId5" cstate="screen">
                <a:duotone>
                  <a:prstClr val="black"/>
                  <a:schemeClr val="accent3">
                    <a:tint val="45000"/>
                    <a:satMod val="400000"/>
                  </a:schemeClr>
                </a:duotone>
                <a:lum bright="-10000"/>
              </a:blip>
              <a:srcRect/>
              <a:stretch>
                <a:fillRect/>
              </a:stretch>
            </p:blipFill>
            <p:spPr bwMode="auto">
              <a:xfrm>
                <a:off x="8099935" y="4382914"/>
                <a:ext cx="557062" cy="633586"/>
              </a:xfrm>
              <a:prstGeom prst="rect">
                <a:avLst/>
              </a:prstGeom>
              <a:noFill/>
              <a:effectLst>
                <a:outerShdw blurRad="76200" dir="13500000" sy="23000" kx="1200000" algn="br" rotWithShape="0">
                  <a:prstClr val="black">
                    <a:alpha val="20000"/>
                  </a:prstClr>
                </a:outerShdw>
              </a:effectLst>
            </p:spPr>
          </p:pic>
          <p:pic>
            <p:nvPicPr>
              <p:cNvPr id="126" name="Picture 3" descr="C:\Users\jareda\Pictures\DVD_ART35\Icons - Illustrations\_WINDOWS SERVER ICONS\Misc\Database cylinder.png"/>
              <p:cNvPicPr>
                <a:picLocks noChangeAspect="1" noChangeArrowheads="1"/>
              </p:cNvPicPr>
              <p:nvPr/>
            </p:nvPicPr>
            <p:blipFill>
              <a:blip r:embed="rId6" cstate="screen">
                <a:duotone>
                  <a:prstClr val="black"/>
                  <a:schemeClr val="accent5">
                    <a:tint val="45000"/>
                    <a:satMod val="400000"/>
                  </a:schemeClr>
                </a:duotone>
              </a:blip>
              <a:srcRect/>
              <a:stretch>
                <a:fillRect/>
              </a:stretch>
            </p:blipFill>
            <p:spPr bwMode="auto">
              <a:xfrm>
                <a:off x="7655640" y="4500810"/>
                <a:ext cx="455052" cy="517563"/>
              </a:xfrm>
              <a:prstGeom prst="rect">
                <a:avLst/>
              </a:prstGeom>
              <a:noFill/>
              <a:effectLst>
                <a:outerShdw blurRad="76200" dir="13500000" sy="23000" kx="1200000" algn="br" rotWithShape="0">
                  <a:prstClr val="black">
                    <a:alpha val="20000"/>
                  </a:prstClr>
                </a:outerShdw>
              </a:effectLst>
            </p:spPr>
          </p:pic>
        </p:grpSp>
        <p:grpSp>
          <p:nvGrpSpPr>
            <p:cNvPr id="55" name="Group 53"/>
            <p:cNvGrpSpPr/>
            <p:nvPr/>
          </p:nvGrpSpPr>
          <p:grpSpPr>
            <a:xfrm>
              <a:off x="2286000" y="5029197"/>
              <a:ext cx="4267199" cy="838200"/>
              <a:chOff x="2133600" y="5410200"/>
              <a:chExt cx="4267200" cy="838200"/>
            </a:xfrm>
          </p:grpSpPr>
          <p:sp>
            <p:nvSpPr>
              <p:cNvPr id="111" name="Rounded Rectangle 110"/>
              <p:cNvSpPr/>
              <p:nvPr/>
            </p:nvSpPr>
            <p:spPr>
              <a:xfrm>
                <a:off x="2133600" y="5410200"/>
                <a:ext cx="4267200" cy="838200"/>
              </a:xfrm>
              <a:prstGeom prst="roundRect">
                <a:avLst/>
              </a:prstGeom>
              <a:noFill/>
              <a:ln>
                <a:solidFill>
                  <a:srgbClr val="92D05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2" name="Rounded Rectangle 111"/>
              <p:cNvSpPr/>
              <p:nvPr/>
            </p:nvSpPr>
            <p:spPr>
              <a:xfrm>
                <a:off x="3124200" y="5410200"/>
                <a:ext cx="2362199"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r>
                  <a:rPr lang="en-US" dirty="0">
                    <a:solidFill>
                      <a:srgbClr val="444445"/>
                    </a:solidFill>
                  </a:rPr>
                  <a:t>SharePoint Server</a:t>
                </a:r>
              </a:p>
            </p:txBody>
          </p:sp>
          <p:sp>
            <p:nvSpPr>
              <p:cNvPr id="113" name="Rounded Rectangle 112"/>
              <p:cNvSpPr/>
              <p:nvPr/>
            </p:nvSpPr>
            <p:spPr>
              <a:xfrm>
                <a:off x="21336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14" name="Rounded Rectangle 113"/>
              <p:cNvSpPr/>
              <p:nvPr/>
            </p:nvSpPr>
            <p:spPr>
              <a:xfrm>
                <a:off x="25908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16" name="Rounded Rectangle 115"/>
              <p:cNvSpPr/>
              <p:nvPr/>
            </p:nvSpPr>
            <p:spPr>
              <a:xfrm>
                <a:off x="57150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18" name="Rounded Rectangle 117"/>
              <p:cNvSpPr/>
              <p:nvPr/>
            </p:nvSpPr>
            <p:spPr>
              <a:xfrm>
                <a:off x="61722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grpSp>
        <p:sp>
          <p:nvSpPr>
            <p:cNvPr id="56" name="Right Arrow 55"/>
            <p:cNvSpPr/>
            <p:nvPr/>
          </p:nvSpPr>
          <p:spPr>
            <a:xfrm rot="10800000">
              <a:off x="6553198" y="5181597"/>
              <a:ext cx="609600"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nvGrpSpPr>
            <p:cNvPr id="57" name="Group 30"/>
            <p:cNvGrpSpPr/>
            <p:nvPr/>
          </p:nvGrpSpPr>
          <p:grpSpPr>
            <a:xfrm>
              <a:off x="298723" y="5000128"/>
              <a:ext cx="920477" cy="867267"/>
              <a:chOff x="3835400" y="3733800"/>
              <a:chExt cx="1213124" cy="1143000"/>
            </a:xfrm>
          </p:grpSpPr>
          <p:grpSp>
            <p:nvGrpSpPr>
              <p:cNvPr id="94" name="Group 22"/>
              <p:cNvGrpSpPr/>
              <p:nvPr/>
            </p:nvGrpSpPr>
            <p:grpSpPr>
              <a:xfrm>
                <a:off x="3835400" y="3733800"/>
                <a:ext cx="552724" cy="825498"/>
                <a:chOff x="1192024" y="2758440"/>
                <a:chExt cx="1066800" cy="1593276"/>
              </a:xfrm>
              <a:effectLst>
                <a:outerShdw blurRad="76200" dir="18900000" sy="23000" kx="-1200000" algn="bl" rotWithShape="0">
                  <a:prstClr val="black">
                    <a:alpha val="20000"/>
                  </a:prstClr>
                </a:outerShdw>
              </a:effectLst>
            </p:grpSpPr>
            <p:sp>
              <p:nvSpPr>
                <p:cNvPr id="107" name="Flowchart: Delay 106"/>
                <p:cNvSpPr/>
                <p:nvPr/>
              </p:nvSpPr>
              <p:spPr>
                <a:xfrm rot="16200000">
                  <a:off x="1247269" y="3267076"/>
                  <a:ext cx="956310" cy="1066800"/>
                </a:xfrm>
                <a:prstGeom prst="flowChartDelay">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08" name="Flowchart: Delay 107"/>
                <p:cNvSpPr/>
                <p:nvPr/>
              </p:nvSpPr>
              <p:spPr>
                <a:xfrm rot="16200000">
                  <a:off x="1191675" y="3448397"/>
                  <a:ext cx="1067499" cy="739140"/>
                </a:xfrm>
                <a:prstGeom prst="flowChartDelay">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10" name="Oval 25"/>
                <p:cNvSpPr/>
                <p:nvPr/>
              </p:nvSpPr>
              <p:spPr>
                <a:xfrm>
                  <a:off x="1378715" y="2758440"/>
                  <a:ext cx="693421" cy="693419"/>
                </a:xfrm>
                <a:prstGeom prst="ellipse">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nvGrpSpPr>
              <p:cNvPr id="96" name="Group 13"/>
              <p:cNvGrpSpPr/>
              <p:nvPr/>
            </p:nvGrpSpPr>
            <p:grpSpPr>
              <a:xfrm>
                <a:off x="4495800" y="3810001"/>
                <a:ext cx="552724" cy="825499"/>
                <a:chOff x="1143000" y="2758440"/>
                <a:chExt cx="1066800" cy="1593278"/>
              </a:xfrm>
              <a:effectLst>
                <a:outerShdw blurRad="76200" dir="18900000" sy="23000" kx="-1200000" algn="bl" rotWithShape="0">
                  <a:prstClr val="black">
                    <a:alpha val="20000"/>
                  </a:prstClr>
                </a:outerShdw>
              </a:effectLst>
            </p:grpSpPr>
            <p:sp>
              <p:nvSpPr>
                <p:cNvPr id="104" name="Flowchart: Delay 103"/>
                <p:cNvSpPr/>
                <p:nvPr/>
              </p:nvSpPr>
              <p:spPr>
                <a:xfrm rot="16200000">
                  <a:off x="1198245" y="3267075"/>
                  <a:ext cx="956310" cy="1066800"/>
                </a:xfrm>
                <a:prstGeom prst="flowChartDelay">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05" name="Flowchart: Delay 104"/>
                <p:cNvSpPr/>
                <p:nvPr/>
              </p:nvSpPr>
              <p:spPr>
                <a:xfrm rot="16200000">
                  <a:off x="1142650" y="3448398"/>
                  <a:ext cx="1067500" cy="739140"/>
                </a:xfrm>
                <a:prstGeom prst="flowChartDelay">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06" name="Oval 105"/>
                <p:cNvSpPr/>
                <p:nvPr/>
              </p:nvSpPr>
              <p:spPr>
                <a:xfrm>
                  <a:off x="1329690" y="2758440"/>
                  <a:ext cx="693420" cy="693420"/>
                </a:xfrm>
                <a:prstGeom prst="ellipse">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nvGrpSpPr>
              <p:cNvPr id="97" name="Group 26"/>
              <p:cNvGrpSpPr/>
              <p:nvPr/>
            </p:nvGrpSpPr>
            <p:grpSpPr>
              <a:xfrm>
                <a:off x="4114800" y="4051301"/>
                <a:ext cx="552724" cy="825499"/>
                <a:chOff x="1143000" y="2758440"/>
                <a:chExt cx="1066800" cy="1593278"/>
              </a:xfrm>
              <a:effectLst>
                <a:outerShdw blurRad="76200" dir="18900000" sy="23000" kx="-1200000" algn="bl" rotWithShape="0">
                  <a:prstClr val="black">
                    <a:alpha val="20000"/>
                  </a:prstClr>
                </a:outerShdw>
              </a:effectLst>
            </p:grpSpPr>
            <p:sp>
              <p:nvSpPr>
                <p:cNvPr id="99" name="Flowchart: Delay 27"/>
                <p:cNvSpPr/>
                <p:nvPr/>
              </p:nvSpPr>
              <p:spPr>
                <a:xfrm rot="16200000">
                  <a:off x="1198245" y="3267075"/>
                  <a:ext cx="956310" cy="1066800"/>
                </a:xfrm>
                <a:prstGeom prst="flowChartDelay">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02" name="Flowchart: Delay 101"/>
                <p:cNvSpPr/>
                <p:nvPr/>
              </p:nvSpPr>
              <p:spPr>
                <a:xfrm rot="16200000">
                  <a:off x="1142650" y="3448398"/>
                  <a:ext cx="1067500" cy="739140"/>
                </a:xfrm>
                <a:prstGeom prst="flowChartDelay">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03" name="Oval 102"/>
                <p:cNvSpPr/>
                <p:nvPr/>
              </p:nvSpPr>
              <p:spPr>
                <a:xfrm>
                  <a:off x="1329690" y="2758440"/>
                  <a:ext cx="693420" cy="693420"/>
                </a:xfrm>
                <a:prstGeom prst="ellipse">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sp>
          <p:nvSpPr>
            <p:cNvPr id="59" name="TextBox 58"/>
            <p:cNvSpPr txBox="1"/>
            <p:nvPr/>
          </p:nvSpPr>
          <p:spPr>
            <a:xfrm>
              <a:off x="3407281" y="5862932"/>
              <a:ext cx="2170017" cy="461665"/>
            </a:xfrm>
            <a:prstGeom prst="rect">
              <a:avLst/>
            </a:prstGeom>
            <a:noFill/>
          </p:spPr>
          <p:txBody>
            <a:bodyPr wrap="none" rtlCol="0">
              <a:spAutoFit/>
            </a:bodyPr>
            <a:lstStyle/>
            <a:p>
              <a:pPr algn="ctr" fontAlgn="auto">
                <a:spcBef>
                  <a:spcPts val="0"/>
                </a:spcBef>
                <a:spcAft>
                  <a:spcPts val="0"/>
                </a:spcAft>
                <a:defRPr/>
              </a:pPr>
              <a:r>
                <a:rPr lang="en-US" sz="2400" b="1" dirty="0">
                  <a:solidFill>
                    <a:srgbClr val="FFFF66"/>
                  </a:solidFill>
                  <a:latin typeface="Segoe"/>
                </a:rPr>
                <a:t>People search</a:t>
              </a:r>
            </a:p>
          </p:txBody>
        </p:sp>
        <p:sp>
          <p:nvSpPr>
            <p:cNvPr id="60" name="TextBox 26"/>
            <p:cNvSpPr txBox="1"/>
            <p:nvPr/>
          </p:nvSpPr>
          <p:spPr>
            <a:xfrm>
              <a:off x="3307267" y="4496004"/>
              <a:ext cx="2349105" cy="461665"/>
            </a:xfrm>
            <a:prstGeom prst="rect">
              <a:avLst/>
            </a:prstGeom>
            <a:noFill/>
          </p:spPr>
          <p:txBody>
            <a:bodyPr wrap="none" rtlCol="0">
              <a:spAutoFit/>
            </a:bodyPr>
            <a:lstStyle/>
            <a:p>
              <a:pPr algn="ctr" fontAlgn="auto">
                <a:spcBef>
                  <a:spcPts val="0"/>
                </a:spcBef>
                <a:spcAft>
                  <a:spcPts val="0"/>
                </a:spcAft>
                <a:defRPr/>
              </a:pPr>
              <a:r>
                <a:rPr lang="en-US" sz="2400" b="1" dirty="0">
                  <a:solidFill>
                    <a:srgbClr val="9999FF"/>
                  </a:solidFill>
                  <a:latin typeface="Segoe"/>
                </a:rPr>
                <a:t>Content search</a:t>
              </a:r>
            </a:p>
          </p:txBody>
        </p:sp>
        <p:sp>
          <p:nvSpPr>
            <p:cNvPr id="61" name="TextBox 60"/>
            <p:cNvSpPr txBox="1"/>
            <p:nvPr/>
          </p:nvSpPr>
          <p:spPr>
            <a:xfrm>
              <a:off x="304800" y="6146916"/>
              <a:ext cx="723275" cy="646331"/>
            </a:xfrm>
            <a:prstGeom prst="rect">
              <a:avLst/>
            </a:prstGeom>
            <a:noFill/>
          </p:spPr>
          <p:txBody>
            <a:bodyPr wrap="none" rtlCol="0">
              <a:spAutoFit/>
            </a:bodyPr>
            <a:lstStyle/>
            <a:p>
              <a:pPr algn="ctr" fontAlgn="auto">
                <a:spcBef>
                  <a:spcPts val="0"/>
                </a:spcBef>
                <a:spcAft>
                  <a:spcPts val="0"/>
                </a:spcAft>
                <a:defRPr/>
              </a:pPr>
              <a:r>
                <a:rPr lang="en-US" dirty="0">
                  <a:solidFill>
                    <a:srgbClr val="FFFFFF"/>
                  </a:solidFill>
                  <a:latin typeface="Segoe"/>
                </a:rPr>
                <a:t>End </a:t>
              </a:r>
            </a:p>
            <a:p>
              <a:pPr algn="ctr" fontAlgn="auto">
                <a:spcBef>
                  <a:spcPts val="0"/>
                </a:spcBef>
                <a:spcAft>
                  <a:spcPts val="0"/>
                </a:spcAft>
                <a:defRPr/>
              </a:pPr>
              <a:r>
                <a:rPr lang="en-US" dirty="0">
                  <a:solidFill>
                    <a:srgbClr val="FFFFFF"/>
                  </a:solidFill>
                  <a:latin typeface="Segoe"/>
                </a:rPr>
                <a:t>Users</a:t>
              </a:r>
            </a:p>
          </p:txBody>
        </p:sp>
        <p:sp>
          <p:nvSpPr>
            <p:cNvPr id="62" name="Right Arrow 61"/>
            <p:cNvSpPr/>
            <p:nvPr/>
          </p:nvSpPr>
          <p:spPr>
            <a:xfrm rot="10800000">
              <a:off x="6095999" y="5181598"/>
              <a:ext cx="457200"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63" name="Right Arrow 62"/>
            <p:cNvSpPr/>
            <p:nvPr/>
          </p:nvSpPr>
          <p:spPr>
            <a:xfrm rot="10800000">
              <a:off x="5638800" y="5181598"/>
              <a:ext cx="457200"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nvGrpSpPr>
            <p:cNvPr id="64" name="Group 85"/>
            <p:cNvGrpSpPr/>
            <p:nvPr/>
          </p:nvGrpSpPr>
          <p:grpSpPr>
            <a:xfrm>
              <a:off x="5638800" y="5517928"/>
              <a:ext cx="1523997" cy="197069"/>
              <a:chOff x="5638801" y="5746530"/>
              <a:chExt cx="1523998" cy="197070"/>
            </a:xfrm>
            <a:solidFill>
              <a:srgbClr val="FFFF66"/>
            </a:solidFill>
          </p:grpSpPr>
          <p:sp>
            <p:nvSpPr>
              <p:cNvPr id="90" name="Right Arrow 89"/>
              <p:cNvSpPr/>
              <p:nvPr/>
            </p:nvSpPr>
            <p:spPr>
              <a:xfrm rot="10800000">
                <a:off x="6553199" y="5746530"/>
                <a:ext cx="6096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92" name="Right Arrow 91"/>
              <p:cNvSpPr/>
              <p:nvPr/>
            </p:nvSpPr>
            <p:spPr>
              <a:xfrm rot="10800000">
                <a:off x="6096000" y="5746530"/>
                <a:ext cx="4572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93" name="Right Arrow 92"/>
              <p:cNvSpPr/>
              <p:nvPr/>
            </p:nvSpPr>
            <p:spPr>
              <a:xfrm rot="10800000">
                <a:off x="5638801" y="5746530"/>
                <a:ext cx="4572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sp>
          <p:nvSpPr>
            <p:cNvPr id="68" name="Right Arrow 67"/>
            <p:cNvSpPr/>
            <p:nvPr/>
          </p:nvSpPr>
          <p:spPr>
            <a:xfrm flipH="1">
              <a:off x="2286000" y="5594129"/>
              <a:ext cx="457199" cy="120868"/>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69" name="Right Arrow 68"/>
            <p:cNvSpPr/>
            <p:nvPr/>
          </p:nvSpPr>
          <p:spPr>
            <a:xfrm flipH="1">
              <a:off x="2743200" y="5594129"/>
              <a:ext cx="533400" cy="120868"/>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nvGrpSpPr>
            <p:cNvPr id="70" name="Group 163"/>
            <p:cNvGrpSpPr/>
            <p:nvPr/>
          </p:nvGrpSpPr>
          <p:grpSpPr>
            <a:xfrm>
              <a:off x="1523998" y="5105399"/>
              <a:ext cx="788278" cy="609599"/>
              <a:chOff x="1523998" y="5105401"/>
              <a:chExt cx="788278" cy="609599"/>
            </a:xfrm>
          </p:grpSpPr>
          <p:sp>
            <p:nvSpPr>
              <p:cNvPr id="86" name="Right Arrow 85"/>
              <p:cNvSpPr/>
              <p:nvPr/>
            </p:nvSpPr>
            <p:spPr>
              <a:xfrm flipH="1">
                <a:off x="1523998" y="5594131"/>
                <a:ext cx="788277" cy="120869"/>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88" name="Right Arrow 87"/>
              <p:cNvSpPr/>
              <p:nvPr/>
            </p:nvSpPr>
            <p:spPr>
              <a:xfrm flipH="1">
                <a:off x="1523999" y="5105401"/>
                <a:ext cx="788277"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sp>
          <p:nvSpPr>
            <p:cNvPr id="71" name="Right Arrow 70"/>
            <p:cNvSpPr/>
            <p:nvPr/>
          </p:nvSpPr>
          <p:spPr>
            <a:xfrm flipH="1">
              <a:off x="2286000" y="5105399"/>
              <a:ext cx="457199"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73" name="Right Arrow 72"/>
            <p:cNvSpPr/>
            <p:nvPr/>
          </p:nvSpPr>
          <p:spPr>
            <a:xfrm flipH="1">
              <a:off x="2743200" y="5105398"/>
              <a:ext cx="533400"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74" name="TextBox 73"/>
            <p:cNvSpPr txBox="1"/>
            <p:nvPr/>
          </p:nvSpPr>
          <p:spPr>
            <a:xfrm>
              <a:off x="7463804" y="6183646"/>
              <a:ext cx="1279516" cy="1015663"/>
            </a:xfrm>
            <a:prstGeom prst="rect">
              <a:avLst/>
            </a:prstGeom>
            <a:noFill/>
          </p:spPr>
          <p:txBody>
            <a:bodyPr wrap="none" rtlCol="0">
              <a:spAutoFit/>
            </a:bodyPr>
            <a:lstStyle/>
            <a:p>
              <a:pPr algn="ctr" fontAlgn="auto">
                <a:spcBef>
                  <a:spcPts val="0"/>
                </a:spcBef>
                <a:spcAft>
                  <a:spcPts val="0"/>
                </a:spcAft>
                <a:defRPr/>
              </a:pPr>
              <a:r>
                <a:rPr lang="en-US" dirty="0">
                  <a:solidFill>
                    <a:srgbClr val="FFFFFF"/>
                  </a:solidFill>
                  <a:latin typeface="Segoe"/>
                </a:rPr>
                <a:t>Content + </a:t>
              </a:r>
            </a:p>
            <a:p>
              <a:pPr algn="ctr" fontAlgn="auto">
                <a:spcBef>
                  <a:spcPts val="0"/>
                </a:spcBef>
                <a:spcAft>
                  <a:spcPts val="0"/>
                </a:spcAft>
                <a:defRPr/>
              </a:pPr>
              <a:r>
                <a:rPr lang="en-US" dirty="0">
                  <a:solidFill>
                    <a:srgbClr val="FFFFFF"/>
                  </a:solidFill>
                  <a:latin typeface="Segoe"/>
                </a:rPr>
                <a:t>Profiles      </a:t>
              </a:r>
            </a:p>
            <a:p>
              <a:pPr algn="ctr" fontAlgn="auto">
                <a:spcBef>
                  <a:spcPts val="0"/>
                </a:spcBef>
                <a:spcAft>
                  <a:spcPts val="0"/>
                </a:spcAft>
                <a:defRPr/>
              </a:pPr>
              <a:endParaRPr lang="en-US" sz="2400" b="1" dirty="0">
                <a:solidFill>
                  <a:srgbClr val="FFFFFF"/>
                </a:solidFill>
                <a:latin typeface="Segoe"/>
              </a:endParaRPr>
            </a:p>
          </p:txBody>
        </p:sp>
        <p:sp>
          <p:nvSpPr>
            <p:cNvPr id="193" name="TextBox 192"/>
            <p:cNvSpPr txBox="1"/>
            <p:nvPr/>
          </p:nvSpPr>
          <p:spPr>
            <a:xfrm>
              <a:off x="311640" y="6146918"/>
              <a:ext cx="723275" cy="646331"/>
            </a:xfrm>
            <a:prstGeom prst="rect">
              <a:avLst/>
            </a:prstGeom>
            <a:noFill/>
          </p:spPr>
          <p:txBody>
            <a:bodyPr wrap="none" rtlCol="0">
              <a:spAutoFit/>
            </a:bodyPr>
            <a:lstStyle/>
            <a:p>
              <a:pPr algn="ctr" fontAlgn="auto">
                <a:spcBef>
                  <a:spcPts val="0"/>
                </a:spcBef>
                <a:spcAft>
                  <a:spcPts val="0"/>
                </a:spcAft>
                <a:defRPr/>
              </a:pPr>
              <a:r>
                <a:rPr lang="en-US" dirty="0">
                  <a:solidFill>
                    <a:srgbClr val="FFFFFF"/>
                  </a:solidFill>
                  <a:latin typeface="Segoe"/>
                </a:rPr>
                <a:t>End </a:t>
              </a:r>
            </a:p>
            <a:p>
              <a:pPr algn="ctr" fontAlgn="auto">
                <a:spcBef>
                  <a:spcPts val="0"/>
                </a:spcBef>
                <a:spcAft>
                  <a:spcPts val="0"/>
                </a:spcAft>
                <a:defRPr/>
              </a:pPr>
              <a:r>
                <a:rPr lang="en-US" dirty="0">
                  <a:solidFill>
                    <a:srgbClr val="FFFFFF"/>
                  </a:solidFill>
                  <a:latin typeface="Segoe"/>
                </a:rPr>
                <a:t>Users</a:t>
              </a:r>
            </a:p>
          </p:txBody>
        </p:sp>
        <p:sp>
          <p:nvSpPr>
            <p:cNvPr id="194" name="TextBox 193"/>
            <p:cNvSpPr txBox="1"/>
            <p:nvPr/>
          </p:nvSpPr>
          <p:spPr>
            <a:xfrm>
              <a:off x="7470645" y="6183649"/>
              <a:ext cx="1279516" cy="1015663"/>
            </a:xfrm>
            <a:prstGeom prst="rect">
              <a:avLst/>
            </a:prstGeom>
            <a:noFill/>
          </p:spPr>
          <p:txBody>
            <a:bodyPr wrap="none" rtlCol="0">
              <a:spAutoFit/>
            </a:bodyPr>
            <a:lstStyle/>
            <a:p>
              <a:pPr algn="ctr" fontAlgn="auto">
                <a:spcBef>
                  <a:spcPts val="0"/>
                </a:spcBef>
                <a:spcAft>
                  <a:spcPts val="0"/>
                </a:spcAft>
                <a:defRPr/>
              </a:pPr>
              <a:r>
                <a:rPr lang="en-US" dirty="0">
                  <a:solidFill>
                    <a:srgbClr val="FFFFFF"/>
                  </a:solidFill>
                  <a:latin typeface="Segoe"/>
                </a:rPr>
                <a:t>Content + </a:t>
              </a:r>
            </a:p>
            <a:p>
              <a:pPr algn="ctr" fontAlgn="auto">
                <a:spcBef>
                  <a:spcPts val="0"/>
                </a:spcBef>
                <a:spcAft>
                  <a:spcPts val="0"/>
                </a:spcAft>
                <a:defRPr/>
              </a:pPr>
              <a:r>
                <a:rPr lang="en-US" dirty="0">
                  <a:solidFill>
                    <a:srgbClr val="FFFFFF"/>
                  </a:solidFill>
                  <a:latin typeface="Segoe"/>
                </a:rPr>
                <a:t>Profiles      </a:t>
              </a:r>
            </a:p>
            <a:p>
              <a:pPr algn="ctr" fontAlgn="auto">
                <a:spcBef>
                  <a:spcPts val="0"/>
                </a:spcBef>
                <a:spcAft>
                  <a:spcPts val="0"/>
                </a:spcAft>
                <a:defRPr/>
              </a:pPr>
              <a:endParaRPr lang="en-US" sz="2400" b="1" dirty="0">
                <a:solidFill>
                  <a:srgbClr val="FFFFFF"/>
                </a:solidFill>
                <a:latin typeface="Segoe"/>
              </a:endParaRPr>
            </a:p>
          </p:txBody>
        </p:sp>
      </p:grpSp>
      <p:grpSp>
        <p:nvGrpSpPr>
          <p:cNvPr id="127" name="Group 171"/>
          <p:cNvGrpSpPr/>
          <p:nvPr/>
        </p:nvGrpSpPr>
        <p:grpSpPr>
          <a:xfrm>
            <a:off x="601670" y="1195390"/>
            <a:ext cx="8001000" cy="2590800"/>
            <a:chOff x="298723" y="1295400"/>
            <a:chExt cx="8447174" cy="2819400"/>
          </a:xfrm>
        </p:grpSpPr>
        <p:sp>
          <p:nvSpPr>
            <p:cNvPr id="128" name="TextBox 127"/>
            <p:cNvSpPr txBox="1"/>
            <p:nvPr/>
          </p:nvSpPr>
          <p:spPr>
            <a:xfrm>
              <a:off x="3300414" y="3653135"/>
              <a:ext cx="2170018" cy="461665"/>
            </a:xfrm>
            <a:prstGeom prst="rect">
              <a:avLst/>
            </a:prstGeom>
            <a:noFill/>
          </p:spPr>
          <p:txBody>
            <a:bodyPr wrap="none" rtlCol="0">
              <a:spAutoFit/>
            </a:bodyPr>
            <a:lstStyle/>
            <a:p>
              <a:pPr algn="ctr" fontAlgn="auto">
                <a:spcBef>
                  <a:spcPts val="0"/>
                </a:spcBef>
                <a:spcAft>
                  <a:spcPts val="0"/>
                </a:spcAft>
                <a:defRPr/>
              </a:pPr>
              <a:r>
                <a:rPr lang="en-US" sz="2400" b="1" dirty="0">
                  <a:solidFill>
                    <a:srgbClr val="FFFF66"/>
                  </a:solidFill>
                  <a:latin typeface="Segoe"/>
                </a:rPr>
                <a:t>People search</a:t>
              </a:r>
            </a:p>
          </p:txBody>
        </p:sp>
        <p:grpSp>
          <p:nvGrpSpPr>
            <p:cNvPr id="130" name="Group 161"/>
            <p:cNvGrpSpPr/>
            <p:nvPr/>
          </p:nvGrpSpPr>
          <p:grpSpPr>
            <a:xfrm>
              <a:off x="298723" y="1295400"/>
              <a:ext cx="8447174" cy="2656173"/>
              <a:chOff x="298723" y="1295400"/>
              <a:chExt cx="8447174" cy="2656173"/>
            </a:xfrm>
          </p:grpSpPr>
          <p:sp>
            <p:nvSpPr>
              <p:cNvPr id="131" name="TextBox 26"/>
              <p:cNvSpPr txBox="1"/>
              <p:nvPr/>
            </p:nvSpPr>
            <p:spPr>
              <a:xfrm>
                <a:off x="4114800" y="2438400"/>
                <a:ext cx="429926" cy="523220"/>
              </a:xfrm>
              <a:prstGeom prst="rect">
                <a:avLst/>
              </a:prstGeom>
              <a:noFill/>
            </p:spPr>
            <p:txBody>
              <a:bodyPr wrap="none" rtlCol="0">
                <a:spAutoFit/>
              </a:bodyPr>
              <a:lstStyle/>
              <a:p>
                <a:r>
                  <a:rPr lang="en-US" sz="2800" dirty="0">
                    <a:solidFill>
                      <a:srgbClr val="444445"/>
                    </a:solidFill>
                    <a:latin typeface="Segoe" pitchFamily="34" charset="0"/>
                  </a:rPr>
                  <a:t>+</a:t>
                </a:r>
              </a:p>
            </p:txBody>
          </p:sp>
          <p:grpSp>
            <p:nvGrpSpPr>
              <p:cNvPr id="132" name="Group 98"/>
              <p:cNvGrpSpPr/>
              <p:nvPr/>
            </p:nvGrpSpPr>
            <p:grpSpPr>
              <a:xfrm>
                <a:off x="2209800" y="2819400"/>
                <a:ext cx="4267200" cy="838200"/>
                <a:chOff x="2133600" y="5410200"/>
                <a:chExt cx="4267200" cy="838200"/>
              </a:xfrm>
            </p:grpSpPr>
            <p:sp>
              <p:nvSpPr>
                <p:cNvPr id="177" name="Rounded Rectangle 176"/>
                <p:cNvSpPr/>
                <p:nvPr/>
              </p:nvSpPr>
              <p:spPr>
                <a:xfrm>
                  <a:off x="2133600" y="5410200"/>
                  <a:ext cx="4267200" cy="838200"/>
                </a:xfrm>
                <a:prstGeom prst="roundRect">
                  <a:avLst/>
                </a:prstGeom>
                <a:noFill/>
                <a:ln>
                  <a:solidFill>
                    <a:srgbClr val="92D05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78" name="Rounded Rectangle 177"/>
                <p:cNvSpPr/>
                <p:nvPr/>
              </p:nvSpPr>
              <p:spPr>
                <a:xfrm>
                  <a:off x="3124200" y="5410200"/>
                  <a:ext cx="23622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r>
                    <a:rPr lang="en-US" dirty="0">
                      <a:solidFill>
                        <a:srgbClr val="444445"/>
                      </a:solidFill>
                    </a:rPr>
                    <a:t>SharePoint Server</a:t>
                  </a:r>
                </a:p>
              </p:txBody>
            </p:sp>
            <p:sp>
              <p:nvSpPr>
                <p:cNvPr id="179" name="Rounded Rectangle 178"/>
                <p:cNvSpPr/>
                <p:nvPr/>
              </p:nvSpPr>
              <p:spPr>
                <a:xfrm>
                  <a:off x="21336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80" name="Rounded Rectangle 179"/>
                <p:cNvSpPr/>
                <p:nvPr/>
              </p:nvSpPr>
              <p:spPr>
                <a:xfrm>
                  <a:off x="25908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81" name="Rounded Rectangle 180"/>
                <p:cNvSpPr/>
                <p:nvPr/>
              </p:nvSpPr>
              <p:spPr>
                <a:xfrm>
                  <a:off x="57150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82" name="Rounded Rectangle 181"/>
                <p:cNvSpPr/>
                <p:nvPr/>
              </p:nvSpPr>
              <p:spPr>
                <a:xfrm>
                  <a:off x="6172200" y="54102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grpSp>
          <p:sp>
            <p:nvSpPr>
              <p:cNvPr id="133" name="Rounded Rectangle 132"/>
              <p:cNvSpPr/>
              <p:nvPr/>
            </p:nvSpPr>
            <p:spPr>
              <a:xfrm>
                <a:off x="2667000" y="1752600"/>
                <a:ext cx="3352800" cy="838200"/>
              </a:xfrm>
              <a:prstGeom prst="roundRect">
                <a:avLst/>
              </a:prstGeom>
              <a:noFill/>
              <a:ln>
                <a:solidFill>
                  <a:srgbClr val="92D05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34" name="Rounded Rectangle 133"/>
              <p:cNvSpPr/>
              <p:nvPr/>
            </p:nvSpPr>
            <p:spPr>
              <a:xfrm>
                <a:off x="3200400" y="1752600"/>
                <a:ext cx="23622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r>
                  <a:rPr lang="en-US" dirty="0">
                    <a:solidFill>
                      <a:srgbClr val="444445"/>
                    </a:solidFill>
                  </a:rPr>
                  <a:t>FAST Search </a:t>
                </a:r>
              </a:p>
              <a:p>
                <a:pPr>
                  <a:lnSpc>
                    <a:spcPct val="85000"/>
                  </a:lnSpc>
                </a:pPr>
                <a:r>
                  <a:rPr lang="en-US" sz="1400" dirty="0">
                    <a:solidFill>
                      <a:srgbClr val="444445"/>
                    </a:solidFill>
                  </a:rPr>
                  <a:t>for SharePoint</a:t>
                </a:r>
              </a:p>
            </p:txBody>
          </p:sp>
          <p:sp>
            <p:nvSpPr>
              <p:cNvPr id="135" name="Rounded Rectangle 134"/>
              <p:cNvSpPr/>
              <p:nvPr/>
            </p:nvSpPr>
            <p:spPr>
              <a:xfrm>
                <a:off x="2667000" y="17526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sp>
            <p:nvSpPr>
              <p:cNvPr id="136" name="Rounded Rectangle 135"/>
              <p:cNvSpPr/>
              <p:nvPr/>
            </p:nvSpPr>
            <p:spPr>
              <a:xfrm>
                <a:off x="5791200" y="1752600"/>
                <a:ext cx="228600" cy="838200"/>
              </a:xfrm>
              <a:prstGeom prst="roundRect">
                <a:avLst/>
              </a:prstGeom>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tlCol="0" anchor="ctr"/>
              <a:lstStyle/>
              <a:p>
                <a:pPr>
                  <a:lnSpc>
                    <a:spcPct val="85000"/>
                  </a:lnSpc>
                </a:pPr>
                <a:endParaRPr lang="en-US" dirty="0">
                  <a:solidFill>
                    <a:srgbClr val="444445"/>
                  </a:solidFill>
                </a:endParaRPr>
              </a:p>
            </p:txBody>
          </p:sp>
          <p:grpSp>
            <p:nvGrpSpPr>
              <p:cNvPr id="137" name="Group 115"/>
              <p:cNvGrpSpPr/>
              <p:nvPr/>
            </p:nvGrpSpPr>
            <p:grpSpPr>
              <a:xfrm>
                <a:off x="7086600" y="2514600"/>
                <a:ext cx="1659297" cy="1436973"/>
                <a:chOff x="6997700" y="3581400"/>
                <a:chExt cx="1659297" cy="1436973"/>
              </a:xfrm>
            </p:grpSpPr>
            <p:sp>
              <p:nvSpPr>
                <p:cNvPr id="172" name="Freeform 7"/>
                <p:cNvSpPr>
                  <a:spLocks/>
                </p:cNvSpPr>
                <p:nvPr/>
              </p:nvSpPr>
              <p:spPr bwMode="auto">
                <a:xfrm>
                  <a:off x="7646439" y="3581400"/>
                  <a:ext cx="887961" cy="1294474"/>
                </a:xfrm>
                <a:custGeom>
                  <a:avLst/>
                  <a:gdLst/>
                  <a:ahLst/>
                  <a:cxnLst>
                    <a:cxn ang="0">
                      <a:pos x="635" y="44"/>
                    </a:cxn>
                    <a:cxn ang="0">
                      <a:pos x="618" y="21"/>
                    </a:cxn>
                    <a:cxn ang="0">
                      <a:pos x="587" y="4"/>
                    </a:cxn>
                    <a:cxn ang="0">
                      <a:pos x="566" y="2"/>
                    </a:cxn>
                    <a:cxn ang="0">
                      <a:pos x="542" y="6"/>
                    </a:cxn>
                    <a:cxn ang="0">
                      <a:pos x="522" y="18"/>
                    </a:cxn>
                    <a:cxn ang="0">
                      <a:pos x="506" y="37"/>
                    </a:cxn>
                    <a:cxn ang="0">
                      <a:pos x="498" y="60"/>
                    </a:cxn>
                    <a:cxn ang="0">
                      <a:pos x="497" y="93"/>
                    </a:cxn>
                    <a:cxn ang="0">
                      <a:pos x="503" y="121"/>
                    </a:cxn>
                    <a:cxn ang="0">
                      <a:pos x="535" y="216"/>
                    </a:cxn>
                    <a:cxn ang="0">
                      <a:pos x="367" y="449"/>
                    </a:cxn>
                    <a:cxn ang="0">
                      <a:pos x="340" y="336"/>
                    </a:cxn>
                    <a:cxn ang="0">
                      <a:pos x="310" y="312"/>
                    </a:cxn>
                    <a:cxn ang="0">
                      <a:pos x="270" y="176"/>
                    </a:cxn>
                    <a:cxn ang="0">
                      <a:pos x="191" y="40"/>
                    </a:cxn>
                    <a:cxn ang="0">
                      <a:pos x="87" y="201"/>
                    </a:cxn>
                    <a:cxn ang="0">
                      <a:pos x="23" y="304"/>
                    </a:cxn>
                    <a:cxn ang="0">
                      <a:pos x="12" y="511"/>
                    </a:cxn>
                    <a:cxn ang="0">
                      <a:pos x="7" y="771"/>
                    </a:cxn>
                    <a:cxn ang="0">
                      <a:pos x="24" y="1040"/>
                    </a:cxn>
                    <a:cxn ang="0">
                      <a:pos x="87" y="1288"/>
                    </a:cxn>
                    <a:cxn ang="0">
                      <a:pos x="113" y="1536"/>
                    </a:cxn>
                    <a:cxn ang="0">
                      <a:pos x="170" y="1456"/>
                    </a:cxn>
                    <a:cxn ang="0">
                      <a:pos x="168" y="1164"/>
                    </a:cxn>
                    <a:cxn ang="0">
                      <a:pos x="213" y="1294"/>
                    </a:cxn>
                    <a:cxn ang="0">
                      <a:pos x="194" y="1452"/>
                    </a:cxn>
                    <a:cxn ang="0">
                      <a:pos x="233" y="1479"/>
                    </a:cxn>
                    <a:cxn ang="0">
                      <a:pos x="340" y="1519"/>
                    </a:cxn>
                    <a:cxn ang="0">
                      <a:pos x="270" y="1385"/>
                    </a:cxn>
                    <a:cxn ang="0">
                      <a:pos x="323" y="1109"/>
                    </a:cxn>
                    <a:cxn ang="0">
                      <a:pos x="356" y="806"/>
                    </a:cxn>
                    <a:cxn ang="0">
                      <a:pos x="320" y="590"/>
                    </a:cxn>
                    <a:cxn ang="0">
                      <a:pos x="355" y="622"/>
                    </a:cxn>
                    <a:cxn ang="0">
                      <a:pos x="395" y="702"/>
                    </a:cxn>
                    <a:cxn ang="0">
                      <a:pos x="421" y="815"/>
                    </a:cxn>
                    <a:cxn ang="0">
                      <a:pos x="429" y="1393"/>
                    </a:cxn>
                    <a:cxn ang="0">
                      <a:pos x="401" y="1453"/>
                    </a:cxn>
                    <a:cxn ang="0">
                      <a:pos x="451" y="1493"/>
                    </a:cxn>
                    <a:cxn ang="0">
                      <a:pos x="548" y="1454"/>
                    </a:cxn>
                    <a:cxn ang="0">
                      <a:pos x="537" y="1361"/>
                    </a:cxn>
                    <a:cxn ang="0">
                      <a:pos x="571" y="1022"/>
                    </a:cxn>
                    <a:cxn ang="0">
                      <a:pos x="626" y="942"/>
                    </a:cxn>
                    <a:cxn ang="0">
                      <a:pos x="676" y="1138"/>
                    </a:cxn>
                    <a:cxn ang="0">
                      <a:pos x="687" y="1399"/>
                    </a:cxn>
                    <a:cxn ang="0">
                      <a:pos x="703" y="1466"/>
                    </a:cxn>
                    <a:cxn ang="0">
                      <a:pos x="817" y="1476"/>
                    </a:cxn>
                    <a:cxn ang="0">
                      <a:pos x="767" y="1416"/>
                    </a:cxn>
                    <a:cxn ang="0">
                      <a:pos x="795" y="1385"/>
                    </a:cxn>
                    <a:cxn ang="0">
                      <a:pos x="779" y="853"/>
                    </a:cxn>
                    <a:cxn ang="0">
                      <a:pos x="805" y="713"/>
                    </a:cxn>
                    <a:cxn ang="0">
                      <a:pos x="842" y="677"/>
                    </a:cxn>
                    <a:cxn ang="0">
                      <a:pos x="851" y="572"/>
                    </a:cxn>
                    <a:cxn ang="0">
                      <a:pos x="794" y="314"/>
                    </a:cxn>
                    <a:cxn ang="0">
                      <a:pos x="652" y="215"/>
                    </a:cxn>
                    <a:cxn ang="0">
                      <a:pos x="655" y="111"/>
                    </a:cxn>
                  </a:cxnLst>
                  <a:rect l="0" t="0" r="r" b="b"/>
                  <a:pathLst>
                    <a:path w="866" h="1539">
                      <a:moveTo>
                        <a:pt x="648" y="89"/>
                      </a:moveTo>
                      <a:cubicBezTo>
                        <a:pt x="642" y="89"/>
                        <a:pt x="642" y="93"/>
                        <a:pt x="641" y="83"/>
                      </a:cubicBezTo>
                      <a:cubicBezTo>
                        <a:pt x="641" y="73"/>
                        <a:pt x="637" y="58"/>
                        <a:pt x="637" y="56"/>
                      </a:cubicBezTo>
                      <a:cubicBezTo>
                        <a:pt x="636" y="54"/>
                        <a:pt x="637" y="53"/>
                        <a:pt x="635" y="51"/>
                      </a:cubicBezTo>
                      <a:cubicBezTo>
                        <a:pt x="633" y="49"/>
                        <a:pt x="638" y="47"/>
                        <a:pt x="635" y="44"/>
                      </a:cubicBezTo>
                      <a:cubicBezTo>
                        <a:pt x="632" y="42"/>
                        <a:pt x="634" y="40"/>
                        <a:pt x="632" y="38"/>
                      </a:cubicBezTo>
                      <a:cubicBezTo>
                        <a:pt x="630" y="37"/>
                        <a:pt x="631" y="34"/>
                        <a:pt x="629" y="32"/>
                      </a:cubicBezTo>
                      <a:cubicBezTo>
                        <a:pt x="627" y="30"/>
                        <a:pt x="626" y="30"/>
                        <a:pt x="625" y="29"/>
                      </a:cubicBezTo>
                      <a:cubicBezTo>
                        <a:pt x="624" y="29"/>
                        <a:pt x="623" y="26"/>
                        <a:pt x="623" y="25"/>
                      </a:cubicBezTo>
                      <a:cubicBezTo>
                        <a:pt x="622" y="24"/>
                        <a:pt x="620" y="22"/>
                        <a:pt x="618" y="21"/>
                      </a:cubicBezTo>
                      <a:cubicBezTo>
                        <a:pt x="612" y="20"/>
                        <a:pt x="617" y="19"/>
                        <a:pt x="613" y="17"/>
                      </a:cubicBezTo>
                      <a:cubicBezTo>
                        <a:pt x="610" y="15"/>
                        <a:pt x="606" y="12"/>
                        <a:pt x="605" y="12"/>
                      </a:cubicBezTo>
                      <a:cubicBezTo>
                        <a:pt x="604" y="12"/>
                        <a:pt x="600" y="8"/>
                        <a:pt x="598" y="8"/>
                      </a:cubicBezTo>
                      <a:cubicBezTo>
                        <a:pt x="595" y="8"/>
                        <a:pt x="593" y="6"/>
                        <a:pt x="591" y="5"/>
                      </a:cubicBezTo>
                      <a:cubicBezTo>
                        <a:pt x="590" y="4"/>
                        <a:pt x="589" y="4"/>
                        <a:pt x="587" y="4"/>
                      </a:cubicBezTo>
                      <a:cubicBezTo>
                        <a:pt x="586" y="4"/>
                        <a:pt x="583" y="3"/>
                        <a:pt x="582" y="3"/>
                      </a:cubicBezTo>
                      <a:cubicBezTo>
                        <a:pt x="581" y="2"/>
                        <a:pt x="578" y="3"/>
                        <a:pt x="577" y="3"/>
                      </a:cubicBezTo>
                      <a:cubicBezTo>
                        <a:pt x="576" y="3"/>
                        <a:pt x="576" y="0"/>
                        <a:pt x="575" y="1"/>
                      </a:cubicBezTo>
                      <a:cubicBezTo>
                        <a:pt x="573" y="2"/>
                        <a:pt x="571" y="0"/>
                        <a:pt x="569" y="1"/>
                      </a:cubicBezTo>
                      <a:cubicBezTo>
                        <a:pt x="567" y="3"/>
                        <a:pt x="567" y="0"/>
                        <a:pt x="566" y="2"/>
                      </a:cubicBezTo>
                      <a:cubicBezTo>
                        <a:pt x="564" y="3"/>
                        <a:pt x="564" y="2"/>
                        <a:pt x="562" y="2"/>
                      </a:cubicBezTo>
                      <a:cubicBezTo>
                        <a:pt x="559" y="1"/>
                        <a:pt x="559" y="1"/>
                        <a:pt x="558" y="2"/>
                      </a:cubicBezTo>
                      <a:cubicBezTo>
                        <a:pt x="558" y="3"/>
                        <a:pt x="556" y="2"/>
                        <a:pt x="555" y="2"/>
                      </a:cubicBezTo>
                      <a:cubicBezTo>
                        <a:pt x="553" y="3"/>
                        <a:pt x="550" y="2"/>
                        <a:pt x="548" y="4"/>
                      </a:cubicBezTo>
                      <a:cubicBezTo>
                        <a:pt x="547" y="6"/>
                        <a:pt x="543" y="5"/>
                        <a:pt x="542" y="6"/>
                      </a:cubicBezTo>
                      <a:cubicBezTo>
                        <a:pt x="542" y="7"/>
                        <a:pt x="540" y="7"/>
                        <a:pt x="539" y="7"/>
                      </a:cubicBezTo>
                      <a:cubicBezTo>
                        <a:pt x="537" y="7"/>
                        <a:pt x="536" y="8"/>
                        <a:pt x="535" y="9"/>
                      </a:cubicBezTo>
                      <a:cubicBezTo>
                        <a:pt x="534" y="11"/>
                        <a:pt x="529" y="12"/>
                        <a:pt x="529" y="13"/>
                      </a:cubicBezTo>
                      <a:cubicBezTo>
                        <a:pt x="529" y="15"/>
                        <a:pt x="525" y="15"/>
                        <a:pt x="525" y="16"/>
                      </a:cubicBezTo>
                      <a:cubicBezTo>
                        <a:pt x="525" y="18"/>
                        <a:pt x="523" y="17"/>
                        <a:pt x="522" y="18"/>
                      </a:cubicBezTo>
                      <a:cubicBezTo>
                        <a:pt x="521" y="19"/>
                        <a:pt x="518" y="21"/>
                        <a:pt x="517" y="23"/>
                      </a:cubicBezTo>
                      <a:cubicBezTo>
                        <a:pt x="516" y="24"/>
                        <a:pt x="515" y="26"/>
                        <a:pt x="514" y="26"/>
                      </a:cubicBezTo>
                      <a:cubicBezTo>
                        <a:pt x="512" y="27"/>
                        <a:pt x="511" y="29"/>
                        <a:pt x="510" y="30"/>
                      </a:cubicBezTo>
                      <a:cubicBezTo>
                        <a:pt x="509" y="32"/>
                        <a:pt x="509" y="34"/>
                        <a:pt x="508" y="34"/>
                      </a:cubicBezTo>
                      <a:cubicBezTo>
                        <a:pt x="507" y="34"/>
                        <a:pt x="507" y="35"/>
                        <a:pt x="506" y="37"/>
                      </a:cubicBezTo>
                      <a:cubicBezTo>
                        <a:pt x="505" y="38"/>
                        <a:pt x="504" y="39"/>
                        <a:pt x="503" y="40"/>
                      </a:cubicBezTo>
                      <a:cubicBezTo>
                        <a:pt x="501" y="43"/>
                        <a:pt x="502" y="46"/>
                        <a:pt x="500" y="47"/>
                      </a:cubicBezTo>
                      <a:cubicBezTo>
                        <a:pt x="499" y="48"/>
                        <a:pt x="498" y="49"/>
                        <a:pt x="499" y="50"/>
                      </a:cubicBezTo>
                      <a:cubicBezTo>
                        <a:pt x="500" y="52"/>
                        <a:pt x="499" y="53"/>
                        <a:pt x="499" y="54"/>
                      </a:cubicBezTo>
                      <a:cubicBezTo>
                        <a:pt x="498" y="55"/>
                        <a:pt x="498" y="59"/>
                        <a:pt x="498" y="60"/>
                      </a:cubicBezTo>
                      <a:cubicBezTo>
                        <a:pt x="499" y="60"/>
                        <a:pt x="495" y="64"/>
                        <a:pt x="495" y="66"/>
                      </a:cubicBezTo>
                      <a:cubicBezTo>
                        <a:pt x="495" y="68"/>
                        <a:pt x="495" y="74"/>
                        <a:pt x="495" y="75"/>
                      </a:cubicBezTo>
                      <a:cubicBezTo>
                        <a:pt x="495" y="76"/>
                        <a:pt x="495" y="84"/>
                        <a:pt x="495" y="84"/>
                      </a:cubicBezTo>
                      <a:cubicBezTo>
                        <a:pt x="496" y="85"/>
                        <a:pt x="496" y="88"/>
                        <a:pt x="496" y="89"/>
                      </a:cubicBezTo>
                      <a:cubicBezTo>
                        <a:pt x="496" y="90"/>
                        <a:pt x="496" y="93"/>
                        <a:pt x="497" y="93"/>
                      </a:cubicBezTo>
                      <a:cubicBezTo>
                        <a:pt x="498" y="93"/>
                        <a:pt x="498" y="95"/>
                        <a:pt x="498" y="96"/>
                      </a:cubicBezTo>
                      <a:cubicBezTo>
                        <a:pt x="498" y="97"/>
                        <a:pt x="502" y="106"/>
                        <a:pt x="503" y="107"/>
                      </a:cubicBezTo>
                      <a:cubicBezTo>
                        <a:pt x="504" y="108"/>
                        <a:pt x="504" y="108"/>
                        <a:pt x="505" y="110"/>
                      </a:cubicBezTo>
                      <a:cubicBezTo>
                        <a:pt x="505" y="113"/>
                        <a:pt x="501" y="108"/>
                        <a:pt x="500" y="113"/>
                      </a:cubicBezTo>
                      <a:cubicBezTo>
                        <a:pt x="499" y="116"/>
                        <a:pt x="502" y="116"/>
                        <a:pt x="503" y="121"/>
                      </a:cubicBezTo>
                      <a:cubicBezTo>
                        <a:pt x="504" y="124"/>
                        <a:pt x="505" y="123"/>
                        <a:pt x="507" y="137"/>
                      </a:cubicBezTo>
                      <a:cubicBezTo>
                        <a:pt x="507" y="141"/>
                        <a:pt x="509" y="153"/>
                        <a:pt x="514" y="163"/>
                      </a:cubicBezTo>
                      <a:cubicBezTo>
                        <a:pt x="515" y="165"/>
                        <a:pt x="519" y="176"/>
                        <a:pt x="532" y="191"/>
                      </a:cubicBezTo>
                      <a:cubicBezTo>
                        <a:pt x="534" y="193"/>
                        <a:pt x="534" y="191"/>
                        <a:pt x="536" y="200"/>
                      </a:cubicBezTo>
                      <a:cubicBezTo>
                        <a:pt x="537" y="210"/>
                        <a:pt x="537" y="207"/>
                        <a:pt x="535" y="216"/>
                      </a:cubicBezTo>
                      <a:cubicBezTo>
                        <a:pt x="532" y="227"/>
                        <a:pt x="534" y="224"/>
                        <a:pt x="526" y="228"/>
                      </a:cubicBezTo>
                      <a:cubicBezTo>
                        <a:pt x="523" y="230"/>
                        <a:pt x="481" y="258"/>
                        <a:pt x="457" y="269"/>
                      </a:cubicBezTo>
                      <a:cubicBezTo>
                        <a:pt x="452" y="271"/>
                        <a:pt x="430" y="281"/>
                        <a:pt x="414" y="295"/>
                      </a:cubicBezTo>
                      <a:cubicBezTo>
                        <a:pt x="411" y="297"/>
                        <a:pt x="404" y="309"/>
                        <a:pt x="400" y="315"/>
                      </a:cubicBezTo>
                      <a:cubicBezTo>
                        <a:pt x="397" y="321"/>
                        <a:pt x="377" y="361"/>
                        <a:pt x="367" y="449"/>
                      </a:cubicBezTo>
                      <a:cubicBezTo>
                        <a:pt x="366" y="454"/>
                        <a:pt x="366" y="468"/>
                        <a:pt x="363" y="434"/>
                      </a:cubicBezTo>
                      <a:cubicBezTo>
                        <a:pt x="362" y="423"/>
                        <a:pt x="357" y="389"/>
                        <a:pt x="352" y="371"/>
                      </a:cubicBezTo>
                      <a:cubicBezTo>
                        <a:pt x="351" y="368"/>
                        <a:pt x="360" y="360"/>
                        <a:pt x="354" y="352"/>
                      </a:cubicBezTo>
                      <a:cubicBezTo>
                        <a:pt x="348" y="345"/>
                        <a:pt x="353" y="342"/>
                        <a:pt x="346" y="342"/>
                      </a:cubicBezTo>
                      <a:cubicBezTo>
                        <a:pt x="341" y="342"/>
                        <a:pt x="343" y="339"/>
                        <a:pt x="340" y="336"/>
                      </a:cubicBezTo>
                      <a:cubicBezTo>
                        <a:pt x="338" y="332"/>
                        <a:pt x="335" y="330"/>
                        <a:pt x="332" y="328"/>
                      </a:cubicBezTo>
                      <a:cubicBezTo>
                        <a:pt x="329" y="326"/>
                        <a:pt x="327" y="320"/>
                        <a:pt x="321" y="318"/>
                      </a:cubicBezTo>
                      <a:cubicBezTo>
                        <a:pt x="317" y="317"/>
                        <a:pt x="313" y="315"/>
                        <a:pt x="306" y="313"/>
                      </a:cubicBezTo>
                      <a:cubicBezTo>
                        <a:pt x="302" y="311"/>
                        <a:pt x="301" y="308"/>
                        <a:pt x="299" y="306"/>
                      </a:cubicBezTo>
                      <a:cubicBezTo>
                        <a:pt x="301" y="308"/>
                        <a:pt x="307" y="310"/>
                        <a:pt x="310" y="312"/>
                      </a:cubicBezTo>
                      <a:cubicBezTo>
                        <a:pt x="309" y="310"/>
                        <a:pt x="302" y="306"/>
                        <a:pt x="300" y="304"/>
                      </a:cubicBezTo>
                      <a:cubicBezTo>
                        <a:pt x="298" y="302"/>
                        <a:pt x="301" y="301"/>
                        <a:pt x="299" y="296"/>
                      </a:cubicBezTo>
                      <a:cubicBezTo>
                        <a:pt x="296" y="291"/>
                        <a:pt x="294" y="278"/>
                        <a:pt x="286" y="266"/>
                      </a:cubicBezTo>
                      <a:cubicBezTo>
                        <a:pt x="284" y="261"/>
                        <a:pt x="273" y="243"/>
                        <a:pt x="272" y="231"/>
                      </a:cubicBezTo>
                      <a:cubicBezTo>
                        <a:pt x="272" y="219"/>
                        <a:pt x="270" y="183"/>
                        <a:pt x="270" y="176"/>
                      </a:cubicBezTo>
                      <a:cubicBezTo>
                        <a:pt x="270" y="169"/>
                        <a:pt x="262" y="122"/>
                        <a:pt x="261" y="117"/>
                      </a:cubicBezTo>
                      <a:cubicBezTo>
                        <a:pt x="260" y="111"/>
                        <a:pt x="256" y="102"/>
                        <a:pt x="253" y="97"/>
                      </a:cubicBezTo>
                      <a:cubicBezTo>
                        <a:pt x="251" y="91"/>
                        <a:pt x="248" y="83"/>
                        <a:pt x="246" y="79"/>
                      </a:cubicBezTo>
                      <a:cubicBezTo>
                        <a:pt x="243" y="75"/>
                        <a:pt x="227" y="54"/>
                        <a:pt x="214" y="49"/>
                      </a:cubicBezTo>
                      <a:cubicBezTo>
                        <a:pt x="209" y="47"/>
                        <a:pt x="200" y="37"/>
                        <a:pt x="191" y="40"/>
                      </a:cubicBezTo>
                      <a:cubicBezTo>
                        <a:pt x="187" y="41"/>
                        <a:pt x="176" y="36"/>
                        <a:pt x="170" y="37"/>
                      </a:cubicBezTo>
                      <a:cubicBezTo>
                        <a:pt x="163" y="39"/>
                        <a:pt x="143" y="47"/>
                        <a:pt x="135" y="52"/>
                      </a:cubicBezTo>
                      <a:cubicBezTo>
                        <a:pt x="131" y="56"/>
                        <a:pt x="103" y="72"/>
                        <a:pt x="95" y="118"/>
                      </a:cubicBezTo>
                      <a:cubicBezTo>
                        <a:pt x="95" y="123"/>
                        <a:pt x="87" y="167"/>
                        <a:pt x="88" y="172"/>
                      </a:cubicBezTo>
                      <a:cubicBezTo>
                        <a:pt x="89" y="177"/>
                        <a:pt x="87" y="197"/>
                        <a:pt x="87" y="201"/>
                      </a:cubicBezTo>
                      <a:cubicBezTo>
                        <a:pt x="86" y="206"/>
                        <a:pt x="81" y="243"/>
                        <a:pt x="79" y="249"/>
                      </a:cubicBezTo>
                      <a:cubicBezTo>
                        <a:pt x="77" y="254"/>
                        <a:pt x="73" y="271"/>
                        <a:pt x="69" y="277"/>
                      </a:cubicBezTo>
                      <a:cubicBezTo>
                        <a:pt x="65" y="283"/>
                        <a:pt x="68" y="281"/>
                        <a:pt x="63" y="284"/>
                      </a:cubicBezTo>
                      <a:cubicBezTo>
                        <a:pt x="59" y="286"/>
                        <a:pt x="50" y="291"/>
                        <a:pt x="32" y="301"/>
                      </a:cubicBezTo>
                      <a:cubicBezTo>
                        <a:pt x="25" y="305"/>
                        <a:pt x="28" y="301"/>
                        <a:pt x="23" y="304"/>
                      </a:cubicBezTo>
                      <a:cubicBezTo>
                        <a:pt x="18" y="308"/>
                        <a:pt x="16" y="302"/>
                        <a:pt x="15" y="308"/>
                      </a:cubicBezTo>
                      <a:cubicBezTo>
                        <a:pt x="13" y="315"/>
                        <a:pt x="11" y="315"/>
                        <a:pt x="12" y="320"/>
                      </a:cubicBezTo>
                      <a:cubicBezTo>
                        <a:pt x="13" y="325"/>
                        <a:pt x="10" y="337"/>
                        <a:pt x="9" y="342"/>
                      </a:cubicBezTo>
                      <a:cubicBezTo>
                        <a:pt x="8" y="347"/>
                        <a:pt x="0" y="428"/>
                        <a:pt x="4" y="460"/>
                      </a:cubicBezTo>
                      <a:cubicBezTo>
                        <a:pt x="7" y="481"/>
                        <a:pt x="11" y="502"/>
                        <a:pt x="12" y="511"/>
                      </a:cubicBezTo>
                      <a:cubicBezTo>
                        <a:pt x="13" y="516"/>
                        <a:pt x="15" y="530"/>
                        <a:pt x="26" y="548"/>
                      </a:cubicBezTo>
                      <a:cubicBezTo>
                        <a:pt x="28" y="552"/>
                        <a:pt x="28" y="548"/>
                        <a:pt x="25" y="564"/>
                      </a:cubicBezTo>
                      <a:cubicBezTo>
                        <a:pt x="23" y="570"/>
                        <a:pt x="14" y="649"/>
                        <a:pt x="13" y="655"/>
                      </a:cubicBezTo>
                      <a:cubicBezTo>
                        <a:pt x="12" y="661"/>
                        <a:pt x="14" y="697"/>
                        <a:pt x="10" y="712"/>
                      </a:cubicBezTo>
                      <a:cubicBezTo>
                        <a:pt x="8" y="716"/>
                        <a:pt x="6" y="727"/>
                        <a:pt x="7" y="771"/>
                      </a:cubicBezTo>
                      <a:cubicBezTo>
                        <a:pt x="7" y="776"/>
                        <a:pt x="6" y="787"/>
                        <a:pt x="7" y="790"/>
                      </a:cubicBezTo>
                      <a:cubicBezTo>
                        <a:pt x="8" y="793"/>
                        <a:pt x="4" y="798"/>
                        <a:pt x="5" y="800"/>
                      </a:cubicBezTo>
                      <a:cubicBezTo>
                        <a:pt x="7" y="805"/>
                        <a:pt x="9" y="799"/>
                        <a:pt x="7" y="807"/>
                      </a:cubicBezTo>
                      <a:cubicBezTo>
                        <a:pt x="6" y="813"/>
                        <a:pt x="5" y="827"/>
                        <a:pt x="15" y="875"/>
                      </a:cubicBezTo>
                      <a:cubicBezTo>
                        <a:pt x="16" y="880"/>
                        <a:pt x="23" y="925"/>
                        <a:pt x="24" y="1040"/>
                      </a:cubicBezTo>
                      <a:cubicBezTo>
                        <a:pt x="24" y="1043"/>
                        <a:pt x="30" y="1132"/>
                        <a:pt x="29" y="1137"/>
                      </a:cubicBezTo>
                      <a:cubicBezTo>
                        <a:pt x="28" y="1143"/>
                        <a:pt x="27" y="1146"/>
                        <a:pt x="34" y="1148"/>
                      </a:cubicBezTo>
                      <a:cubicBezTo>
                        <a:pt x="41" y="1149"/>
                        <a:pt x="57" y="1154"/>
                        <a:pt x="62" y="1156"/>
                      </a:cubicBezTo>
                      <a:cubicBezTo>
                        <a:pt x="68" y="1158"/>
                        <a:pt x="68" y="1156"/>
                        <a:pt x="68" y="1160"/>
                      </a:cubicBezTo>
                      <a:cubicBezTo>
                        <a:pt x="67" y="1166"/>
                        <a:pt x="65" y="1220"/>
                        <a:pt x="87" y="1288"/>
                      </a:cubicBezTo>
                      <a:cubicBezTo>
                        <a:pt x="89" y="1293"/>
                        <a:pt x="108" y="1373"/>
                        <a:pt x="113" y="1385"/>
                      </a:cubicBezTo>
                      <a:cubicBezTo>
                        <a:pt x="120" y="1399"/>
                        <a:pt x="113" y="1403"/>
                        <a:pt x="118" y="1430"/>
                      </a:cubicBezTo>
                      <a:cubicBezTo>
                        <a:pt x="119" y="1433"/>
                        <a:pt x="117" y="1458"/>
                        <a:pt x="108" y="1479"/>
                      </a:cubicBezTo>
                      <a:cubicBezTo>
                        <a:pt x="107" y="1481"/>
                        <a:pt x="99" y="1498"/>
                        <a:pt x="99" y="1502"/>
                      </a:cubicBezTo>
                      <a:cubicBezTo>
                        <a:pt x="98" y="1505"/>
                        <a:pt x="94" y="1516"/>
                        <a:pt x="113" y="1536"/>
                      </a:cubicBezTo>
                      <a:cubicBezTo>
                        <a:pt x="116" y="1539"/>
                        <a:pt x="139" y="1538"/>
                        <a:pt x="144" y="1537"/>
                      </a:cubicBezTo>
                      <a:cubicBezTo>
                        <a:pt x="156" y="1536"/>
                        <a:pt x="172" y="1524"/>
                        <a:pt x="172" y="1519"/>
                      </a:cubicBezTo>
                      <a:cubicBezTo>
                        <a:pt x="172" y="1514"/>
                        <a:pt x="175" y="1510"/>
                        <a:pt x="174" y="1502"/>
                      </a:cubicBezTo>
                      <a:cubicBezTo>
                        <a:pt x="169" y="1465"/>
                        <a:pt x="168" y="1487"/>
                        <a:pt x="168" y="1474"/>
                      </a:cubicBezTo>
                      <a:cubicBezTo>
                        <a:pt x="168" y="1457"/>
                        <a:pt x="167" y="1459"/>
                        <a:pt x="170" y="1456"/>
                      </a:cubicBezTo>
                      <a:cubicBezTo>
                        <a:pt x="173" y="1452"/>
                        <a:pt x="182" y="1444"/>
                        <a:pt x="171" y="1426"/>
                      </a:cubicBezTo>
                      <a:cubicBezTo>
                        <a:pt x="168" y="1420"/>
                        <a:pt x="171" y="1410"/>
                        <a:pt x="167" y="1402"/>
                      </a:cubicBezTo>
                      <a:cubicBezTo>
                        <a:pt x="164" y="1397"/>
                        <a:pt x="164" y="1343"/>
                        <a:pt x="164" y="1335"/>
                      </a:cubicBezTo>
                      <a:cubicBezTo>
                        <a:pt x="165" y="1330"/>
                        <a:pt x="165" y="1309"/>
                        <a:pt x="174" y="1226"/>
                      </a:cubicBezTo>
                      <a:cubicBezTo>
                        <a:pt x="175" y="1220"/>
                        <a:pt x="174" y="1198"/>
                        <a:pt x="168" y="1164"/>
                      </a:cubicBezTo>
                      <a:cubicBezTo>
                        <a:pt x="167" y="1160"/>
                        <a:pt x="166" y="1161"/>
                        <a:pt x="175" y="1161"/>
                      </a:cubicBezTo>
                      <a:cubicBezTo>
                        <a:pt x="183" y="1161"/>
                        <a:pt x="201" y="1162"/>
                        <a:pt x="207" y="1162"/>
                      </a:cubicBezTo>
                      <a:cubicBezTo>
                        <a:pt x="216" y="1162"/>
                        <a:pt x="216" y="1161"/>
                        <a:pt x="214" y="1166"/>
                      </a:cubicBezTo>
                      <a:cubicBezTo>
                        <a:pt x="212" y="1170"/>
                        <a:pt x="204" y="1205"/>
                        <a:pt x="205" y="1244"/>
                      </a:cubicBezTo>
                      <a:cubicBezTo>
                        <a:pt x="205" y="1249"/>
                        <a:pt x="206" y="1266"/>
                        <a:pt x="213" y="1294"/>
                      </a:cubicBezTo>
                      <a:cubicBezTo>
                        <a:pt x="214" y="1299"/>
                        <a:pt x="216" y="1351"/>
                        <a:pt x="214" y="1372"/>
                      </a:cubicBezTo>
                      <a:cubicBezTo>
                        <a:pt x="214" y="1377"/>
                        <a:pt x="214" y="1400"/>
                        <a:pt x="199" y="1423"/>
                      </a:cubicBezTo>
                      <a:cubicBezTo>
                        <a:pt x="197" y="1426"/>
                        <a:pt x="194" y="1431"/>
                        <a:pt x="196" y="1441"/>
                      </a:cubicBezTo>
                      <a:cubicBezTo>
                        <a:pt x="196" y="1445"/>
                        <a:pt x="195" y="1444"/>
                        <a:pt x="194" y="1445"/>
                      </a:cubicBezTo>
                      <a:cubicBezTo>
                        <a:pt x="192" y="1447"/>
                        <a:pt x="193" y="1449"/>
                        <a:pt x="194" y="1452"/>
                      </a:cubicBezTo>
                      <a:cubicBezTo>
                        <a:pt x="195" y="1456"/>
                        <a:pt x="197" y="1459"/>
                        <a:pt x="199" y="1494"/>
                      </a:cubicBezTo>
                      <a:cubicBezTo>
                        <a:pt x="199" y="1498"/>
                        <a:pt x="198" y="1497"/>
                        <a:pt x="202" y="1498"/>
                      </a:cubicBezTo>
                      <a:cubicBezTo>
                        <a:pt x="206" y="1499"/>
                        <a:pt x="205" y="1500"/>
                        <a:pt x="218" y="1497"/>
                      </a:cubicBezTo>
                      <a:cubicBezTo>
                        <a:pt x="230" y="1494"/>
                        <a:pt x="227" y="1496"/>
                        <a:pt x="228" y="1486"/>
                      </a:cubicBezTo>
                      <a:cubicBezTo>
                        <a:pt x="228" y="1476"/>
                        <a:pt x="227" y="1476"/>
                        <a:pt x="233" y="1479"/>
                      </a:cubicBezTo>
                      <a:cubicBezTo>
                        <a:pt x="238" y="1483"/>
                        <a:pt x="243" y="1486"/>
                        <a:pt x="250" y="1508"/>
                      </a:cubicBezTo>
                      <a:cubicBezTo>
                        <a:pt x="252" y="1514"/>
                        <a:pt x="250" y="1512"/>
                        <a:pt x="252" y="1513"/>
                      </a:cubicBezTo>
                      <a:cubicBezTo>
                        <a:pt x="254" y="1515"/>
                        <a:pt x="251" y="1518"/>
                        <a:pt x="257" y="1520"/>
                      </a:cubicBezTo>
                      <a:cubicBezTo>
                        <a:pt x="263" y="1523"/>
                        <a:pt x="290" y="1531"/>
                        <a:pt x="319" y="1527"/>
                      </a:cubicBezTo>
                      <a:cubicBezTo>
                        <a:pt x="335" y="1525"/>
                        <a:pt x="338" y="1526"/>
                        <a:pt x="340" y="1519"/>
                      </a:cubicBezTo>
                      <a:cubicBezTo>
                        <a:pt x="340" y="1515"/>
                        <a:pt x="338" y="1513"/>
                        <a:pt x="335" y="1510"/>
                      </a:cubicBezTo>
                      <a:cubicBezTo>
                        <a:pt x="331" y="1506"/>
                        <a:pt x="301" y="1480"/>
                        <a:pt x="298" y="1476"/>
                      </a:cubicBezTo>
                      <a:cubicBezTo>
                        <a:pt x="295" y="1472"/>
                        <a:pt x="296" y="1469"/>
                        <a:pt x="288" y="1460"/>
                      </a:cubicBezTo>
                      <a:cubicBezTo>
                        <a:pt x="286" y="1458"/>
                        <a:pt x="279" y="1430"/>
                        <a:pt x="270" y="1417"/>
                      </a:cubicBezTo>
                      <a:cubicBezTo>
                        <a:pt x="268" y="1414"/>
                        <a:pt x="264" y="1402"/>
                        <a:pt x="270" y="1385"/>
                      </a:cubicBezTo>
                      <a:cubicBezTo>
                        <a:pt x="279" y="1361"/>
                        <a:pt x="285" y="1314"/>
                        <a:pt x="298" y="1274"/>
                      </a:cubicBezTo>
                      <a:cubicBezTo>
                        <a:pt x="300" y="1270"/>
                        <a:pt x="318" y="1208"/>
                        <a:pt x="316" y="1161"/>
                      </a:cubicBezTo>
                      <a:cubicBezTo>
                        <a:pt x="316" y="1158"/>
                        <a:pt x="316" y="1159"/>
                        <a:pt x="319" y="1157"/>
                      </a:cubicBezTo>
                      <a:cubicBezTo>
                        <a:pt x="321" y="1155"/>
                        <a:pt x="319" y="1151"/>
                        <a:pt x="319" y="1144"/>
                      </a:cubicBezTo>
                      <a:cubicBezTo>
                        <a:pt x="319" y="1137"/>
                        <a:pt x="323" y="1124"/>
                        <a:pt x="323" y="1109"/>
                      </a:cubicBezTo>
                      <a:cubicBezTo>
                        <a:pt x="323" y="1101"/>
                        <a:pt x="323" y="1047"/>
                        <a:pt x="327" y="1025"/>
                      </a:cubicBezTo>
                      <a:cubicBezTo>
                        <a:pt x="329" y="1017"/>
                        <a:pt x="344" y="929"/>
                        <a:pt x="348" y="858"/>
                      </a:cubicBezTo>
                      <a:cubicBezTo>
                        <a:pt x="348" y="855"/>
                        <a:pt x="348" y="817"/>
                        <a:pt x="343" y="800"/>
                      </a:cubicBezTo>
                      <a:cubicBezTo>
                        <a:pt x="342" y="797"/>
                        <a:pt x="342" y="792"/>
                        <a:pt x="346" y="799"/>
                      </a:cubicBezTo>
                      <a:cubicBezTo>
                        <a:pt x="353" y="812"/>
                        <a:pt x="353" y="817"/>
                        <a:pt x="356" y="806"/>
                      </a:cubicBezTo>
                      <a:cubicBezTo>
                        <a:pt x="358" y="795"/>
                        <a:pt x="356" y="797"/>
                        <a:pt x="354" y="790"/>
                      </a:cubicBezTo>
                      <a:cubicBezTo>
                        <a:pt x="352" y="783"/>
                        <a:pt x="352" y="769"/>
                        <a:pt x="353" y="762"/>
                      </a:cubicBezTo>
                      <a:cubicBezTo>
                        <a:pt x="353" y="755"/>
                        <a:pt x="351" y="720"/>
                        <a:pt x="343" y="697"/>
                      </a:cubicBezTo>
                      <a:cubicBezTo>
                        <a:pt x="342" y="693"/>
                        <a:pt x="332" y="641"/>
                        <a:pt x="322" y="618"/>
                      </a:cubicBezTo>
                      <a:cubicBezTo>
                        <a:pt x="320" y="613"/>
                        <a:pt x="320" y="596"/>
                        <a:pt x="320" y="590"/>
                      </a:cubicBezTo>
                      <a:cubicBezTo>
                        <a:pt x="320" y="586"/>
                        <a:pt x="318" y="589"/>
                        <a:pt x="330" y="582"/>
                      </a:cubicBezTo>
                      <a:cubicBezTo>
                        <a:pt x="333" y="581"/>
                        <a:pt x="339" y="583"/>
                        <a:pt x="342" y="581"/>
                      </a:cubicBezTo>
                      <a:cubicBezTo>
                        <a:pt x="346" y="579"/>
                        <a:pt x="345" y="580"/>
                        <a:pt x="346" y="584"/>
                      </a:cubicBezTo>
                      <a:cubicBezTo>
                        <a:pt x="347" y="594"/>
                        <a:pt x="352" y="595"/>
                        <a:pt x="351" y="600"/>
                      </a:cubicBezTo>
                      <a:cubicBezTo>
                        <a:pt x="349" y="604"/>
                        <a:pt x="349" y="616"/>
                        <a:pt x="355" y="622"/>
                      </a:cubicBezTo>
                      <a:cubicBezTo>
                        <a:pt x="358" y="626"/>
                        <a:pt x="363" y="635"/>
                        <a:pt x="363" y="639"/>
                      </a:cubicBezTo>
                      <a:cubicBezTo>
                        <a:pt x="362" y="644"/>
                        <a:pt x="361" y="649"/>
                        <a:pt x="367" y="654"/>
                      </a:cubicBezTo>
                      <a:cubicBezTo>
                        <a:pt x="371" y="658"/>
                        <a:pt x="375" y="672"/>
                        <a:pt x="376" y="675"/>
                      </a:cubicBezTo>
                      <a:cubicBezTo>
                        <a:pt x="378" y="678"/>
                        <a:pt x="385" y="685"/>
                        <a:pt x="388" y="688"/>
                      </a:cubicBezTo>
                      <a:cubicBezTo>
                        <a:pt x="392" y="691"/>
                        <a:pt x="392" y="694"/>
                        <a:pt x="395" y="702"/>
                      </a:cubicBezTo>
                      <a:cubicBezTo>
                        <a:pt x="397" y="709"/>
                        <a:pt x="399" y="711"/>
                        <a:pt x="400" y="715"/>
                      </a:cubicBezTo>
                      <a:cubicBezTo>
                        <a:pt x="404" y="726"/>
                        <a:pt x="404" y="725"/>
                        <a:pt x="406" y="726"/>
                      </a:cubicBezTo>
                      <a:cubicBezTo>
                        <a:pt x="408" y="727"/>
                        <a:pt x="416" y="736"/>
                        <a:pt x="417" y="750"/>
                      </a:cubicBezTo>
                      <a:cubicBezTo>
                        <a:pt x="417" y="758"/>
                        <a:pt x="412" y="767"/>
                        <a:pt x="416" y="775"/>
                      </a:cubicBezTo>
                      <a:cubicBezTo>
                        <a:pt x="420" y="781"/>
                        <a:pt x="420" y="809"/>
                        <a:pt x="421" y="815"/>
                      </a:cubicBezTo>
                      <a:cubicBezTo>
                        <a:pt x="421" y="822"/>
                        <a:pt x="428" y="868"/>
                        <a:pt x="431" y="920"/>
                      </a:cubicBezTo>
                      <a:cubicBezTo>
                        <a:pt x="431" y="925"/>
                        <a:pt x="439" y="1006"/>
                        <a:pt x="440" y="1077"/>
                      </a:cubicBezTo>
                      <a:cubicBezTo>
                        <a:pt x="440" y="1081"/>
                        <a:pt x="444" y="1142"/>
                        <a:pt x="436" y="1212"/>
                      </a:cubicBezTo>
                      <a:cubicBezTo>
                        <a:pt x="436" y="1219"/>
                        <a:pt x="432" y="1362"/>
                        <a:pt x="431" y="1375"/>
                      </a:cubicBezTo>
                      <a:cubicBezTo>
                        <a:pt x="431" y="1384"/>
                        <a:pt x="428" y="1372"/>
                        <a:pt x="429" y="1393"/>
                      </a:cubicBezTo>
                      <a:cubicBezTo>
                        <a:pt x="429" y="1410"/>
                        <a:pt x="426" y="1406"/>
                        <a:pt x="439" y="1411"/>
                      </a:cubicBezTo>
                      <a:cubicBezTo>
                        <a:pt x="449" y="1415"/>
                        <a:pt x="447" y="1413"/>
                        <a:pt x="444" y="1418"/>
                      </a:cubicBezTo>
                      <a:cubicBezTo>
                        <a:pt x="438" y="1428"/>
                        <a:pt x="431" y="1429"/>
                        <a:pt x="430" y="1432"/>
                      </a:cubicBezTo>
                      <a:cubicBezTo>
                        <a:pt x="428" y="1437"/>
                        <a:pt x="424" y="1434"/>
                        <a:pt x="417" y="1438"/>
                      </a:cubicBezTo>
                      <a:cubicBezTo>
                        <a:pt x="413" y="1440"/>
                        <a:pt x="403" y="1449"/>
                        <a:pt x="401" y="1453"/>
                      </a:cubicBezTo>
                      <a:cubicBezTo>
                        <a:pt x="398" y="1460"/>
                        <a:pt x="390" y="1467"/>
                        <a:pt x="389" y="1470"/>
                      </a:cubicBezTo>
                      <a:cubicBezTo>
                        <a:pt x="388" y="1473"/>
                        <a:pt x="385" y="1473"/>
                        <a:pt x="383" y="1475"/>
                      </a:cubicBezTo>
                      <a:cubicBezTo>
                        <a:pt x="380" y="1477"/>
                        <a:pt x="380" y="1476"/>
                        <a:pt x="379" y="1481"/>
                      </a:cubicBezTo>
                      <a:cubicBezTo>
                        <a:pt x="377" y="1489"/>
                        <a:pt x="375" y="1488"/>
                        <a:pt x="386" y="1490"/>
                      </a:cubicBezTo>
                      <a:cubicBezTo>
                        <a:pt x="392" y="1491"/>
                        <a:pt x="430" y="1494"/>
                        <a:pt x="451" y="1493"/>
                      </a:cubicBezTo>
                      <a:cubicBezTo>
                        <a:pt x="457" y="1493"/>
                        <a:pt x="482" y="1495"/>
                        <a:pt x="496" y="1478"/>
                      </a:cubicBezTo>
                      <a:cubicBezTo>
                        <a:pt x="500" y="1473"/>
                        <a:pt x="498" y="1467"/>
                        <a:pt x="503" y="1463"/>
                      </a:cubicBezTo>
                      <a:cubicBezTo>
                        <a:pt x="503" y="1463"/>
                        <a:pt x="504" y="1464"/>
                        <a:pt x="509" y="1465"/>
                      </a:cubicBezTo>
                      <a:cubicBezTo>
                        <a:pt x="514" y="1467"/>
                        <a:pt x="515" y="1469"/>
                        <a:pt x="527" y="1464"/>
                      </a:cubicBezTo>
                      <a:cubicBezTo>
                        <a:pt x="532" y="1462"/>
                        <a:pt x="546" y="1457"/>
                        <a:pt x="548" y="1454"/>
                      </a:cubicBezTo>
                      <a:cubicBezTo>
                        <a:pt x="551" y="1452"/>
                        <a:pt x="550" y="1451"/>
                        <a:pt x="550" y="1443"/>
                      </a:cubicBezTo>
                      <a:cubicBezTo>
                        <a:pt x="550" y="1423"/>
                        <a:pt x="551" y="1423"/>
                        <a:pt x="546" y="1421"/>
                      </a:cubicBezTo>
                      <a:cubicBezTo>
                        <a:pt x="543" y="1419"/>
                        <a:pt x="543" y="1422"/>
                        <a:pt x="540" y="1413"/>
                      </a:cubicBezTo>
                      <a:cubicBezTo>
                        <a:pt x="536" y="1393"/>
                        <a:pt x="535" y="1402"/>
                        <a:pt x="536" y="1393"/>
                      </a:cubicBezTo>
                      <a:cubicBezTo>
                        <a:pt x="541" y="1362"/>
                        <a:pt x="537" y="1368"/>
                        <a:pt x="537" y="1361"/>
                      </a:cubicBezTo>
                      <a:cubicBezTo>
                        <a:pt x="536" y="1354"/>
                        <a:pt x="534" y="1333"/>
                        <a:pt x="537" y="1305"/>
                      </a:cubicBezTo>
                      <a:cubicBezTo>
                        <a:pt x="537" y="1298"/>
                        <a:pt x="545" y="1239"/>
                        <a:pt x="540" y="1220"/>
                      </a:cubicBezTo>
                      <a:cubicBezTo>
                        <a:pt x="539" y="1215"/>
                        <a:pt x="543" y="1188"/>
                        <a:pt x="544" y="1165"/>
                      </a:cubicBezTo>
                      <a:cubicBezTo>
                        <a:pt x="544" y="1160"/>
                        <a:pt x="545" y="1130"/>
                        <a:pt x="553" y="1098"/>
                      </a:cubicBezTo>
                      <a:cubicBezTo>
                        <a:pt x="555" y="1092"/>
                        <a:pt x="566" y="1058"/>
                        <a:pt x="571" y="1022"/>
                      </a:cubicBezTo>
                      <a:cubicBezTo>
                        <a:pt x="572" y="1015"/>
                        <a:pt x="577" y="979"/>
                        <a:pt x="593" y="910"/>
                      </a:cubicBezTo>
                      <a:cubicBezTo>
                        <a:pt x="594" y="904"/>
                        <a:pt x="598" y="895"/>
                        <a:pt x="600" y="892"/>
                      </a:cubicBezTo>
                      <a:cubicBezTo>
                        <a:pt x="601" y="889"/>
                        <a:pt x="600" y="890"/>
                        <a:pt x="603" y="896"/>
                      </a:cubicBezTo>
                      <a:cubicBezTo>
                        <a:pt x="609" y="907"/>
                        <a:pt x="610" y="903"/>
                        <a:pt x="612" y="911"/>
                      </a:cubicBezTo>
                      <a:cubicBezTo>
                        <a:pt x="613" y="918"/>
                        <a:pt x="620" y="935"/>
                        <a:pt x="626" y="942"/>
                      </a:cubicBezTo>
                      <a:cubicBezTo>
                        <a:pt x="630" y="946"/>
                        <a:pt x="630" y="958"/>
                        <a:pt x="631" y="963"/>
                      </a:cubicBezTo>
                      <a:cubicBezTo>
                        <a:pt x="633" y="968"/>
                        <a:pt x="634" y="973"/>
                        <a:pt x="635" y="982"/>
                      </a:cubicBezTo>
                      <a:cubicBezTo>
                        <a:pt x="636" y="991"/>
                        <a:pt x="641" y="1016"/>
                        <a:pt x="651" y="1041"/>
                      </a:cubicBezTo>
                      <a:cubicBezTo>
                        <a:pt x="654" y="1047"/>
                        <a:pt x="661" y="1085"/>
                        <a:pt x="663" y="1091"/>
                      </a:cubicBezTo>
                      <a:cubicBezTo>
                        <a:pt x="668" y="1106"/>
                        <a:pt x="680" y="1113"/>
                        <a:pt x="676" y="1138"/>
                      </a:cubicBezTo>
                      <a:cubicBezTo>
                        <a:pt x="675" y="1145"/>
                        <a:pt x="682" y="1197"/>
                        <a:pt x="683" y="1202"/>
                      </a:cubicBezTo>
                      <a:cubicBezTo>
                        <a:pt x="684" y="1210"/>
                        <a:pt x="678" y="1230"/>
                        <a:pt x="678" y="1242"/>
                      </a:cubicBezTo>
                      <a:cubicBezTo>
                        <a:pt x="678" y="1248"/>
                        <a:pt x="678" y="1352"/>
                        <a:pt x="679" y="1361"/>
                      </a:cubicBezTo>
                      <a:cubicBezTo>
                        <a:pt x="681" y="1368"/>
                        <a:pt x="676" y="1362"/>
                        <a:pt x="680" y="1374"/>
                      </a:cubicBezTo>
                      <a:cubicBezTo>
                        <a:pt x="687" y="1395"/>
                        <a:pt x="690" y="1395"/>
                        <a:pt x="687" y="1399"/>
                      </a:cubicBezTo>
                      <a:cubicBezTo>
                        <a:pt x="684" y="1403"/>
                        <a:pt x="682" y="1412"/>
                        <a:pt x="680" y="1419"/>
                      </a:cubicBezTo>
                      <a:cubicBezTo>
                        <a:pt x="679" y="1423"/>
                        <a:pt x="679" y="1419"/>
                        <a:pt x="676" y="1422"/>
                      </a:cubicBezTo>
                      <a:cubicBezTo>
                        <a:pt x="673" y="1426"/>
                        <a:pt x="674" y="1427"/>
                        <a:pt x="673" y="1440"/>
                      </a:cubicBezTo>
                      <a:cubicBezTo>
                        <a:pt x="672" y="1453"/>
                        <a:pt x="670" y="1455"/>
                        <a:pt x="680" y="1459"/>
                      </a:cubicBezTo>
                      <a:cubicBezTo>
                        <a:pt x="698" y="1469"/>
                        <a:pt x="695" y="1469"/>
                        <a:pt x="703" y="1466"/>
                      </a:cubicBezTo>
                      <a:cubicBezTo>
                        <a:pt x="708" y="1464"/>
                        <a:pt x="708" y="1463"/>
                        <a:pt x="709" y="1468"/>
                      </a:cubicBezTo>
                      <a:cubicBezTo>
                        <a:pt x="710" y="1472"/>
                        <a:pt x="705" y="1478"/>
                        <a:pt x="712" y="1484"/>
                      </a:cubicBezTo>
                      <a:cubicBezTo>
                        <a:pt x="719" y="1489"/>
                        <a:pt x="730" y="1505"/>
                        <a:pt x="795" y="1494"/>
                      </a:cubicBezTo>
                      <a:cubicBezTo>
                        <a:pt x="817" y="1491"/>
                        <a:pt x="821" y="1492"/>
                        <a:pt x="820" y="1485"/>
                      </a:cubicBezTo>
                      <a:cubicBezTo>
                        <a:pt x="820" y="1478"/>
                        <a:pt x="821" y="1478"/>
                        <a:pt x="817" y="1476"/>
                      </a:cubicBezTo>
                      <a:cubicBezTo>
                        <a:pt x="813" y="1474"/>
                        <a:pt x="812" y="1474"/>
                        <a:pt x="809" y="1468"/>
                      </a:cubicBezTo>
                      <a:cubicBezTo>
                        <a:pt x="806" y="1463"/>
                        <a:pt x="804" y="1457"/>
                        <a:pt x="799" y="1454"/>
                      </a:cubicBezTo>
                      <a:cubicBezTo>
                        <a:pt x="795" y="1452"/>
                        <a:pt x="788" y="1445"/>
                        <a:pt x="783" y="1439"/>
                      </a:cubicBezTo>
                      <a:cubicBezTo>
                        <a:pt x="780" y="1436"/>
                        <a:pt x="778" y="1434"/>
                        <a:pt x="776" y="1432"/>
                      </a:cubicBezTo>
                      <a:cubicBezTo>
                        <a:pt x="772" y="1429"/>
                        <a:pt x="771" y="1420"/>
                        <a:pt x="767" y="1416"/>
                      </a:cubicBezTo>
                      <a:cubicBezTo>
                        <a:pt x="766" y="1414"/>
                        <a:pt x="772" y="1418"/>
                        <a:pt x="768" y="1410"/>
                      </a:cubicBezTo>
                      <a:cubicBezTo>
                        <a:pt x="764" y="1400"/>
                        <a:pt x="764" y="1401"/>
                        <a:pt x="767" y="1401"/>
                      </a:cubicBezTo>
                      <a:cubicBezTo>
                        <a:pt x="768" y="1400"/>
                        <a:pt x="774" y="1399"/>
                        <a:pt x="778" y="1397"/>
                      </a:cubicBezTo>
                      <a:cubicBezTo>
                        <a:pt x="782" y="1396"/>
                        <a:pt x="787" y="1395"/>
                        <a:pt x="791" y="1393"/>
                      </a:cubicBezTo>
                      <a:cubicBezTo>
                        <a:pt x="795" y="1392"/>
                        <a:pt x="795" y="1392"/>
                        <a:pt x="795" y="1385"/>
                      </a:cubicBezTo>
                      <a:cubicBezTo>
                        <a:pt x="794" y="1378"/>
                        <a:pt x="794" y="1369"/>
                        <a:pt x="793" y="1366"/>
                      </a:cubicBezTo>
                      <a:cubicBezTo>
                        <a:pt x="793" y="1363"/>
                        <a:pt x="791" y="1368"/>
                        <a:pt x="791" y="1359"/>
                      </a:cubicBezTo>
                      <a:cubicBezTo>
                        <a:pt x="791" y="1349"/>
                        <a:pt x="789" y="1263"/>
                        <a:pt x="777" y="1166"/>
                      </a:cubicBezTo>
                      <a:cubicBezTo>
                        <a:pt x="777" y="1159"/>
                        <a:pt x="769" y="1075"/>
                        <a:pt x="773" y="1019"/>
                      </a:cubicBezTo>
                      <a:cubicBezTo>
                        <a:pt x="773" y="1013"/>
                        <a:pt x="773" y="924"/>
                        <a:pt x="779" y="853"/>
                      </a:cubicBezTo>
                      <a:cubicBezTo>
                        <a:pt x="780" y="846"/>
                        <a:pt x="781" y="767"/>
                        <a:pt x="785" y="745"/>
                      </a:cubicBezTo>
                      <a:cubicBezTo>
                        <a:pt x="787" y="736"/>
                        <a:pt x="788" y="738"/>
                        <a:pt x="788" y="729"/>
                      </a:cubicBezTo>
                      <a:cubicBezTo>
                        <a:pt x="788" y="726"/>
                        <a:pt x="790" y="725"/>
                        <a:pt x="792" y="722"/>
                      </a:cubicBezTo>
                      <a:cubicBezTo>
                        <a:pt x="794" y="719"/>
                        <a:pt x="799" y="725"/>
                        <a:pt x="802" y="714"/>
                      </a:cubicBezTo>
                      <a:cubicBezTo>
                        <a:pt x="803" y="709"/>
                        <a:pt x="803" y="711"/>
                        <a:pt x="805" y="713"/>
                      </a:cubicBezTo>
                      <a:cubicBezTo>
                        <a:pt x="807" y="714"/>
                        <a:pt x="808" y="714"/>
                        <a:pt x="811" y="713"/>
                      </a:cubicBezTo>
                      <a:cubicBezTo>
                        <a:pt x="813" y="712"/>
                        <a:pt x="813" y="712"/>
                        <a:pt x="811" y="708"/>
                      </a:cubicBezTo>
                      <a:cubicBezTo>
                        <a:pt x="808" y="703"/>
                        <a:pt x="808" y="701"/>
                        <a:pt x="810" y="694"/>
                      </a:cubicBezTo>
                      <a:cubicBezTo>
                        <a:pt x="817" y="671"/>
                        <a:pt x="814" y="677"/>
                        <a:pt x="821" y="677"/>
                      </a:cubicBezTo>
                      <a:cubicBezTo>
                        <a:pt x="826" y="678"/>
                        <a:pt x="840" y="678"/>
                        <a:pt x="842" y="677"/>
                      </a:cubicBezTo>
                      <a:cubicBezTo>
                        <a:pt x="844" y="676"/>
                        <a:pt x="846" y="669"/>
                        <a:pt x="846" y="665"/>
                      </a:cubicBezTo>
                      <a:cubicBezTo>
                        <a:pt x="846" y="661"/>
                        <a:pt x="852" y="653"/>
                        <a:pt x="846" y="639"/>
                      </a:cubicBezTo>
                      <a:cubicBezTo>
                        <a:pt x="844" y="635"/>
                        <a:pt x="847" y="615"/>
                        <a:pt x="845" y="611"/>
                      </a:cubicBezTo>
                      <a:cubicBezTo>
                        <a:pt x="844" y="608"/>
                        <a:pt x="850" y="588"/>
                        <a:pt x="851" y="584"/>
                      </a:cubicBezTo>
                      <a:cubicBezTo>
                        <a:pt x="851" y="580"/>
                        <a:pt x="851" y="576"/>
                        <a:pt x="851" y="572"/>
                      </a:cubicBezTo>
                      <a:cubicBezTo>
                        <a:pt x="851" y="568"/>
                        <a:pt x="853" y="567"/>
                        <a:pt x="855" y="562"/>
                      </a:cubicBezTo>
                      <a:cubicBezTo>
                        <a:pt x="856" y="559"/>
                        <a:pt x="866" y="532"/>
                        <a:pt x="854" y="502"/>
                      </a:cubicBezTo>
                      <a:cubicBezTo>
                        <a:pt x="853" y="498"/>
                        <a:pt x="842" y="468"/>
                        <a:pt x="840" y="464"/>
                      </a:cubicBezTo>
                      <a:cubicBezTo>
                        <a:pt x="838" y="459"/>
                        <a:pt x="840" y="454"/>
                        <a:pt x="834" y="431"/>
                      </a:cubicBezTo>
                      <a:cubicBezTo>
                        <a:pt x="831" y="424"/>
                        <a:pt x="812" y="348"/>
                        <a:pt x="794" y="314"/>
                      </a:cubicBezTo>
                      <a:cubicBezTo>
                        <a:pt x="792" y="309"/>
                        <a:pt x="787" y="297"/>
                        <a:pt x="784" y="294"/>
                      </a:cubicBezTo>
                      <a:cubicBezTo>
                        <a:pt x="781" y="291"/>
                        <a:pt x="787" y="294"/>
                        <a:pt x="776" y="287"/>
                      </a:cubicBezTo>
                      <a:cubicBezTo>
                        <a:pt x="771" y="284"/>
                        <a:pt x="729" y="265"/>
                        <a:pt x="680" y="234"/>
                      </a:cubicBezTo>
                      <a:cubicBezTo>
                        <a:pt x="674" y="231"/>
                        <a:pt x="659" y="223"/>
                        <a:pt x="655" y="222"/>
                      </a:cubicBezTo>
                      <a:cubicBezTo>
                        <a:pt x="653" y="221"/>
                        <a:pt x="654" y="220"/>
                        <a:pt x="652" y="215"/>
                      </a:cubicBezTo>
                      <a:cubicBezTo>
                        <a:pt x="649" y="210"/>
                        <a:pt x="644" y="203"/>
                        <a:pt x="642" y="199"/>
                      </a:cubicBezTo>
                      <a:cubicBezTo>
                        <a:pt x="640" y="196"/>
                        <a:pt x="640" y="197"/>
                        <a:pt x="640" y="187"/>
                      </a:cubicBezTo>
                      <a:cubicBezTo>
                        <a:pt x="640" y="177"/>
                        <a:pt x="639" y="150"/>
                        <a:pt x="639" y="144"/>
                      </a:cubicBezTo>
                      <a:cubicBezTo>
                        <a:pt x="639" y="139"/>
                        <a:pt x="640" y="148"/>
                        <a:pt x="647" y="136"/>
                      </a:cubicBezTo>
                      <a:cubicBezTo>
                        <a:pt x="651" y="129"/>
                        <a:pt x="653" y="125"/>
                        <a:pt x="655" y="111"/>
                      </a:cubicBezTo>
                      <a:cubicBezTo>
                        <a:pt x="656" y="98"/>
                        <a:pt x="652" y="89"/>
                        <a:pt x="648" y="89"/>
                      </a:cubicBezTo>
                      <a:close/>
                    </a:path>
                  </a:pathLst>
                </a:custGeom>
                <a:solidFill>
                  <a:schemeClr val="tx1"/>
                </a:solidFill>
                <a:ln>
                  <a:solidFill>
                    <a:srgbClr val="000000"/>
                  </a:solidFill>
                </a:ln>
                <a:effectLst>
                  <a:outerShdw blurRad="76200" dir="13500000" sy="23000" kx="1200000" algn="b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rtlCol="0" anchor="ctr"/>
                <a:lstStyle/>
                <a:p>
                  <a:pPr marL="0" lvl="1" algn="ctr"/>
                  <a:endParaRPr lang="en-US" spc="-50" dirty="0">
                    <a:solidFill>
                      <a:srgbClr val="FFFFFF"/>
                    </a:solidFill>
                  </a:endParaRPr>
                </a:p>
              </p:txBody>
            </p:sp>
            <p:pic>
              <p:nvPicPr>
                <p:cNvPr id="173" name="Picture 4" descr="C:\Users\jareda\Pictures\DVD_ART35\Icons - Illustrations\_WINDOWS SERVER ICONS\Data\Table with Data Blue spreadsheet document.png"/>
                <p:cNvPicPr>
                  <a:picLocks noChangeAspect="1" noChangeArrowheads="1"/>
                </p:cNvPicPr>
                <p:nvPr/>
              </p:nvPicPr>
              <p:blipFill>
                <a:blip r:embed="rId4" cstate="screen"/>
                <a:srcRect/>
                <a:stretch>
                  <a:fillRect/>
                </a:stretch>
              </p:blipFill>
              <p:spPr bwMode="auto">
                <a:xfrm>
                  <a:off x="6997700" y="3929575"/>
                  <a:ext cx="939800" cy="776850"/>
                </a:xfrm>
                <a:prstGeom prst="rect">
                  <a:avLst/>
                </a:prstGeom>
                <a:noFill/>
                <a:ln w="3175">
                  <a:solidFill>
                    <a:srgbClr val="000000"/>
                  </a:solidFill>
                </a:ln>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74" name="Picture 3" descr="C:\Users\jareda\Pictures\DVD_ART35\Icons - Illustrations\_WINDOWS SERVER ICONS\Misc\Database cylinder.png"/>
                <p:cNvPicPr>
                  <a:picLocks noChangeAspect="1" noChangeArrowheads="1"/>
                </p:cNvPicPr>
                <p:nvPr/>
              </p:nvPicPr>
              <p:blipFill>
                <a:blip r:embed="rId5" cstate="screen">
                  <a:duotone>
                    <a:prstClr val="black"/>
                    <a:schemeClr val="accent6">
                      <a:tint val="45000"/>
                      <a:satMod val="400000"/>
                    </a:schemeClr>
                  </a:duotone>
                  <a:lum contrast="40000"/>
                </a:blip>
                <a:srcRect/>
                <a:stretch>
                  <a:fillRect/>
                </a:stretch>
              </p:blipFill>
              <p:spPr bwMode="auto">
                <a:xfrm>
                  <a:off x="7757991" y="4175162"/>
                  <a:ext cx="557062" cy="633586"/>
                </a:xfrm>
                <a:prstGeom prst="rect">
                  <a:avLst/>
                </a:prstGeom>
                <a:noFill/>
                <a:effectLst>
                  <a:outerShdw blurRad="76200" dir="13500000" sy="23000" kx="1200000" algn="br" rotWithShape="0">
                    <a:prstClr val="black">
                      <a:alpha val="20000"/>
                    </a:prstClr>
                  </a:outerShdw>
                </a:effectLst>
              </p:spPr>
            </p:pic>
            <p:pic>
              <p:nvPicPr>
                <p:cNvPr id="175" name="Picture 3" descr="C:\Users\jareda\Pictures\DVD_ART35\Icons - Illustrations\_WINDOWS SERVER ICONS\Misc\Database cylinder.png"/>
                <p:cNvPicPr>
                  <a:picLocks noChangeAspect="1" noChangeArrowheads="1"/>
                </p:cNvPicPr>
                <p:nvPr/>
              </p:nvPicPr>
              <p:blipFill>
                <a:blip r:embed="rId5" cstate="screen">
                  <a:duotone>
                    <a:prstClr val="black"/>
                    <a:schemeClr val="accent3">
                      <a:tint val="45000"/>
                      <a:satMod val="400000"/>
                    </a:schemeClr>
                  </a:duotone>
                  <a:lum bright="-10000"/>
                </a:blip>
                <a:srcRect/>
                <a:stretch>
                  <a:fillRect/>
                </a:stretch>
              </p:blipFill>
              <p:spPr bwMode="auto">
                <a:xfrm>
                  <a:off x="8099935" y="4382914"/>
                  <a:ext cx="557062" cy="633586"/>
                </a:xfrm>
                <a:prstGeom prst="rect">
                  <a:avLst/>
                </a:prstGeom>
                <a:noFill/>
                <a:effectLst>
                  <a:outerShdw blurRad="76200" dir="13500000" sy="23000" kx="1200000" algn="br" rotWithShape="0">
                    <a:prstClr val="black">
                      <a:alpha val="20000"/>
                    </a:prstClr>
                  </a:outerShdw>
                </a:effectLst>
              </p:spPr>
            </p:pic>
            <p:pic>
              <p:nvPicPr>
                <p:cNvPr id="176" name="Picture 3" descr="C:\Users\jareda\Pictures\DVD_ART35\Icons - Illustrations\_WINDOWS SERVER ICONS\Misc\Database cylinder.png"/>
                <p:cNvPicPr>
                  <a:picLocks noChangeAspect="1" noChangeArrowheads="1"/>
                </p:cNvPicPr>
                <p:nvPr/>
              </p:nvPicPr>
              <p:blipFill>
                <a:blip r:embed="rId6" cstate="screen">
                  <a:duotone>
                    <a:prstClr val="black"/>
                    <a:schemeClr val="accent5">
                      <a:tint val="45000"/>
                      <a:satMod val="400000"/>
                    </a:schemeClr>
                  </a:duotone>
                </a:blip>
                <a:srcRect/>
                <a:stretch>
                  <a:fillRect/>
                </a:stretch>
              </p:blipFill>
              <p:spPr bwMode="auto">
                <a:xfrm>
                  <a:off x="7655640" y="4500810"/>
                  <a:ext cx="455052" cy="517563"/>
                </a:xfrm>
                <a:prstGeom prst="rect">
                  <a:avLst/>
                </a:prstGeom>
                <a:noFill/>
                <a:effectLst>
                  <a:outerShdw blurRad="76200" dir="13500000" sy="23000" kx="1200000" algn="br" rotWithShape="0">
                    <a:prstClr val="black">
                      <a:alpha val="20000"/>
                    </a:prstClr>
                  </a:outerShdw>
                </a:effectLst>
              </p:spPr>
            </p:pic>
          </p:grpSp>
          <p:sp>
            <p:nvSpPr>
              <p:cNvPr id="138" name="Right Arrow 137"/>
              <p:cNvSpPr/>
              <p:nvPr/>
            </p:nvSpPr>
            <p:spPr>
              <a:xfrm rot="10800000">
                <a:off x="6459896" y="2971800"/>
                <a:ext cx="609600"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nvGrpSpPr>
              <p:cNvPr id="139" name="Group 30"/>
              <p:cNvGrpSpPr/>
              <p:nvPr/>
            </p:nvGrpSpPr>
            <p:grpSpPr>
              <a:xfrm>
                <a:off x="298723" y="2855703"/>
                <a:ext cx="920477" cy="867268"/>
                <a:chOff x="3835400" y="3733800"/>
                <a:chExt cx="1213124" cy="1143000"/>
              </a:xfrm>
            </p:grpSpPr>
            <p:grpSp>
              <p:nvGrpSpPr>
                <p:cNvPr id="160" name="Group 22"/>
                <p:cNvGrpSpPr/>
                <p:nvPr/>
              </p:nvGrpSpPr>
              <p:grpSpPr>
                <a:xfrm>
                  <a:off x="3835400" y="3733800"/>
                  <a:ext cx="552724" cy="825498"/>
                  <a:chOff x="1192024" y="2758440"/>
                  <a:chExt cx="1066800" cy="1593276"/>
                </a:xfrm>
                <a:effectLst>
                  <a:outerShdw blurRad="76200" dir="18900000" sy="23000" kx="-1200000" algn="bl" rotWithShape="0">
                    <a:prstClr val="black">
                      <a:alpha val="20000"/>
                    </a:prstClr>
                  </a:outerShdw>
                </a:effectLst>
              </p:grpSpPr>
              <p:sp>
                <p:nvSpPr>
                  <p:cNvPr id="169" name="Flowchart: Delay 168"/>
                  <p:cNvSpPr/>
                  <p:nvPr/>
                </p:nvSpPr>
                <p:spPr>
                  <a:xfrm rot="16200000">
                    <a:off x="1247269" y="3267076"/>
                    <a:ext cx="956310" cy="1066800"/>
                  </a:xfrm>
                  <a:prstGeom prst="flowChartDelay">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70" name="Flowchart: Delay 169"/>
                  <p:cNvSpPr/>
                  <p:nvPr/>
                </p:nvSpPr>
                <p:spPr>
                  <a:xfrm rot="16200000">
                    <a:off x="1191675" y="3448397"/>
                    <a:ext cx="1067499" cy="739140"/>
                  </a:xfrm>
                  <a:prstGeom prst="flowChartDelay">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71" name="Oval 25"/>
                  <p:cNvSpPr/>
                  <p:nvPr/>
                </p:nvSpPr>
                <p:spPr>
                  <a:xfrm>
                    <a:off x="1378715" y="2758440"/>
                    <a:ext cx="693421" cy="693419"/>
                  </a:xfrm>
                  <a:prstGeom prst="ellipse">
                    <a:avLst/>
                  </a:prstGeom>
                  <a:gradFill rotWithShape="1">
                    <a:gsLst>
                      <a:gs pos="0">
                        <a:srgbClr val="FD8400">
                          <a:tint val="35000"/>
                          <a:satMod val="253000"/>
                        </a:srgbClr>
                      </a:gs>
                      <a:gs pos="50000">
                        <a:srgbClr val="FD8400">
                          <a:tint val="42000"/>
                          <a:satMod val="255000"/>
                        </a:srgbClr>
                      </a:gs>
                      <a:gs pos="97000">
                        <a:srgbClr val="FD8400">
                          <a:tint val="53000"/>
                          <a:satMod val="260000"/>
                        </a:srgbClr>
                      </a:gs>
                      <a:gs pos="100000">
                        <a:srgbClr val="FD8400">
                          <a:tint val="56000"/>
                          <a:satMod val="275000"/>
                        </a:srgbClr>
                      </a:gs>
                    </a:gsLst>
                    <a:path path="circle">
                      <a:fillToRect l="50000" t="50000" r="50000" b="50000"/>
                    </a:path>
                  </a:gradFill>
                  <a:ln w="9525" cap="flat" cmpd="sng" algn="ctr">
                    <a:solidFill>
                      <a:srgbClr val="FD8400"/>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nvGrpSpPr>
                <p:cNvPr id="161" name="Group 13"/>
                <p:cNvGrpSpPr/>
                <p:nvPr/>
              </p:nvGrpSpPr>
              <p:grpSpPr>
                <a:xfrm>
                  <a:off x="4495800" y="3810001"/>
                  <a:ext cx="552724" cy="825499"/>
                  <a:chOff x="1143000" y="2758440"/>
                  <a:chExt cx="1066800" cy="1593278"/>
                </a:xfrm>
                <a:effectLst>
                  <a:outerShdw blurRad="76200" dir="18900000" sy="23000" kx="-1200000" algn="bl" rotWithShape="0">
                    <a:prstClr val="black">
                      <a:alpha val="20000"/>
                    </a:prstClr>
                  </a:outerShdw>
                </a:effectLst>
              </p:grpSpPr>
              <p:sp>
                <p:nvSpPr>
                  <p:cNvPr id="166" name="Flowchart: Delay 165"/>
                  <p:cNvSpPr/>
                  <p:nvPr/>
                </p:nvSpPr>
                <p:spPr>
                  <a:xfrm rot="16200000">
                    <a:off x="1198245" y="3267075"/>
                    <a:ext cx="956310" cy="1066800"/>
                  </a:xfrm>
                  <a:prstGeom prst="flowChartDelay">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67" name="Flowchart: Delay 166"/>
                  <p:cNvSpPr/>
                  <p:nvPr/>
                </p:nvSpPr>
                <p:spPr>
                  <a:xfrm rot="16200000">
                    <a:off x="1142650" y="3448398"/>
                    <a:ext cx="1067500" cy="739140"/>
                  </a:xfrm>
                  <a:prstGeom prst="flowChartDelay">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68" name="Oval 167"/>
                  <p:cNvSpPr/>
                  <p:nvPr/>
                </p:nvSpPr>
                <p:spPr>
                  <a:xfrm>
                    <a:off x="1329690" y="2758440"/>
                    <a:ext cx="693420" cy="693420"/>
                  </a:xfrm>
                  <a:prstGeom prst="ellipse">
                    <a:avLst/>
                  </a:prstGeom>
                  <a:gradFill rotWithShape="1">
                    <a:gsLst>
                      <a:gs pos="0">
                        <a:srgbClr val="7F9D1D">
                          <a:tint val="35000"/>
                          <a:satMod val="253000"/>
                        </a:srgbClr>
                      </a:gs>
                      <a:gs pos="50000">
                        <a:srgbClr val="7F9D1D">
                          <a:tint val="42000"/>
                          <a:satMod val="255000"/>
                        </a:srgbClr>
                      </a:gs>
                      <a:gs pos="97000">
                        <a:srgbClr val="7F9D1D">
                          <a:tint val="53000"/>
                          <a:satMod val="260000"/>
                        </a:srgbClr>
                      </a:gs>
                      <a:gs pos="100000">
                        <a:srgbClr val="7F9D1D">
                          <a:tint val="56000"/>
                          <a:satMod val="275000"/>
                        </a:srgbClr>
                      </a:gs>
                    </a:gsLst>
                    <a:path path="circle">
                      <a:fillToRect l="50000" t="50000" r="50000" b="50000"/>
                    </a:path>
                  </a:gradFill>
                  <a:ln w="9525" cap="flat" cmpd="sng" algn="ctr">
                    <a:solidFill>
                      <a:srgbClr val="7F9D1D"/>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nvGrpSpPr>
                <p:cNvPr id="162" name="Group 26"/>
                <p:cNvGrpSpPr/>
                <p:nvPr/>
              </p:nvGrpSpPr>
              <p:grpSpPr>
                <a:xfrm>
                  <a:off x="4114800" y="4051301"/>
                  <a:ext cx="552724" cy="825499"/>
                  <a:chOff x="1143000" y="2758440"/>
                  <a:chExt cx="1066800" cy="1593278"/>
                </a:xfrm>
                <a:effectLst>
                  <a:outerShdw blurRad="76200" dir="18900000" sy="23000" kx="-1200000" algn="bl" rotWithShape="0">
                    <a:prstClr val="black">
                      <a:alpha val="20000"/>
                    </a:prstClr>
                  </a:outerShdw>
                </a:effectLst>
              </p:grpSpPr>
              <p:sp>
                <p:nvSpPr>
                  <p:cNvPr id="163" name="Flowchart: Delay 27"/>
                  <p:cNvSpPr/>
                  <p:nvPr/>
                </p:nvSpPr>
                <p:spPr>
                  <a:xfrm rot="16200000">
                    <a:off x="1198245" y="3267075"/>
                    <a:ext cx="956310" cy="1066800"/>
                  </a:xfrm>
                  <a:prstGeom prst="flowChartDelay">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64" name="Flowchart: Delay 163"/>
                  <p:cNvSpPr/>
                  <p:nvPr/>
                </p:nvSpPr>
                <p:spPr>
                  <a:xfrm rot="16200000">
                    <a:off x="1142650" y="3448398"/>
                    <a:ext cx="1067500" cy="739140"/>
                  </a:xfrm>
                  <a:prstGeom prst="flowChartDelay">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65" name="Oval 164"/>
                  <p:cNvSpPr/>
                  <p:nvPr/>
                </p:nvSpPr>
                <p:spPr>
                  <a:xfrm>
                    <a:off x="1329690" y="2758440"/>
                    <a:ext cx="693420" cy="693420"/>
                  </a:xfrm>
                  <a:prstGeom prst="ellipse">
                    <a:avLst/>
                  </a:prstGeom>
                  <a:gradFill rotWithShape="1">
                    <a:gsLst>
                      <a:gs pos="0">
                        <a:srgbClr val="FFD401">
                          <a:tint val="35000"/>
                          <a:satMod val="253000"/>
                        </a:srgbClr>
                      </a:gs>
                      <a:gs pos="50000">
                        <a:srgbClr val="FFD401">
                          <a:tint val="42000"/>
                          <a:satMod val="255000"/>
                        </a:srgbClr>
                      </a:gs>
                      <a:gs pos="97000">
                        <a:srgbClr val="FFD401">
                          <a:tint val="53000"/>
                          <a:satMod val="260000"/>
                        </a:srgbClr>
                      </a:gs>
                      <a:gs pos="100000">
                        <a:srgbClr val="FFD401">
                          <a:tint val="56000"/>
                          <a:satMod val="275000"/>
                        </a:srgbClr>
                      </a:gs>
                    </a:gsLst>
                    <a:path path="circle">
                      <a:fillToRect l="50000" t="50000" r="50000" b="50000"/>
                    </a:path>
                  </a:gradFill>
                  <a:ln w="9525" cap="flat" cmpd="sng" algn="ctr">
                    <a:solidFill>
                      <a:srgbClr val="FFD401"/>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grpSp>
            <p:nvGrpSpPr>
              <p:cNvPr id="140" name="Group 135"/>
              <p:cNvGrpSpPr/>
              <p:nvPr/>
            </p:nvGrpSpPr>
            <p:grpSpPr>
              <a:xfrm>
                <a:off x="5545498" y="3373503"/>
                <a:ext cx="1523998" cy="197070"/>
                <a:chOff x="5638801" y="5746530"/>
                <a:chExt cx="1523998" cy="197070"/>
              </a:xfrm>
              <a:solidFill>
                <a:srgbClr val="FFFF66"/>
              </a:solidFill>
            </p:grpSpPr>
            <p:sp>
              <p:nvSpPr>
                <p:cNvPr id="157" name="Right Arrow 156"/>
                <p:cNvSpPr/>
                <p:nvPr/>
              </p:nvSpPr>
              <p:spPr>
                <a:xfrm rot="10800000">
                  <a:off x="6553199" y="5746530"/>
                  <a:ext cx="6096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8" name="Right Arrow 157"/>
                <p:cNvSpPr/>
                <p:nvPr/>
              </p:nvSpPr>
              <p:spPr>
                <a:xfrm rot="10800000">
                  <a:off x="6096000" y="5746530"/>
                  <a:ext cx="4572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9" name="Right Arrow 158"/>
                <p:cNvSpPr/>
                <p:nvPr/>
              </p:nvSpPr>
              <p:spPr>
                <a:xfrm rot="10800000">
                  <a:off x="5638801" y="5746530"/>
                  <a:ext cx="457200" cy="197070"/>
                </a:xfrm>
                <a:prstGeom prst="rightArrow">
                  <a:avLst/>
                </a:prstGeom>
                <a:grp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grpSp>
            <p:nvGrpSpPr>
              <p:cNvPr id="141" name="Group 139"/>
              <p:cNvGrpSpPr/>
              <p:nvPr/>
            </p:nvGrpSpPr>
            <p:grpSpPr>
              <a:xfrm>
                <a:off x="1430695" y="3449704"/>
                <a:ext cx="1752602" cy="120869"/>
                <a:chOff x="1523998" y="5822731"/>
                <a:chExt cx="1752602" cy="120869"/>
              </a:xfrm>
            </p:grpSpPr>
            <p:sp>
              <p:nvSpPr>
                <p:cNvPr id="154" name="Right Arrow 153"/>
                <p:cNvSpPr/>
                <p:nvPr/>
              </p:nvSpPr>
              <p:spPr>
                <a:xfrm flipH="1">
                  <a:off x="1523998" y="5822731"/>
                  <a:ext cx="788277" cy="120869"/>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5" name="Right Arrow 154"/>
                <p:cNvSpPr/>
                <p:nvPr/>
              </p:nvSpPr>
              <p:spPr>
                <a:xfrm flipH="1">
                  <a:off x="2286000" y="5822731"/>
                  <a:ext cx="457199" cy="120869"/>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6" name="Right Arrow 155"/>
                <p:cNvSpPr/>
                <p:nvPr/>
              </p:nvSpPr>
              <p:spPr>
                <a:xfrm flipH="1">
                  <a:off x="2743200" y="5822731"/>
                  <a:ext cx="533400" cy="120869"/>
                </a:xfrm>
                <a:prstGeom prst="rightArrow">
                  <a:avLst/>
                </a:prstGeom>
                <a:solidFill>
                  <a:srgbClr val="FFFF66"/>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grpSp>
          <p:sp>
            <p:nvSpPr>
              <p:cNvPr id="143" name="Right Arrow 142"/>
              <p:cNvSpPr/>
              <p:nvPr/>
            </p:nvSpPr>
            <p:spPr>
              <a:xfrm flipH="1">
                <a:off x="1430696" y="2971800"/>
                <a:ext cx="788277"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44" name="Right Arrow 143"/>
              <p:cNvSpPr/>
              <p:nvPr/>
            </p:nvSpPr>
            <p:spPr>
              <a:xfrm flipH="1">
                <a:off x="2649898" y="1981200"/>
                <a:ext cx="533400"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45" name="Right Arrow 144"/>
              <p:cNvSpPr/>
              <p:nvPr/>
            </p:nvSpPr>
            <p:spPr>
              <a:xfrm rot="10800000">
                <a:off x="5562601" y="1905001"/>
                <a:ext cx="457200"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49" name="Right Arrow 148"/>
              <p:cNvSpPr/>
              <p:nvPr/>
            </p:nvSpPr>
            <p:spPr>
              <a:xfrm rot="17448862" flipH="1">
                <a:off x="1958342" y="2501677"/>
                <a:ext cx="1000511" cy="228600"/>
              </a:xfrm>
              <a:prstGeom prst="rightArrow">
                <a:avLst/>
              </a:prstGeom>
              <a:solidFill>
                <a:srgbClr val="9999FF"/>
              </a:solidFill>
              <a:ln w="9525" cap="flat" cmpd="sng" algn="ctr">
                <a:no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2" name="Right Arrow 151"/>
              <p:cNvSpPr/>
              <p:nvPr/>
            </p:nvSpPr>
            <p:spPr>
              <a:xfrm rot="14948774">
                <a:off x="5620965" y="2410472"/>
                <a:ext cx="1159567" cy="349469"/>
              </a:xfrm>
              <a:prstGeom prst="rightArrow">
                <a:avLst/>
              </a:prstGeom>
              <a:solidFill>
                <a:srgbClr val="9999FF"/>
              </a:solidFill>
              <a:ln w="9525" cap="flat" cmpd="sng" algn="ctr">
                <a:solidFill>
                  <a:srgbClr val="40739E"/>
                </a:solidFill>
                <a:prstDash val="solid"/>
              </a:ln>
              <a:effectLst>
                <a:outerShdw blurRad="63500" dist="25400" dir="5400000" rotWithShape="0">
                  <a:srgbClr val="000000">
                    <a:alpha val="43137"/>
                  </a:srgbClr>
                </a:outerShdw>
              </a:effectLst>
            </p:spPr>
            <p:txBody>
              <a:bodyPr rtlCol="0" anchor="ctr"/>
              <a:lstStyle/>
              <a:p>
                <a:pPr algn="ctr" fontAlgn="auto">
                  <a:spcBef>
                    <a:spcPts val="0"/>
                  </a:spcBef>
                  <a:spcAft>
                    <a:spcPts val="0"/>
                  </a:spcAft>
                  <a:defRPr/>
                </a:pPr>
                <a:endParaRPr lang="en-US" dirty="0">
                  <a:solidFill>
                    <a:srgbClr val="000000"/>
                  </a:solidFill>
                  <a:latin typeface="Segoe"/>
                </a:endParaRPr>
              </a:p>
            </p:txBody>
          </p:sp>
          <p:sp>
            <p:nvSpPr>
              <p:cNvPr id="153" name="TextBox 26"/>
              <p:cNvSpPr txBox="1"/>
              <p:nvPr/>
            </p:nvSpPr>
            <p:spPr>
              <a:xfrm>
                <a:off x="3200400" y="1295400"/>
                <a:ext cx="2349105" cy="461665"/>
              </a:xfrm>
              <a:prstGeom prst="rect">
                <a:avLst/>
              </a:prstGeom>
              <a:noFill/>
            </p:spPr>
            <p:txBody>
              <a:bodyPr wrap="none" rtlCol="0">
                <a:spAutoFit/>
              </a:bodyPr>
              <a:lstStyle/>
              <a:p>
                <a:pPr algn="ctr" fontAlgn="auto">
                  <a:spcBef>
                    <a:spcPts val="0"/>
                  </a:spcBef>
                  <a:spcAft>
                    <a:spcPts val="0"/>
                  </a:spcAft>
                  <a:defRPr/>
                </a:pPr>
                <a:r>
                  <a:rPr lang="en-US" sz="2400" b="1" dirty="0">
                    <a:solidFill>
                      <a:srgbClr val="9999FF"/>
                    </a:solidFill>
                    <a:latin typeface="Segoe"/>
                  </a:rPr>
                  <a:t>Content search</a:t>
                </a:r>
              </a:p>
            </p:txBody>
          </p:sp>
        </p:grpSp>
      </p:grpSp>
      <p:sp>
        <p:nvSpPr>
          <p:cNvPr id="188" name="TextBox 187"/>
          <p:cNvSpPr txBox="1"/>
          <p:nvPr/>
        </p:nvSpPr>
        <p:spPr>
          <a:xfrm>
            <a:off x="357158" y="4643446"/>
            <a:ext cx="2357454" cy="1184940"/>
          </a:xfrm>
          <a:prstGeom prst="rect">
            <a:avLst/>
          </a:prstGeom>
          <a:noFill/>
        </p:spPr>
        <p:txBody>
          <a:bodyPr wrap="square" lIns="0" tIns="0" rIns="0" bIns="0" rtlCol="0">
            <a:spAutoFit/>
          </a:bodyPr>
          <a:lstStyle/>
          <a:p>
            <a:pPr>
              <a:spcAft>
                <a:spcPts val="600"/>
              </a:spcAft>
            </a:pPr>
            <a:r>
              <a:rPr lang="en-US" b="1" u="sng" dirty="0">
                <a:solidFill>
                  <a:srgbClr val="FFFFFF">
                    <a:lumMod val="75000"/>
                  </a:srgbClr>
                </a:solidFill>
              </a:rPr>
              <a:t>Common Front End</a:t>
            </a:r>
          </a:p>
          <a:p>
            <a:pPr marL="225425" indent="-225425">
              <a:buFont typeface="Arial" pitchFamily="34" charset="0"/>
              <a:buChar char="•"/>
            </a:pPr>
            <a:r>
              <a:rPr lang="en-US" dirty="0">
                <a:solidFill>
                  <a:srgbClr val="FFFFFF">
                    <a:lumMod val="75000"/>
                  </a:srgbClr>
                </a:solidFill>
              </a:rPr>
              <a:t>UI Framework</a:t>
            </a:r>
          </a:p>
          <a:p>
            <a:pPr marL="225425" indent="-225425">
              <a:buFont typeface="Arial" pitchFamily="34" charset="0"/>
              <a:buChar char="•"/>
            </a:pPr>
            <a:r>
              <a:rPr lang="en-US" dirty="0">
                <a:solidFill>
                  <a:srgbClr val="FFFFFF">
                    <a:lumMod val="75000"/>
                  </a:srgbClr>
                </a:solidFill>
              </a:rPr>
              <a:t>Query OM</a:t>
            </a:r>
          </a:p>
          <a:p>
            <a:pPr marL="225425" indent="-225425">
              <a:buFont typeface="Arial" pitchFamily="34" charset="0"/>
              <a:buChar char="•"/>
            </a:pPr>
            <a:r>
              <a:rPr lang="en-US" dirty="0">
                <a:solidFill>
                  <a:srgbClr val="FFFFFF">
                    <a:lumMod val="75000"/>
                  </a:srgbClr>
                </a:solidFill>
              </a:rPr>
              <a:t>Federation OM</a:t>
            </a:r>
          </a:p>
        </p:txBody>
      </p:sp>
      <p:sp>
        <p:nvSpPr>
          <p:cNvPr id="189" name="TextBox 188"/>
          <p:cNvSpPr txBox="1"/>
          <p:nvPr/>
        </p:nvSpPr>
        <p:spPr>
          <a:xfrm>
            <a:off x="2857488" y="4071942"/>
            <a:ext cx="3357586" cy="1184940"/>
          </a:xfrm>
          <a:prstGeom prst="rect">
            <a:avLst/>
          </a:prstGeom>
          <a:noFill/>
        </p:spPr>
        <p:txBody>
          <a:bodyPr wrap="square" lIns="0" tIns="0" rIns="0" bIns="0" rtlCol="0">
            <a:spAutoFit/>
          </a:bodyPr>
          <a:lstStyle/>
          <a:p>
            <a:pPr>
              <a:spcAft>
                <a:spcPts val="600"/>
              </a:spcAft>
            </a:pPr>
            <a:r>
              <a:rPr lang="en-US" b="1" u="sng" dirty="0">
                <a:solidFill>
                  <a:srgbClr val="FFFFFF">
                    <a:lumMod val="75000"/>
                  </a:srgbClr>
                </a:solidFill>
              </a:rPr>
              <a:t>Unique for Content vs. People</a:t>
            </a:r>
          </a:p>
          <a:p>
            <a:pPr marL="225425" indent="-225425">
              <a:buFont typeface="Arial" pitchFamily="34" charset="0"/>
              <a:buChar char="•"/>
            </a:pPr>
            <a:r>
              <a:rPr lang="en-US" dirty="0">
                <a:solidFill>
                  <a:srgbClr val="FFFFFF">
                    <a:lumMod val="75000"/>
                  </a:srgbClr>
                </a:solidFill>
              </a:rPr>
              <a:t>Query</a:t>
            </a:r>
          </a:p>
          <a:p>
            <a:pPr marL="225425" indent="-225425">
              <a:buFont typeface="Arial" pitchFamily="34" charset="0"/>
              <a:buChar char="•"/>
            </a:pPr>
            <a:r>
              <a:rPr lang="en-US" dirty="0">
                <a:solidFill>
                  <a:srgbClr val="FFFFFF">
                    <a:lumMod val="75000"/>
                  </a:srgbClr>
                </a:solidFill>
              </a:rPr>
              <a:t>Indexing</a:t>
            </a:r>
          </a:p>
          <a:p>
            <a:pPr marL="225425" indent="-225425">
              <a:buFont typeface="Arial" pitchFamily="34" charset="0"/>
              <a:buChar char="•"/>
            </a:pPr>
            <a:r>
              <a:rPr lang="en-US" dirty="0">
                <a:solidFill>
                  <a:srgbClr val="FFFFFF">
                    <a:lumMod val="75000"/>
                  </a:srgbClr>
                </a:solidFill>
              </a:rPr>
              <a:t>Content processing</a:t>
            </a:r>
          </a:p>
        </p:txBody>
      </p:sp>
      <p:sp>
        <p:nvSpPr>
          <p:cNvPr id="190" name="TextBox 189"/>
          <p:cNvSpPr txBox="1"/>
          <p:nvPr/>
        </p:nvSpPr>
        <p:spPr>
          <a:xfrm>
            <a:off x="6500826" y="4643446"/>
            <a:ext cx="2286016" cy="907941"/>
          </a:xfrm>
          <a:prstGeom prst="rect">
            <a:avLst/>
          </a:prstGeom>
          <a:noFill/>
        </p:spPr>
        <p:txBody>
          <a:bodyPr wrap="square" lIns="0" tIns="0" rIns="0" bIns="0" rtlCol="0">
            <a:spAutoFit/>
          </a:bodyPr>
          <a:lstStyle/>
          <a:p>
            <a:pPr>
              <a:spcAft>
                <a:spcPts val="600"/>
              </a:spcAft>
            </a:pPr>
            <a:r>
              <a:rPr lang="en-US" b="1" u="sng" dirty="0">
                <a:solidFill>
                  <a:srgbClr val="FFFFFF">
                    <a:lumMod val="75000"/>
                  </a:srgbClr>
                </a:solidFill>
              </a:rPr>
              <a:t>Common Back End</a:t>
            </a:r>
          </a:p>
          <a:p>
            <a:pPr marL="225425" indent="-225425">
              <a:buFont typeface="Arial" pitchFamily="34" charset="0"/>
              <a:buChar char="•"/>
            </a:pPr>
            <a:r>
              <a:rPr lang="en-US" dirty="0">
                <a:solidFill>
                  <a:srgbClr val="FFFFFF">
                    <a:lumMod val="75000"/>
                  </a:srgbClr>
                </a:solidFill>
              </a:rPr>
              <a:t>Crawling</a:t>
            </a:r>
          </a:p>
          <a:p>
            <a:pPr marL="225425" indent="-225425">
              <a:buFont typeface="Arial" pitchFamily="34" charset="0"/>
              <a:buChar char="•"/>
            </a:pPr>
            <a:r>
              <a:rPr lang="en-US" dirty="0">
                <a:solidFill>
                  <a:srgbClr val="FFFFFF">
                    <a:lumMod val="75000"/>
                  </a:srgbClr>
                </a:solidFill>
              </a:rPr>
              <a:t>Connectors</a:t>
            </a:r>
          </a:p>
        </p:txBody>
      </p:sp>
      <p:pic>
        <p:nvPicPr>
          <p:cNvPr id="109" name="Picture 2" descr="\\server3\restrict\ftp_root\clients\white_Whale\3-10035_GideonBibliowicz\SFP_Art\SharePoint_Pie\Resized\Pie_Icon_AllColors.png"/>
          <p:cNvPicPr>
            <a:picLocks noChangeAspect="1" noChangeArrowheads="1"/>
          </p:cNvPicPr>
          <p:nvPr/>
        </p:nvPicPr>
        <p:blipFill>
          <a:blip r:embed="rId7" cstate="print"/>
          <a:stretch>
            <a:fillRect/>
          </a:stretch>
        </p:blipFill>
        <p:spPr bwMode="auto">
          <a:xfrm rot="10800000">
            <a:off x="8166099" y="358775"/>
            <a:ext cx="685800" cy="685800"/>
          </a:xfrm>
          <a:prstGeom prst="rect">
            <a:avLst/>
          </a:prstGeom>
          <a:noFill/>
        </p:spPr>
      </p:pic>
    </p:spTree>
    <p:custDataLst>
      <p:tags r:id="rId1"/>
    </p:custDataLst>
    <p:extLst>
      <p:ext uri="{BB962C8B-B14F-4D97-AF65-F5344CB8AC3E}">
        <p14:creationId xmlns:p14="http://schemas.microsoft.com/office/powerpoint/2010/main" val="1726453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000"/>
                                        <p:tgtEl>
                                          <p:spTgt spid="127"/>
                                        </p:tgtEl>
                                      </p:cBhvr>
                                    </p:animEffect>
                                  </p:childTnLst>
                                </p:cTn>
                              </p:par>
                              <p:par>
                                <p:cTn id="8" presetID="1" presetClass="exit" presetSubtype="0" fill="hold" nodeType="withEffect">
                                  <p:stCondLst>
                                    <p:cond delay="0"/>
                                  </p:stCondLst>
                                  <p:childTnLst>
                                    <p:set>
                                      <p:cBhvr>
                                        <p:cTn id="9" dur="1" fill="hold">
                                          <p:stCondLst>
                                            <p:cond delay="0"/>
                                          </p:stCondLst>
                                        </p:cTn>
                                        <p:tgtEl>
                                          <p:spTgt spid="5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8"/>
                                        </p:tgtEl>
                                        <p:attrNameLst>
                                          <p:attrName>style.visibility</p:attrName>
                                        </p:attrNameLst>
                                      </p:cBhvr>
                                      <p:to>
                                        <p:strVal val="visible"/>
                                      </p:to>
                                    </p:set>
                                    <p:animEffect transition="in" filter="fade">
                                      <p:cBhvr>
                                        <p:cTn id="14" dur="2000"/>
                                        <p:tgtEl>
                                          <p:spTgt spid="18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0"/>
                                        </p:tgtEl>
                                        <p:attrNameLst>
                                          <p:attrName>style.visibility</p:attrName>
                                        </p:attrNameLst>
                                      </p:cBhvr>
                                      <p:to>
                                        <p:strVal val="visible"/>
                                      </p:to>
                                    </p:set>
                                    <p:animEffect transition="in" filter="fade">
                                      <p:cBhvr>
                                        <p:cTn id="17" dur="2000"/>
                                        <p:tgtEl>
                                          <p:spTgt spid="1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fade">
                                      <p:cBhvr>
                                        <p:cTn id="22" dur="2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46" name="Group 14"/>
          <p:cNvGrpSpPr/>
          <p:nvPr/>
        </p:nvGrpSpPr>
        <p:grpSpPr>
          <a:xfrm>
            <a:off x="1447800" y="1981200"/>
            <a:ext cx="5943600" cy="4052585"/>
            <a:chOff x="1345677" y="1215847"/>
            <a:chExt cx="6326902" cy="4343400"/>
          </a:xfrm>
        </p:grpSpPr>
        <p:pic>
          <p:nvPicPr>
            <p:cNvPr id="47" name="Picture 46" descr="SalesPreview.png"/>
            <p:cNvPicPr>
              <a:picLocks noChangeAspect="1"/>
            </p:cNvPicPr>
            <p:nvPr/>
          </p:nvPicPr>
          <p:blipFill>
            <a:blip r:embed="rId3" cstate="screen"/>
            <a:srcRect/>
            <a:stretch>
              <a:fillRect/>
            </a:stretch>
          </p:blipFill>
          <p:spPr>
            <a:xfrm>
              <a:off x="1345677" y="1215847"/>
              <a:ext cx="6326902" cy="4343400"/>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pic>
          <p:nvPicPr>
            <p:cNvPr id="48" name="Picture 47" descr="DeveloperResults.png"/>
            <p:cNvPicPr>
              <a:picLocks noChangeAspect="1"/>
            </p:cNvPicPr>
            <p:nvPr/>
          </p:nvPicPr>
          <p:blipFill>
            <a:blip r:embed="rId4" cstate="screen"/>
            <a:srcRect/>
            <a:stretch>
              <a:fillRect/>
            </a:stretch>
          </p:blipFill>
          <p:spPr>
            <a:xfrm>
              <a:off x="2370826" y="2062399"/>
              <a:ext cx="4444042" cy="744812"/>
            </a:xfrm>
            <a:prstGeom prst="rect">
              <a:avLst/>
            </a:prstGeom>
            <a:ln w="3175">
              <a:noFill/>
            </a:ln>
            <a:effectLst/>
          </p:spPr>
        </p:pic>
      </p:grpSp>
      <p:sp>
        <p:nvSpPr>
          <p:cNvPr id="44" name="Rectangle 43"/>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41" name="Title 1"/>
          <p:cNvSpPr txBox="1">
            <a:spLocks/>
          </p:cNvSpPr>
          <p:nvPr/>
        </p:nvSpPr>
        <p:spPr>
          <a:xfrm>
            <a:off x="381000" y="402003"/>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Search</a:t>
            </a:r>
            <a:endParaRPr lang="en-US" dirty="0"/>
          </a:p>
        </p:txBody>
      </p:sp>
      <p:sp>
        <p:nvSpPr>
          <p:cNvPr id="42" name="Title 18"/>
          <p:cNvSpPr txBox="1">
            <a:spLocks/>
          </p:cNvSpPr>
          <p:nvPr/>
        </p:nvSpPr>
        <p:spPr>
          <a:xfrm>
            <a:off x="381000" y="963001"/>
            <a:ext cx="8382000" cy="3877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sz="2800" spc="-100" dirty="0">
                <a:gradFill>
                  <a:gsLst>
                    <a:gs pos="50000">
                      <a:schemeClr val="bg1"/>
                    </a:gs>
                    <a:gs pos="100000">
                      <a:schemeClr val="bg1"/>
                    </a:gs>
                  </a:gsLst>
                  <a:path path="circle">
                    <a:fillToRect l="50000" t="50000" r="50000" b="50000"/>
                  </a:path>
                </a:gradFill>
              </a:rPr>
              <a:t>&gt; </a:t>
            </a:r>
            <a:r>
              <a:rPr lang="en-US" sz="2600" spc="-100" dirty="0" smtClean="0">
                <a:gradFill>
                  <a:gsLst>
                    <a:gs pos="50000">
                      <a:schemeClr val="bg1"/>
                    </a:gs>
                    <a:gs pos="100000">
                      <a:schemeClr val="bg1"/>
                    </a:gs>
                  </a:gsLst>
                  <a:path path="circle">
                    <a:fillToRect l="50000" t="50000" r="50000" b="50000"/>
                  </a:path>
                </a:gradFill>
              </a:rPr>
              <a:t>Conversational Search that Understands Your Information</a:t>
            </a:r>
            <a:endParaRPr lang="en-US" sz="2600" spc="-100" dirty="0">
              <a:gradFill>
                <a:gsLst>
                  <a:gs pos="50000">
                    <a:schemeClr val="bg1"/>
                  </a:gs>
                  <a:gs pos="100000">
                    <a:schemeClr val="bg1"/>
                  </a:gs>
                </a:gsLst>
                <a:path path="circle">
                  <a:fillToRect l="50000" t="50000" r="50000" b="50000"/>
                </a:path>
              </a:gradFill>
            </a:endParaRPr>
          </a:p>
        </p:txBody>
      </p:sp>
      <p:grpSp>
        <p:nvGrpSpPr>
          <p:cNvPr id="49" name="Group 36"/>
          <p:cNvGrpSpPr/>
          <p:nvPr/>
        </p:nvGrpSpPr>
        <p:grpSpPr>
          <a:xfrm>
            <a:off x="4114800" y="1981200"/>
            <a:ext cx="1493415" cy="653369"/>
            <a:chOff x="5205046" y="4818185"/>
            <a:chExt cx="2438400" cy="1066800"/>
          </a:xfrm>
        </p:grpSpPr>
        <p:sp>
          <p:nvSpPr>
            <p:cNvPr id="50" name="Rounded Rectangular Callout 49"/>
            <p:cNvSpPr/>
            <p:nvPr/>
          </p:nvSpPr>
          <p:spPr bwMode="auto">
            <a:xfrm>
              <a:off x="5205046" y="4818185"/>
              <a:ext cx="2438400" cy="1066800"/>
            </a:xfrm>
            <a:prstGeom prst="wedgeRoundRectCallout">
              <a:avLst>
                <a:gd name="adj1" fmla="val 41289"/>
                <a:gd name="adj2" fmla="val 92232"/>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51" name="Rounded Rectangle 50"/>
            <p:cNvSpPr/>
            <p:nvPr/>
          </p:nvSpPr>
          <p:spPr bwMode="auto">
            <a:xfrm>
              <a:off x="5308169" y="4922325"/>
              <a:ext cx="223215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Featured Content</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52" name="Group 36"/>
          <p:cNvGrpSpPr/>
          <p:nvPr/>
        </p:nvGrpSpPr>
        <p:grpSpPr>
          <a:xfrm>
            <a:off x="7315200" y="3124200"/>
            <a:ext cx="1493415" cy="653369"/>
            <a:chOff x="5205046" y="4818185"/>
            <a:chExt cx="2438400" cy="1066800"/>
          </a:xfrm>
        </p:grpSpPr>
        <p:sp>
          <p:nvSpPr>
            <p:cNvPr id="53" name="Rounded Rectangular Callout 52"/>
            <p:cNvSpPr/>
            <p:nvPr/>
          </p:nvSpPr>
          <p:spPr bwMode="auto">
            <a:xfrm>
              <a:off x="5205046" y="4818185"/>
              <a:ext cx="2438400" cy="1066800"/>
            </a:xfrm>
            <a:prstGeom prst="wedgeRoundRectCallout">
              <a:avLst>
                <a:gd name="adj1" fmla="val -56703"/>
                <a:gd name="adj2" fmla="val -97701"/>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54" name="Rounded Rectangle 53"/>
            <p:cNvSpPr/>
            <p:nvPr/>
          </p:nvSpPr>
          <p:spPr bwMode="auto">
            <a:xfrm>
              <a:off x="5308169" y="4922325"/>
              <a:ext cx="223215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Related Searches</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55" name="Group 36"/>
          <p:cNvGrpSpPr/>
          <p:nvPr/>
        </p:nvGrpSpPr>
        <p:grpSpPr>
          <a:xfrm>
            <a:off x="228600" y="4191000"/>
            <a:ext cx="1931366" cy="653369"/>
            <a:chOff x="5205046" y="4818185"/>
            <a:chExt cx="3153474" cy="1066800"/>
          </a:xfrm>
        </p:grpSpPr>
        <p:sp>
          <p:nvSpPr>
            <p:cNvPr id="56" name="Rounded Rectangular Callout 55"/>
            <p:cNvSpPr/>
            <p:nvPr/>
          </p:nvSpPr>
          <p:spPr bwMode="auto">
            <a:xfrm>
              <a:off x="5205046" y="4818185"/>
              <a:ext cx="3153474" cy="1066800"/>
            </a:xfrm>
            <a:prstGeom prst="wedgeRoundRectCallout">
              <a:avLst>
                <a:gd name="adj1" fmla="val 26720"/>
                <a:gd name="adj2" fmla="val -76722"/>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57" name="Rounded Rectangle 56"/>
            <p:cNvSpPr/>
            <p:nvPr/>
          </p:nvSpPr>
          <p:spPr bwMode="auto">
            <a:xfrm>
              <a:off x="5308168" y="4922325"/>
              <a:ext cx="2886745" cy="858519"/>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Navigators with Exact Counts</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58" name="Group 36"/>
          <p:cNvGrpSpPr/>
          <p:nvPr/>
        </p:nvGrpSpPr>
        <p:grpSpPr>
          <a:xfrm>
            <a:off x="3741183" y="5120429"/>
            <a:ext cx="1493415" cy="653369"/>
            <a:chOff x="5205046" y="4818185"/>
            <a:chExt cx="2438400" cy="1066800"/>
          </a:xfrm>
        </p:grpSpPr>
        <p:sp>
          <p:nvSpPr>
            <p:cNvPr id="59" name="Rounded Rectangular Callout 58"/>
            <p:cNvSpPr/>
            <p:nvPr/>
          </p:nvSpPr>
          <p:spPr bwMode="auto">
            <a:xfrm>
              <a:off x="5205046" y="4818185"/>
              <a:ext cx="2438400" cy="1066800"/>
            </a:xfrm>
            <a:prstGeom prst="wedgeRoundRectCallout">
              <a:avLst>
                <a:gd name="adj1" fmla="val -36952"/>
                <a:gd name="adj2" fmla="val -831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0" name="Rounded Rectangle 59"/>
            <p:cNvSpPr/>
            <p:nvPr/>
          </p:nvSpPr>
          <p:spPr bwMode="auto">
            <a:xfrm>
              <a:off x="5308169" y="4922325"/>
              <a:ext cx="223215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Document Previews</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61" name="Group 36"/>
          <p:cNvGrpSpPr/>
          <p:nvPr/>
        </p:nvGrpSpPr>
        <p:grpSpPr>
          <a:xfrm>
            <a:off x="914400" y="5867400"/>
            <a:ext cx="1493415" cy="653369"/>
            <a:chOff x="5188114" y="4818185"/>
            <a:chExt cx="2438400" cy="1066800"/>
          </a:xfrm>
        </p:grpSpPr>
        <p:sp>
          <p:nvSpPr>
            <p:cNvPr id="62" name="Rounded Rectangular Callout 61"/>
            <p:cNvSpPr/>
            <p:nvPr/>
          </p:nvSpPr>
          <p:spPr bwMode="auto">
            <a:xfrm>
              <a:off x="5188114" y="4818185"/>
              <a:ext cx="2438400" cy="1066800"/>
            </a:xfrm>
            <a:prstGeom prst="wedgeRoundRectCallout">
              <a:avLst>
                <a:gd name="adj1" fmla="val 58542"/>
                <a:gd name="adj2" fmla="val -7720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63" name="Rounded Rectangle 62"/>
            <p:cNvSpPr/>
            <p:nvPr/>
          </p:nvSpPr>
          <p:spPr bwMode="auto">
            <a:xfrm>
              <a:off x="5308169" y="4922325"/>
              <a:ext cx="223215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Document Thumbnails</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pic>
        <p:nvPicPr>
          <p:cNvPr id="67"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10800000">
            <a:off x="8166099" y="358775"/>
            <a:ext cx="685800" cy="685800"/>
          </a:xfrm>
          <a:prstGeom prst="rect">
            <a:avLst/>
          </a:prstGeom>
          <a:noFill/>
        </p:spPr>
      </p:pic>
      <p:grpSp>
        <p:nvGrpSpPr>
          <p:cNvPr id="68" name="Group 36"/>
          <p:cNvGrpSpPr/>
          <p:nvPr/>
        </p:nvGrpSpPr>
        <p:grpSpPr>
          <a:xfrm>
            <a:off x="6858000" y="1447800"/>
            <a:ext cx="2133600" cy="990600"/>
            <a:chOff x="5205046" y="4818185"/>
            <a:chExt cx="2438400" cy="1066800"/>
          </a:xfrm>
        </p:grpSpPr>
        <p:sp>
          <p:nvSpPr>
            <p:cNvPr id="69" name="Rounded Rectangular Callout 68"/>
            <p:cNvSpPr/>
            <p:nvPr/>
          </p:nvSpPr>
          <p:spPr bwMode="auto">
            <a:xfrm>
              <a:off x="5205046" y="4818185"/>
              <a:ext cx="2438400" cy="1066800"/>
            </a:xfrm>
            <a:prstGeom prst="wedgeRoundRectCallout">
              <a:avLst>
                <a:gd name="adj1" fmla="val -91122"/>
                <a:gd name="adj2" fmla="val 72849"/>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marL="0" marR="0" indent="0" algn="ctr" defTabSz="-13873163" eaLnBrk="0" latinLnBrk="0" hangingPunct="0">
                <a:lnSpc>
                  <a:spcPct val="90000"/>
                </a:lnSpc>
                <a:buClr>
                  <a:srgbClr val="EEECE1"/>
                </a:buClr>
                <a:buSzPct val="85000"/>
                <a:buNone/>
                <a:tabLst/>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70" name="Rounded Rectangle 69"/>
            <p:cNvSpPr/>
            <p:nvPr/>
          </p:nvSpPr>
          <p:spPr bwMode="auto">
            <a:xfrm>
              <a:off x="5308169" y="4922325"/>
              <a:ext cx="2232152" cy="858520"/>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marR="0" algn="ctr" defTabSz="-13873163" eaLnBrk="0" hangingPunct="0">
                <a:lnSpc>
                  <a:spcPct val="90000"/>
                </a:lnSpc>
                <a:spcBef>
                  <a:spcPct val="30000"/>
                </a:spcBef>
                <a:buClr>
                  <a:schemeClr val="tx2"/>
                </a:buClr>
                <a:buSzPct val="85000"/>
                <a:tabLst/>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Relevance Enhanced by User Tagging &amp; Rating</a:t>
              </a:r>
              <a:endParaRPr lang="en-US" altLang="zh-CN" sz="16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30" name="TextBox 29"/>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292192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glena\Desktop\B2extremecase_POR_Glen.png"/>
          <p:cNvPicPr>
            <a:picLocks noChangeAspect="1" noChangeArrowheads="1"/>
          </p:cNvPicPr>
          <p:nvPr/>
        </p:nvPicPr>
        <p:blipFill>
          <a:blip r:embed="rId3"/>
          <a:srcRect/>
          <a:stretch>
            <a:fillRect/>
          </a:stretch>
        </p:blipFill>
        <p:spPr bwMode="auto">
          <a:xfrm>
            <a:off x="2617646" y="1142984"/>
            <a:ext cx="6240634" cy="5214974"/>
          </a:xfrm>
          <a:prstGeom prst="rect">
            <a:avLst/>
          </a:prstGeom>
          <a:noFill/>
        </p:spPr>
      </p:pic>
      <p:sp>
        <p:nvSpPr>
          <p:cNvPr id="16" name="Title 15"/>
          <p:cNvSpPr>
            <a:spLocks noGrp="1"/>
          </p:cNvSpPr>
          <p:nvPr>
            <p:ph type="title"/>
          </p:nvPr>
        </p:nvSpPr>
        <p:spPr/>
        <p:txBody>
          <a:bodyPr/>
          <a:lstStyle/>
          <a:p>
            <a:r>
              <a:rPr lang="en-US" dirty="0" smtClean="0"/>
              <a:t>Great Search Experience OOB</a:t>
            </a:r>
            <a:endParaRPr lang="en-US" dirty="0"/>
          </a:p>
        </p:txBody>
      </p:sp>
      <p:grpSp>
        <p:nvGrpSpPr>
          <p:cNvPr id="7" name="Group 14"/>
          <p:cNvGrpSpPr/>
          <p:nvPr/>
        </p:nvGrpSpPr>
        <p:grpSpPr>
          <a:xfrm>
            <a:off x="3176585" y="5286388"/>
            <a:ext cx="1038225" cy="790574"/>
            <a:chOff x="4867275" y="6477001"/>
            <a:chExt cx="1038225" cy="790574"/>
          </a:xfrm>
        </p:grpSpPr>
        <p:cxnSp>
          <p:nvCxnSpPr>
            <p:cNvPr id="8" name="Straight Arrow Connector 7"/>
            <p:cNvCxnSpPr/>
            <p:nvPr/>
          </p:nvCxnSpPr>
          <p:spPr>
            <a:xfrm rot="16200000" flipH="1">
              <a:off x="4838699" y="6515100"/>
              <a:ext cx="381000" cy="304801"/>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4867275" y="6756797"/>
              <a:ext cx="1038225"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Refinement panel</a:t>
              </a:r>
            </a:p>
          </p:txBody>
        </p:sp>
      </p:grpSp>
      <p:grpSp>
        <p:nvGrpSpPr>
          <p:cNvPr id="10" name="Group 16"/>
          <p:cNvGrpSpPr/>
          <p:nvPr/>
        </p:nvGrpSpPr>
        <p:grpSpPr>
          <a:xfrm>
            <a:off x="7820055" y="1527565"/>
            <a:ext cx="1109663" cy="829865"/>
            <a:chOff x="4762500" y="6652022"/>
            <a:chExt cx="1109663" cy="829865"/>
          </a:xfrm>
        </p:grpSpPr>
        <p:cxnSp>
          <p:nvCxnSpPr>
            <p:cNvPr id="11" name="Straight Arrow Connector 10"/>
            <p:cNvCxnSpPr/>
            <p:nvPr/>
          </p:nvCxnSpPr>
          <p:spPr>
            <a:xfrm rot="5400000" flipH="1" flipV="1">
              <a:off x="4722016" y="7069926"/>
              <a:ext cx="633414" cy="19050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4762500" y="6652022"/>
              <a:ext cx="1109663"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Related searches</a:t>
              </a:r>
            </a:p>
          </p:txBody>
        </p:sp>
      </p:grpSp>
      <p:grpSp>
        <p:nvGrpSpPr>
          <p:cNvPr id="13" name="Group 20"/>
          <p:cNvGrpSpPr/>
          <p:nvPr/>
        </p:nvGrpSpPr>
        <p:grpSpPr>
          <a:xfrm>
            <a:off x="7391427" y="5146044"/>
            <a:ext cx="1038225" cy="783286"/>
            <a:chOff x="4667250" y="6524630"/>
            <a:chExt cx="1038225" cy="783286"/>
          </a:xfrm>
        </p:grpSpPr>
        <p:cxnSp>
          <p:nvCxnSpPr>
            <p:cNvPr id="14" name="Straight Arrow Connector 13"/>
            <p:cNvCxnSpPr/>
            <p:nvPr/>
          </p:nvCxnSpPr>
          <p:spPr>
            <a:xfrm rot="5400000">
              <a:off x="5081590" y="6615117"/>
              <a:ext cx="333373" cy="152399"/>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TextBox 14"/>
            <p:cNvSpPr txBox="1"/>
            <p:nvPr/>
          </p:nvSpPr>
          <p:spPr>
            <a:xfrm>
              <a:off x="4667250" y="6797138"/>
              <a:ext cx="1038225"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Federated results</a:t>
              </a:r>
            </a:p>
          </p:txBody>
        </p:sp>
      </p:grpSp>
      <p:sp>
        <p:nvSpPr>
          <p:cNvPr id="18" name="Rectangle 17"/>
          <p:cNvSpPr/>
          <p:nvPr/>
        </p:nvSpPr>
        <p:spPr>
          <a:xfrm>
            <a:off x="214282" y="1250564"/>
            <a:ext cx="2286016" cy="1723549"/>
          </a:xfrm>
          <a:prstGeom prst="rect">
            <a:avLst/>
          </a:prstGeom>
        </p:spPr>
        <p:txBody>
          <a:bodyPr wrap="square">
            <a:spAutoFit/>
          </a:bodyPr>
          <a:lstStyle/>
          <a:p>
            <a:pPr marL="4763" indent="-4763">
              <a:spcAft>
                <a:spcPts val="0"/>
              </a:spcAft>
            </a:pPr>
            <a:r>
              <a:rPr lang="en-US" dirty="0">
                <a:gradFill>
                  <a:gsLst>
                    <a:gs pos="50000">
                      <a:srgbClr val="FFFFFF">
                        <a:lumMod val="75000"/>
                      </a:srgbClr>
                    </a:gs>
                    <a:gs pos="100000">
                      <a:srgbClr val="FFFFFF">
                        <a:lumMod val="75000"/>
                      </a:srgbClr>
                    </a:gs>
                  </a:gsLst>
                  <a:lin ang="5400000" scaled="0"/>
                </a:gradFill>
                <a:latin typeface="Segoe UI"/>
              </a:rPr>
              <a:t>Get more relevant results</a:t>
            </a:r>
          </a:p>
          <a:p>
            <a:pPr marL="4763" indent="-4763">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through a search center with hit highlighting, results summaries, related queries, and enhanced query syntax</a:t>
            </a:r>
          </a:p>
        </p:txBody>
      </p:sp>
      <p:sp>
        <p:nvSpPr>
          <p:cNvPr id="19" name="Rectangle 18"/>
          <p:cNvSpPr/>
          <p:nvPr/>
        </p:nvSpPr>
        <p:spPr>
          <a:xfrm>
            <a:off x="228600" y="5029200"/>
            <a:ext cx="2500348" cy="1446550"/>
          </a:xfrm>
          <a:prstGeom prst="rect">
            <a:avLst/>
          </a:prstGeom>
        </p:spPr>
        <p:txBody>
          <a:bodyPr wrap="square">
            <a:spAutoFit/>
          </a:bodyPr>
          <a:lstStyle/>
          <a:p>
            <a:pPr indent="1588">
              <a:spcAft>
                <a:spcPts val="0"/>
              </a:spcAft>
            </a:pPr>
            <a:r>
              <a:rPr lang="en-US" dirty="0">
                <a:gradFill>
                  <a:gsLst>
                    <a:gs pos="50000">
                      <a:srgbClr val="FFFFFF">
                        <a:lumMod val="75000"/>
                      </a:srgbClr>
                    </a:gs>
                    <a:gs pos="100000">
                      <a:srgbClr val="FFFFFF">
                        <a:lumMod val="75000"/>
                      </a:srgbClr>
                    </a:gs>
                  </a:gsLst>
                  <a:lin ang="5400000" scaled="0"/>
                </a:gradFill>
                <a:latin typeface="Segoe UI"/>
              </a:rPr>
              <a:t>Search from anywhere</a:t>
            </a:r>
          </a:p>
          <a:p>
            <a:pPr indent="1588">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Including mobile and desktop integration; Office Web Apps speed access to results; enhancements for multi-lingual</a:t>
            </a:r>
          </a:p>
        </p:txBody>
      </p:sp>
      <p:sp>
        <p:nvSpPr>
          <p:cNvPr id="20" name="Rectangle 19"/>
          <p:cNvSpPr/>
          <p:nvPr/>
        </p:nvSpPr>
        <p:spPr>
          <a:xfrm>
            <a:off x="214282" y="3107952"/>
            <a:ext cx="2357454" cy="1723549"/>
          </a:xfrm>
          <a:prstGeom prst="rect">
            <a:avLst/>
          </a:prstGeom>
        </p:spPr>
        <p:txBody>
          <a:bodyPr wrap="square">
            <a:spAutoFit/>
          </a:bodyPr>
          <a:lstStyle/>
          <a:p>
            <a:pPr indent="1588">
              <a:spcAft>
                <a:spcPts val="0"/>
              </a:spcAft>
            </a:pPr>
            <a:r>
              <a:rPr lang="en-US" dirty="0">
                <a:gradFill>
                  <a:gsLst>
                    <a:gs pos="50000">
                      <a:srgbClr val="FFFFFF">
                        <a:lumMod val="75000"/>
                      </a:srgbClr>
                    </a:gs>
                    <a:gs pos="100000">
                      <a:srgbClr val="FFFFFF">
                        <a:lumMod val="75000"/>
                      </a:srgbClr>
                    </a:gs>
                  </a:gsLst>
                  <a:lin ang="5400000" scaled="0"/>
                </a:gradFill>
                <a:latin typeface="Segoe UI"/>
              </a:rPr>
              <a:t>Find information faster</a:t>
            </a:r>
          </a:p>
          <a:p>
            <a:pPr indent="1588">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with metadata-driven refinement, query suggestions, search scopes, and federated results which help pinpoint information</a:t>
            </a:r>
          </a:p>
        </p:txBody>
      </p:sp>
      <p:grpSp>
        <p:nvGrpSpPr>
          <p:cNvPr id="22" name="Group 16"/>
          <p:cNvGrpSpPr/>
          <p:nvPr/>
        </p:nvGrpSpPr>
        <p:grpSpPr>
          <a:xfrm>
            <a:off x="6462733" y="1035827"/>
            <a:ext cx="1143008" cy="1321603"/>
            <a:chOff x="4762500" y="6544865"/>
            <a:chExt cx="1143008" cy="1321603"/>
          </a:xfrm>
        </p:grpSpPr>
        <p:cxnSp>
          <p:nvCxnSpPr>
            <p:cNvPr id="23" name="Straight Arrow Connector 22"/>
            <p:cNvCxnSpPr/>
            <p:nvPr/>
          </p:nvCxnSpPr>
          <p:spPr>
            <a:xfrm rot="16200000" flipV="1">
              <a:off x="5010747" y="6971707"/>
              <a:ext cx="1017994" cy="77152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4" name="TextBox 23"/>
            <p:cNvSpPr txBox="1"/>
            <p:nvPr/>
          </p:nvSpPr>
          <p:spPr>
            <a:xfrm>
              <a:off x="4762500" y="6544865"/>
              <a:ext cx="1038225"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Win7 Connector</a:t>
              </a:r>
            </a:p>
          </p:txBody>
        </p:sp>
      </p:grpSp>
      <p:grpSp>
        <p:nvGrpSpPr>
          <p:cNvPr id="27" name="Group 16"/>
          <p:cNvGrpSpPr/>
          <p:nvPr/>
        </p:nvGrpSpPr>
        <p:grpSpPr>
          <a:xfrm>
            <a:off x="6105543" y="3885019"/>
            <a:ext cx="1395415" cy="829865"/>
            <a:chOff x="4762500" y="6652022"/>
            <a:chExt cx="1395415" cy="829865"/>
          </a:xfrm>
        </p:grpSpPr>
        <p:cxnSp>
          <p:nvCxnSpPr>
            <p:cNvPr id="28" name="Straight Arrow Connector 27"/>
            <p:cNvCxnSpPr/>
            <p:nvPr/>
          </p:nvCxnSpPr>
          <p:spPr>
            <a:xfrm rot="5400000" flipH="1" flipV="1">
              <a:off x="4722016" y="7069926"/>
              <a:ext cx="633414" cy="19050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4762500" y="6652022"/>
              <a:ext cx="1395415"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Launch in Office Web Apps</a:t>
              </a:r>
            </a:p>
          </p:txBody>
        </p:sp>
      </p:grpSp>
      <p:pic>
        <p:nvPicPr>
          <p:cNvPr id="25"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grpSp>
        <p:nvGrpSpPr>
          <p:cNvPr id="26" name="Group 16"/>
          <p:cNvGrpSpPr/>
          <p:nvPr/>
        </p:nvGrpSpPr>
        <p:grpSpPr>
          <a:xfrm>
            <a:off x="5580112" y="2276872"/>
            <a:ext cx="1755455" cy="348624"/>
            <a:chOff x="4206107" y="6816556"/>
            <a:chExt cx="1755455" cy="348624"/>
          </a:xfrm>
        </p:grpSpPr>
        <p:cxnSp>
          <p:nvCxnSpPr>
            <p:cNvPr id="30" name="Straight Arrow Connector 29"/>
            <p:cNvCxnSpPr/>
            <p:nvPr/>
          </p:nvCxnSpPr>
          <p:spPr>
            <a:xfrm flipV="1">
              <a:off x="4206107" y="6848473"/>
              <a:ext cx="927870" cy="316707"/>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31" name="TextBox 30"/>
            <p:cNvSpPr txBox="1"/>
            <p:nvPr/>
          </p:nvSpPr>
          <p:spPr>
            <a:xfrm>
              <a:off x="4566147" y="6816556"/>
              <a:ext cx="1395415" cy="30646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smtClean="0">
                  <a:solidFill>
                    <a:prstClr val="white"/>
                  </a:solidFill>
                  <a:latin typeface="Segoe Semibold"/>
                </a:rPr>
                <a:t>Best Bet</a:t>
              </a:r>
              <a:endParaRPr lang="en-US" sz="1200" dirty="0">
                <a:solidFill>
                  <a:prstClr val="white"/>
                </a:solidFill>
                <a:latin typeface="Segoe Semibold"/>
              </a:endParaRPr>
            </a:p>
          </p:txBody>
        </p:sp>
      </p:grpSp>
    </p:spTree>
    <p:extLst>
      <p:ext uri="{BB962C8B-B14F-4D97-AF65-F5344CB8AC3E}">
        <p14:creationId xmlns:p14="http://schemas.microsoft.com/office/powerpoint/2010/main" val="69960507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2643203" y="1142984"/>
            <a:ext cx="6215077" cy="4950630"/>
          </a:xfrm>
          <a:prstGeom prst="rect">
            <a:avLst/>
          </a:prstGeom>
          <a:noFill/>
          <a:ln w="9525">
            <a:noFill/>
            <a:miter lim="800000"/>
            <a:headEnd/>
            <a:tailEnd/>
          </a:ln>
        </p:spPr>
      </p:pic>
      <p:sp>
        <p:nvSpPr>
          <p:cNvPr id="2" name="Title 1"/>
          <p:cNvSpPr>
            <a:spLocks noGrp="1"/>
          </p:cNvSpPr>
          <p:nvPr>
            <p:ph type="title"/>
          </p:nvPr>
        </p:nvSpPr>
        <p:spPr>
          <a:xfrm>
            <a:off x="381000" y="228600"/>
            <a:ext cx="8382000" cy="664797"/>
          </a:xfrm>
        </p:spPr>
        <p:txBody>
          <a:bodyPr/>
          <a:lstStyle/>
          <a:p>
            <a:r>
              <a:rPr lang="en-US" dirty="0"/>
              <a:t>Search is Social</a:t>
            </a:r>
          </a:p>
        </p:txBody>
      </p:sp>
      <p:sp>
        <p:nvSpPr>
          <p:cNvPr id="5" name="Rectangle 4"/>
          <p:cNvSpPr/>
          <p:nvPr/>
        </p:nvSpPr>
        <p:spPr>
          <a:xfrm>
            <a:off x="0" y="1290095"/>
            <a:ext cx="2916428" cy="1015663"/>
          </a:xfrm>
          <a:prstGeom prst="rect">
            <a:avLst/>
          </a:prstGeom>
        </p:spPr>
        <p:txBody>
          <a:bodyPr wrap="square">
            <a:spAutoFit/>
          </a:bodyPr>
          <a:lstStyle/>
          <a:p>
            <a:pPr marL="4763" indent="-4763">
              <a:spcAft>
                <a:spcPts val="0"/>
              </a:spcAft>
            </a:pPr>
            <a:r>
              <a:rPr lang="en-US" dirty="0">
                <a:gradFill>
                  <a:gsLst>
                    <a:gs pos="50000">
                      <a:srgbClr val="FFFFFF">
                        <a:lumMod val="75000"/>
                      </a:srgbClr>
                    </a:gs>
                    <a:gs pos="100000">
                      <a:srgbClr val="FFFFFF">
                        <a:lumMod val="75000"/>
                      </a:srgbClr>
                    </a:gs>
                  </a:gsLst>
                  <a:lin ang="5400000" scaled="0"/>
                </a:gradFill>
                <a:latin typeface="Segoe UI"/>
              </a:rPr>
              <a:t>Connect with expertise</a:t>
            </a:r>
          </a:p>
          <a:p>
            <a:pPr marL="4763" indent="-4763">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using improved matching from</a:t>
            </a:r>
            <a:br>
              <a:rPr lang="en-US" sz="1400" dirty="0">
                <a:gradFill>
                  <a:gsLst>
                    <a:gs pos="50000">
                      <a:srgbClr val="FFFFFF">
                        <a:lumMod val="75000"/>
                      </a:srgbClr>
                    </a:gs>
                    <a:gs pos="100000">
                      <a:srgbClr val="FFFFFF">
                        <a:lumMod val="75000"/>
                      </a:srgbClr>
                    </a:gs>
                  </a:gsLst>
                  <a:lin ang="5400000" scaled="0"/>
                </a:gradFill>
                <a:latin typeface="Segoe UI"/>
              </a:rPr>
            </a:br>
            <a:r>
              <a:rPr lang="en-US" sz="1400" dirty="0">
                <a:gradFill>
                  <a:gsLst>
                    <a:gs pos="50000">
                      <a:srgbClr val="FFFFFF">
                        <a:lumMod val="75000"/>
                      </a:srgbClr>
                    </a:gs>
                    <a:gs pos="100000">
                      <a:srgbClr val="FFFFFF">
                        <a:lumMod val="75000"/>
                      </a:srgbClr>
                    </a:gs>
                  </a:gsLst>
                  <a:lin ang="5400000" scaled="0"/>
                </a:gradFill>
                <a:latin typeface="Segoe UI"/>
              </a:rPr>
              <a:t>mined Outlook inbox data and </a:t>
            </a:r>
            <a:br>
              <a:rPr lang="en-US" sz="1400" dirty="0">
                <a:gradFill>
                  <a:gsLst>
                    <a:gs pos="50000">
                      <a:srgbClr val="FFFFFF">
                        <a:lumMod val="75000"/>
                      </a:srgbClr>
                    </a:gs>
                    <a:gs pos="100000">
                      <a:srgbClr val="FFFFFF">
                        <a:lumMod val="75000"/>
                      </a:srgbClr>
                    </a:gs>
                  </a:gsLst>
                  <a:lin ang="5400000" scaled="0"/>
                </a:gradFill>
                <a:latin typeface="Segoe UI"/>
              </a:rPr>
            </a:br>
            <a:r>
              <a:rPr lang="en-US" sz="1400" dirty="0">
                <a:gradFill>
                  <a:gsLst>
                    <a:gs pos="50000">
                      <a:srgbClr val="FFFFFF">
                        <a:lumMod val="75000"/>
                      </a:srgbClr>
                    </a:gs>
                    <a:gs pos="100000">
                      <a:srgbClr val="FFFFFF">
                        <a:lumMod val="75000"/>
                      </a:srgbClr>
                    </a:gs>
                  </a:gsLst>
                  <a:lin ang="5400000" scaled="0"/>
                </a:gradFill>
                <a:latin typeface="Segoe UI"/>
              </a:rPr>
              <a:t>SharePoint </a:t>
            </a:r>
            <a:r>
              <a:rPr lang="en-US" sz="1400" dirty="0" err="1">
                <a:gradFill>
                  <a:gsLst>
                    <a:gs pos="50000">
                      <a:srgbClr val="FFFFFF">
                        <a:lumMod val="75000"/>
                      </a:srgbClr>
                    </a:gs>
                    <a:gs pos="100000">
                      <a:srgbClr val="FFFFFF">
                        <a:lumMod val="75000"/>
                      </a:srgbClr>
                    </a:gs>
                  </a:gsLst>
                  <a:lin ang="5400000" scaled="0"/>
                </a:gradFill>
                <a:latin typeface="Segoe UI"/>
              </a:rPr>
              <a:t>MySite</a:t>
            </a:r>
            <a:r>
              <a:rPr lang="en-US" sz="1400" dirty="0">
                <a:gradFill>
                  <a:gsLst>
                    <a:gs pos="50000">
                      <a:srgbClr val="FFFFFF">
                        <a:lumMod val="75000"/>
                      </a:srgbClr>
                    </a:gs>
                    <a:gs pos="100000">
                      <a:srgbClr val="FFFFFF">
                        <a:lumMod val="75000"/>
                      </a:srgbClr>
                    </a:gs>
                  </a:gsLst>
                  <a:lin ang="5400000" scaled="0"/>
                </a:gradFill>
                <a:latin typeface="Segoe UI"/>
              </a:rPr>
              <a:t> profiles</a:t>
            </a:r>
          </a:p>
        </p:txBody>
      </p:sp>
      <p:sp>
        <p:nvSpPr>
          <p:cNvPr id="6" name="Rectangle 5"/>
          <p:cNvSpPr/>
          <p:nvPr/>
        </p:nvSpPr>
        <p:spPr>
          <a:xfrm>
            <a:off x="76200" y="2861731"/>
            <a:ext cx="2428892" cy="1508105"/>
          </a:xfrm>
          <a:prstGeom prst="rect">
            <a:avLst/>
          </a:prstGeom>
        </p:spPr>
        <p:txBody>
          <a:bodyPr wrap="square">
            <a:spAutoFit/>
          </a:bodyPr>
          <a:lstStyle/>
          <a:p>
            <a:pPr marL="4763" indent="-4763">
              <a:spcAft>
                <a:spcPts val="0"/>
              </a:spcAft>
            </a:pPr>
            <a:r>
              <a:rPr lang="en-US" dirty="0">
                <a:gradFill>
                  <a:gsLst>
                    <a:gs pos="50000">
                      <a:srgbClr val="FFFFFF">
                        <a:lumMod val="75000"/>
                      </a:srgbClr>
                    </a:gs>
                    <a:gs pos="100000">
                      <a:srgbClr val="FFFFFF">
                        <a:lumMod val="75000"/>
                      </a:srgbClr>
                    </a:gs>
                  </a:gsLst>
                  <a:lin ang="5400000" scaled="0"/>
                </a:gradFill>
                <a:latin typeface="Segoe UI"/>
              </a:rPr>
              <a:t>Improve relevance with use</a:t>
            </a:r>
          </a:p>
          <a:p>
            <a:pPr indent="1588">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based on how people tag content in SharePoint and on click-through of search results</a:t>
            </a:r>
          </a:p>
        </p:txBody>
      </p:sp>
      <p:sp>
        <p:nvSpPr>
          <p:cNvPr id="7" name="Rectangle 6"/>
          <p:cNvSpPr/>
          <p:nvPr/>
        </p:nvSpPr>
        <p:spPr>
          <a:xfrm>
            <a:off x="76200" y="4566360"/>
            <a:ext cx="2428860" cy="1231106"/>
          </a:xfrm>
          <a:prstGeom prst="rect">
            <a:avLst/>
          </a:prstGeom>
        </p:spPr>
        <p:txBody>
          <a:bodyPr wrap="square">
            <a:spAutoFit/>
          </a:bodyPr>
          <a:lstStyle/>
          <a:p>
            <a:pPr marL="4763" indent="-4763">
              <a:spcAft>
                <a:spcPts val="0"/>
              </a:spcAft>
            </a:pPr>
            <a:r>
              <a:rPr lang="en-US" dirty="0">
                <a:gradFill>
                  <a:gsLst>
                    <a:gs pos="50000">
                      <a:srgbClr val="FFFFFF">
                        <a:lumMod val="75000"/>
                      </a:srgbClr>
                    </a:gs>
                    <a:gs pos="100000">
                      <a:srgbClr val="FFFFFF">
                        <a:lumMod val="75000"/>
                      </a:srgbClr>
                    </a:gs>
                  </a:gsLst>
                  <a:lin ang="5400000" scaled="0"/>
                </a:gradFill>
                <a:latin typeface="Segoe UI"/>
              </a:rPr>
              <a:t>Find people</a:t>
            </a:r>
          </a:p>
          <a:p>
            <a:pPr indent="1588">
              <a:spcAft>
                <a:spcPts val="0"/>
              </a:spcAft>
            </a:pPr>
            <a:r>
              <a:rPr lang="en-US" sz="1400" dirty="0">
                <a:gradFill>
                  <a:gsLst>
                    <a:gs pos="50000">
                      <a:srgbClr val="FFFFFF">
                        <a:lumMod val="75000"/>
                      </a:srgbClr>
                    </a:gs>
                    <a:gs pos="100000">
                      <a:srgbClr val="FFFFFF">
                        <a:lumMod val="75000"/>
                      </a:srgbClr>
                    </a:gs>
                  </a:gsLst>
                  <a:lin ang="5400000" scaled="0"/>
                </a:gradFill>
                <a:latin typeface="Segoe UI"/>
              </a:rPr>
              <a:t>through nickname and phonetic matching, people specific refinement, tuned relevance models</a:t>
            </a:r>
          </a:p>
        </p:txBody>
      </p:sp>
      <p:grpSp>
        <p:nvGrpSpPr>
          <p:cNvPr id="8" name="Group 7"/>
          <p:cNvGrpSpPr/>
          <p:nvPr/>
        </p:nvGrpSpPr>
        <p:grpSpPr>
          <a:xfrm>
            <a:off x="5929322" y="1285860"/>
            <a:ext cx="1571637" cy="857256"/>
            <a:chOff x="4370734" y="6841212"/>
            <a:chExt cx="993085" cy="1092624"/>
          </a:xfrm>
        </p:grpSpPr>
        <p:cxnSp>
          <p:nvCxnSpPr>
            <p:cNvPr id="9" name="Straight Arrow Connector 8"/>
            <p:cNvCxnSpPr/>
            <p:nvPr/>
          </p:nvCxnSpPr>
          <p:spPr>
            <a:xfrm flipV="1">
              <a:off x="4415874" y="6858002"/>
              <a:ext cx="765726" cy="1075834"/>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4370734" y="6841212"/>
              <a:ext cx="993085" cy="65101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Phonetic and nickname matching</a:t>
              </a:r>
            </a:p>
          </p:txBody>
        </p:sp>
      </p:grpSp>
      <p:grpSp>
        <p:nvGrpSpPr>
          <p:cNvPr id="11" name="Group 10"/>
          <p:cNvGrpSpPr/>
          <p:nvPr/>
        </p:nvGrpSpPr>
        <p:grpSpPr>
          <a:xfrm>
            <a:off x="7281921" y="3275414"/>
            <a:ext cx="1285884" cy="867966"/>
            <a:chOff x="4776996" y="6385952"/>
            <a:chExt cx="812524" cy="1106275"/>
          </a:xfrm>
        </p:grpSpPr>
        <p:cxnSp>
          <p:nvCxnSpPr>
            <p:cNvPr id="12" name="Straight Arrow Connector 11"/>
            <p:cNvCxnSpPr/>
            <p:nvPr/>
          </p:nvCxnSpPr>
          <p:spPr>
            <a:xfrm>
              <a:off x="4912416" y="6385952"/>
              <a:ext cx="269183" cy="472049"/>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3" name="TextBox 12"/>
            <p:cNvSpPr txBox="1"/>
            <p:nvPr/>
          </p:nvSpPr>
          <p:spPr>
            <a:xfrm>
              <a:off x="4776996" y="6841210"/>
              <a:ext cx="812524" cy="65101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Expertise identification</a:t>
              </a:r>
            </a:p>
          </p:txBody>
        </p:sp>
      </p:grpSp>
      <p:grpSp>
        <p:nvGrpSpPr>
          <p:cNvPr id="14" name="Group 13"/>
          <p:cNvGrpSpPr/>
          <p:nvPr/>
        </p:nvGrpSpPr>
        <p:grpSpPr>
          <a:xfrm>
            <a:off x="5214942" y="4346982"/>
            <a:ext cx="1428761" cy="725092"/>
            <a:chOff x="4912417" y="6385951"/>
            <a:chExt cx="902805" cy="924173"/>
          </a:xfrm>
        </p:grpSpPr>
        <p:cxnSp>
          <p:nvCxnSpPr>
            <p:cNvPr id="15" name="Straight Arrow Connector 14"/>
            <p:cNvCxnSpPr/>
            <p:nvPr/>
          </p:nvCxnSpPr>
          <p:spPr>
            <a:xfrm>
              <a:off x="4912417" y="6385951"/>
              <a:ext cx="269182" cy="47204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4912417" y="6659107"/>
              <a:ext cx="902805" cy="65101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Recently authored content</a:t>
              </a:r>
            </a:p>
          </p:txBody>
        </p:sp>
      </p:grpSp>
      <p:grpSp>
        <p:nvGrpSpPr>
          <p:cNvPr id="17" name="Group 20"/>
          <p:cNvGrpSpPr/>
          <p:nvPr/>
        </p:nvGrpSpPr>
        <p:grpSpPr>
          <a:xfrm>
            <a:off x="3143240" y="1214421"/>
            <a:ext cx="1500198" cy="1500199"/>
            <a:chOff x="4667252" y="6791165"/>
            <a:chExt cx="1211263" cy="1096599"/>
          </a:xfrm>
        </p:grpSpPr>
        <p:cxnSp>
          <p:nvCxnSpPr>
            <p:cNvPr id="18" name="Straight Arrow Connector 17"/>
            <p:cNvCxnSpPr/>
            <p:nvPr/>
          </p:nvCxnSpPr>
          <p:spPr>
            <a:xfrm rot="5400000" flipH="1" flipV="1">
              <a:off x="4433623" y="7149310"/>
              <a:ext cx="1029762" cy="447146"/>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9" name="TextBox 18"/>
            <p:cNvSpPr txBox="1"/>
            <p:nvPr/>
          </p:nvSpPr>
          <p:spPr>
            <a:xfrm>
              <a:off x="4667252" y="6791165"/>
              <a:ext cx="1211263" cy="52270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Refine by focus, expertise, and other attributes</a:t>
              </a:r>
            </a:p>
          </p:txBody>
        </p:sp>
      </p:grpSp>
      <p:cxnSp>
        <p:nvCxnSpPr>
          <p:cNvPr id="21" name="Straight Arrow Connector 20"/>
          <p:cNvCxnSpPr/>
          <p:nvPr/>
        </p:nvCxnSpPr>
        <p:spPr>
          <a:xfrm flipV="1">
            <a:off x="4572002" y="2590800"/>
            <a:ext cx="609598" cy="152402"/>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4876800" y="2362200"/>
            <a:ext cx="1500198" cy="30646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Presence</a:t>
            </a:r>
          </a:p>
        </p:txBody>
      </p:sp>
      <p:pic>
        <p:nvPicPr>
          <p:cNvPr id="22"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149822405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4800600" y="2362200"/>
            <a:ext cx="1447800" cy="228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rgbClr val="444445"/>
                </a:solidFill>
              </a:rPr>
              <a:t>Query Object Model</a:t>
            </a:r>
          </a:p>
        </p:txBody>
      </p:sp>
      <p:sp>
        <p:nvSpPr>
          <p:cNvPr id="5" name="Rectangle 4"/>
          <p:cNvSpPr/>
          <p:nvPr/>
        </p:nvSpPr>
        <p:spPr bwMode="auto">
          <a:xfrm>
            <a:off x="304800" y="990600"/>
            <a:ext cx="3505200" cy="5410200"/>
          </a:xfrm>
          <a:prstGeom prst="rect">
            <a:avLst/>
          </a:prstGeom>
          <a:solidFill>
            <a:schemeClr val="dk1">
              <a:alpha val="50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137160" rIns="91436" bIns="45718" numCol="1" rtlCol="0" anchor="t" anchorCtr="0" compatLnSpc="1">
            <a:prstTxWarp prst="textNoShape">
              <a:avLst/>
            </a:prstTxWarp>
          </a:bodyPr>
          <a:lstStyle/>
          <a:p>
            <a:pPr algn="ctr" defTabSz="914099"/>
            <a:r>
              <a:rPr lang="en-US" sz="2000"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latin typeface="Segoe Semibold" pitchFamily="34" charset="0"/>
              </a:rPr>
              <a:t>Concepts </a:t>
            </a:r>
          </a:p>
        </p:txBody>
      </p:sp>
      <p:sp>
        <p:nvSpPr>
          <p:cNvPr id="6" name="Title 1"/>
          <p:cNvSpPr txBox="1">
            <a:spLocks/>
          </p:cNvSpPr>
          <p:nvPr/>
        </p:nvSpPr>
        <p:spPr>
          <a:xfrm>
            <a:off x="381000" y="304800"/>
            <a:ext cx="8380412" cy="498598"/>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800" b="0" kern="1200" cap="none" spc="-150" dirty="0">
                <a:ln w="3175">
                  <a:noFill/>
                </a:ln>
                <a:gradFill flip="none" rotWithShape="1">
                  <a:gsLst>
                    <a:gs pos="0">
                      <a:schemeClr val="tx1"/>
                    </a:gs>
                    <a:gs pos="86000">
                      <a:schemeClr val="tx1"/>
                    </a:gs>
                  </a:gsLst>
                  <a:lin ang="5400000" scaled="0"/>
                  <a:tileRect/>
                </a:gradFill>
                <a:effectLst>
                  <a:outerShdw blurRad="50800" dist="38100" dir="5400000" algn="t" rotWithShape="0">
                    <a:prstClr val="black">
                      <a:alpha val="20000"/>
                    </a:prstClr>
                  </a:outerShdw>
                </a:effectLst>
                <a:latin typeface="Segoe UI" pitchFamily="34" charset="0"/>
                <a:ea typeface="+mn-ea"/>
                <a:cs typeface="Arial" charset="0"/>
              </a:defRPr>
            </a:lvl1pPr>
          </a:lstStyle>
          <a:p>
            <a:r>
              <a:rPr>
                <a:gradFill>
                  <a:gsLst>
                    <a:gs pos="50000">
                      <a:srgbClr val="FFA514">
                        <a:lumMod val="60000"/>
                        <a:lumOff val="40000"/>
                      </a:srgbClr>
                    </a:gs>
                    <a:gs pos="100000">
                      <a:srgbClr val="FFA514">
                        <a:lumMod val="60000"/>
                        <a:lumOff val="40000"/>
                      </a:srgbClr>
                    </a:gs>
                  </a:gsLst>
                  <a:lin ang="5400000" scaled="0"/>
                </a:gradFill>
                <a:effectLst/>
                <a:cs typeface="Segoe UI" pitchFamily="34" charset="0"/>
              </a:rPr>
              <a:t>Search Technology Concepts</a:t>
            </a:r>
          </a:p>
        </p:txBody>
      </p:sp>
      <p:sp>
        <p:nvSpPr>
          <p:cNvPr id="7" name="Content Placeholder 31"/>
          <p:cNvSpPr txBox="1">
            <a:spLocks/>
          </p:cNvSpPr>
          <p:nvPr/>
        </p:nvSpPr>
        <p:spPr>
          <a:xfrm>
            <a:off x="457200" y="5713413"/>
            <a:ext cx="3200400" cy="611187"/>
          </a:xfrm>
          <a:prstGeom prst="rect">
            <a:avLst/>
          </a:prstGeom>
        </p:spPr>
        <p:txBody>
          <a:bodyPr vert="horz" lIns="0" tIns="0" rIns="0" bIns="0" rtlCol="0" anchor="ctr">
            <a:norm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Segoe UI" pitchFamily="34" charset="0"/>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Segoe UI" pitchFamily="34" charset="0"/>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Segoe UI" pitchFamily="34" charset="0"/>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Segoe UI" pitchFamily="34" charset="0"/>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defRPr/>
            </a:pPr>
            <a:r>
              <a:rPr lang="en-US" sz="1400" b="1" dirty="0" smtClean="0">
                <a:solidFill>
                  <a:srgbClr val="FFFFFF"/>
                </a:solidFill>
              </a:rPr>
              <a:t>Content Sources </a:t>
            </a:r>
            <a:r>
              <a:rPr lang="en-US" sz="1400" dirty="0" smtClean="0">
                <a:solidFill>
                  <a:srgbClr val="FFFFFF"/>
                </a:solidFill>
              </a:rPr>
              <a:t>- </a:t>
            </a:r>
            <a:r>
              <a:rPr lang="en-US" sz="1200" dirty="0" smtClean="0">
                <a:solidFill>
                  <a:srgbClr val="FFFFFF"/>
                </a:solidFill>
              </a:rPr>
              <a:t>Host the content we want to return </a:t>
            </a:r>
            <a:r>
              <a:rPr lang="en-US" sz="1200" dirty="0" smtClean="0">
                <a:gradFill>
                  <a:gsLst>
                    <a:gs pos="0">
                      <a:srgbClr val="444445"/>
                    </a:gs>
                    <a:gs pos="86000">
                      <a:srgbClr val="444445"/>
                    </a:gs>
                  </a:gsLst>
                  <a:lin ang="5400000" scaled="0"/>
                </a:gradFill>
              </a:rPr>
              <a:t>in main results</a:t>
            </a:r>
            <a:endParaRPr lang="en-US" sz="1400" dirty="0" smtClean="0">
              <a:gradFill>
                <a:gsLst>
                  <a:gs pos="0">
                    <a:srgbClr val="444445"/>
                  </a:gs>
                  <a:gs pos="86000">
                    <a:srgbClr val="444445"/>
                  </a:gs>
                </a:gsLst>
                <a:lin ang="5400000" scaled="0"/>
              </a:gradFill>
            </a:endParaRPr>
          </a:p>
        </p:txBody>
      </p:sp>
      <p:grpSp>
        <p:nvGrpSpPr>
          <p:cNvPr id="8" name="Group 30"/>
          <p:cNvGrpSpPr/>
          <p:nvPr/>
        </p:nvGrpSpPr>
        <p:grpSpPr>
          <a:xfrm>
            <a:off x="6400800" y="990600"/>
            <a:ext cx="533400" cy="457200"/>
            <a:chOff x="3835400" y="3733800"/>
            <a:chExt cx="1213124" cy="1143000"/>
          </a:xfrm>
        </p:grpSpPr>
        <p:grpSp>
          <p:nvGrpSpPr>
            <p:cNvPr id="9" name="Group 22"/>
            <p:cNvGrpSpPr/>
            <p:nvPr/>
          </p:nvGrpSpPr>
          <p:grpSpPr>
            <a:xfrm>
              <a:off x="3835400" y="3733800"/>
              <a:ext cx="552724" cy="825498"/>
              <a:chOff x="1192024" y="2758440"/>
              <a:chExt cx="1066800" cy="1593276"/>
            </a:xfrm>
            <a:effectLst>
              <a:outerShdw blurRad="76200" dir="18900000" sy="23000" kx="-1200000" algn="bl" rotWithShape="0">
                <a:prstClr val="black">
                  <a:alpha val="20000"/>
                </a:prstClr>
              </a:outerShdw>
            </a:effectLst>
          </p:grpSpPr>
          <p:sp>
            <p:nvSpPr>
              <p:cNvPr id="18" name="Flowchart: Delay 17"/>
              <p:cNvSpPr/>
              <p:nvPr/>
            </p:nvSpPr>
            <p:spPr>
              <a:xfrm rot="16200000">
                <a:off x="1247269" y="3267076"/>
                <a:ext cx="956310" cy="1066800"/>
              </a:xfrm>
              <a:prstGeom prst="flowChartDelay">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444445"/>
                  </a:solidFill>
                </a:endParaRPr>
              </a:p>
            </p:txBody>
          </p:sp>
          <p:sp>
            <p:nvSpPr>
              <p:cNvPr id="19" name="Flowchart: Delay 18"/>
              <p:cNvSpPr/>
              <p:nvPr/>
            </p:nvSpPr>
            <p:spPr>
              <a:xfrm rot="16200000">
                <a:off x="1191675" y="3448397"/>
                <a:ext cx="1067499" cy="739140"/>
              </a:xfrm>
              <a:prstGeom prst="flowChartDelay">
                <a:avLst/>
              </a:prstGeom>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444445"/>
                  </a:solidFill>
                </a:endParaRPr>
              </a:p>
            </p:txBody>
          </p:sp>
          <p:sp>
            <p:nvSpPr>
              <p:cNvPr id="20" name="Oval 25"/>
              <p:cNvSpPr/>
              <p:nvPr/>
            </p:nvSpPr>
            <p:spPr>
              <a:xfrm>
                <a:off x="1378715" y="2758440"/>
                <a:ext cx="693421" cy="6934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444445"/>
                  </a:solidFill>
                </a:endParaRPr>
              </a:p>
            </p:txBody>
          </p:sp>
        </p:grpSp>
        <p:grpSp>
          <p:nvGrpSpPr>
            <p:cNvPr id="10" name="Group 13"/>
            <p:cNvGrpSpPr/>
            <p:nvPr/>
          </p:nvGrpSpPr>
          <p:grpSpPr>
            <a:xfrm>
              <a:off x="4495800" y="3810001"/>
              <a:ext cx="552724" cy="825499"/>
              <a:chOff x="1143000" y="2758440"/>
              <a:chExt cx="1066800" cy="1593278"/>
            </a:xfrm>
            <a:effectLst>
              <a:outerShdw blurRad="76200" dir="18900000" sy="23000" kx="-1200000" algn="bl" rotWithShape="0">
                <a:prstClr val="black">
                  <a:alpha val="20000"/>
                </a:prstClr>
              </a:outerShdw>
            </a:effectLst>
          </p:grpSpPr>
          <p:sp>
            <p:nvSpPr>
              <p:cNvPr id="15" name="Flowchart: Delay 14"/>
              <p:cNvSpPr/>
              <p:nvPr/>
            </p:nvSpPr>
            <p:spPr>
              <a:xfrm rot="16200000">
                <a:off x="1198245" y="3267075"/>
                <a:ext cx="956310" cy="10668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rgbClr val="444445"/>
                  </a:solidFill>
                </a:endParaRPr>
              </a:p>
            </p:txBody>
          </p:sp>
          <p:sp>
            <p:nvSpPr>
              <p:cNvPr id="16" name="Flowchart: Delay 15"/>
              <p:cNvSpPr/>
              <p:nvPr/>
            </p:nvSpPr>
            <p:spPr>
              <a:xfrm rot="16200000">
                <a:off x="1142650" y="3448398"/>
                <a:ext cx="1067500" cy="73914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rgbClr val="444445"/>
                  </a:solidFill>
                </a:endParaRPr>
              </a:p>
            </p:txBody>
          </p:sp>
          <p:sp>
            <p:nvSpPr>
              <p:cNvPr id="17" name="Oval 16"/>
              <p:cNvSpPr/>
              <p:nvPr/>
            </p:nvSpPr>
            <p:spPr>
              <a:xfrm>
                <a:off x="1329690" y="2758440"/>
                <a:ext cx="693420" cy="693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rgbClr val="444445"/>
                  </a:solidFill>
                </a:endParaRPr>
              </a:p>
            </p:txBody>
          </p:sp>
        </p:grpSp>
        <p:grpSp>
          <p:nvGrpSpPr>
            <p:cNvPr id="11" name="Group 26"/>
            <p:cNvGrpSpPr/>
            <p:nvPr/>
          </p:nvGrpSpPr>
          <p:grpSpPr>
            <a:xfrm>
              <a:off x="4114800" y="4051301"/>
              <a:ext cx="552724" cy="825499"/>
              <a:chOff x="1143000" y="2758440"/>
              <a:chExt cx="1066800" cy="1593278"/>
            </a:xfrm>
            <a:effectLst>
              <a:outerShdw blurRad="76200" dir="18900000" sy="23000" kx="-1200000" algn="bl" rotWithShape="0">
                <a:prstClr val="black">
                  <a:alpha val="20000"/>
                </a:prstClr>
              </a:outerShdw>
            </a:effectLst>
          </p:grpSpPr>
          <p:sp>
            <p:nvSpPr>
              <p:cNvPr id="12" name="Flowchart: Delay 27"/>
              <p:cNvSpPr/>
              <p:nvPr/>
            </p:nvSpPr>
            <p:spPr>
              <a:xfrm rot="16200000">
                <a:off x="1198245" y="3267075"/>
                <a:ext cx="956310" cy="106680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444445"/>
                  </a:solidFill>
                </a:endParaRPr>
              </a:p>
            </p:txBody>
          </p:sp>
          <p:sp>
            <p:nvSpPr>
              <p:cNvPr id="13" name="Flowchart: Delay 12"/>
              <p:cNvSpPr/>
              <p:nvPr/>
            </p:nvSpPr>
            <p:spPr>
              <a:xfrm rot="16200000">
                <a:off x="1142650" y="3448398"/>
                <a:ext cx="1067500" cy="73914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444445"/>
                  </a:solidFill>
                </a:endParaRPr>
              </a:p>
            </p:txBody>
          </p:sp>
          <p:sp>
            <p:nvSpPr>
              <p:cNvPr id="14" name="Oval 13"/>
              <p:cNvSpPr/>
              <p:nvPr/>
            </p:nvSpPr>
            <p:spPr>
              <a:xfrm>
                <a:off x="1329690" y="2758440"/>
                <a:ext cx="693420" cy="6934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444445"/>
                  </a:solidFill>
                </a:endParaRPr>
              </a:p>
            </p:txBody>
          </p:sp>
        </p:grpSp>
      </p:grpSp>
      <p:sp>
        <p:nvSpPr>
          <p:cNvPr id="21" name="Flowchart: Magnetic Disk 20"/>
          <p:cNvSpPr/>
          <p:nvPr/>
        </p:nvSpPr>
        <p:spPr>
          <a:xfrm>
            <a:off x="6096000" y="5715000"/>
            <a:ext cx="818148" cy="609600"/>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solidFill>
                  <a:prstClr val="black"/>
                </a:solidFill>
              </a:rPr>
              <a:t>Content</a:t>
            </a:r>
          </a:p>
        </p:txBody>
      </p:sp>
      <p:sp>
        <p:nvSpPr>
          <p:cNvPr id="22" name="Flowchart: Magnetic Disk 21"/>
          <p:cNvSpPr/>
          <p:nvPr/>
        </p:nvSpPr>
        <p:spPr>
          <a:xfrm>
            <a:off x="5105400" y="5715000"/>
            <a:ext cx="818148" cy="609600"/>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solidFill>
                  <a:prstClr val="black"/>
                </a:solidFill>
              </a:rPr>
              <a:t>Content</a:t>
            </a:r>
          </a:p>
        </p:txBody>
      </p:sp>
      <p:sp>
        <p:nvSpPr>
          <p:cNvPr id="23" name="Flowchart: Magnetic Disk 22"/>
          <p:cNvSpPr/>
          <p:nvPr/>
        </p:nvSpPr>
        <p:spPr>
          <a:xfrm>
            <a:off x="4114800" y="5715000"/>
            <a:ext cx="818148" cy="609600"/>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solidFill>
                  <a:srgbClr val="444445"/>
                </a:solidFill>
              </a:rPr>
              <a:t>Content</a:t>
            </a:r>
          </a:p>
        </p:txBody>
      </p:sp>
      <p:cxnSp>
        <p:nvCxnSpPr>
          <p:cNvPr id="24" name="Straight Arrow Connector 23"/>
          <p:cNvCxnSpPr>
            <a:stCxn id="23" idx="1"/>
            <a:endCxn id="45" idx="2"/>
          </p:cNvCxnSpPr>
          <p:nvPr/>
        </p:nvCxnSpPr>
        <p:spPr bwMode="auto">
          <a:xfrm rot="5400000" flipH="1" flipV="1">
            <a:off x="4752724" y="4952750"/>
            <a:ext cx="533400" cy="99110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5" name="Straight Arrow Connector 24"/>
          <p:cNvCxnSpPr>
            <a:stCxn id="22" idx="1"/>
            <a:endCxn id="45" idx="2"/>
          </p:cNvCxnSpPr>
          <p:nvPr/>
        </p:nvCxnSpPr>
        <p:spPr bwMode="auto">
          <a:xfrm rot="5400000" flipH="1" flipV="1">
            <a:off x="5248024" y="5448050"/>
            <a:ext cx="533400" cy="50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26" name="Straight Arrow Connector 25"/>
          <p:cNvCxnSpPr>
            <a:stCxn id="21" idx="1"/>
            <a:endCxn id="45" idx="2"/>
          </p:cNvCxnSpPr>
          <p:nvPr/>
        </p:nvCxnSpPr>
        <p:spPr bwMode="auto">
          <a:xfrm rot="16200000" flipV="1">
            <a:off x="5743325" y="4953250"/>
            <a:ext cx="533400" cy="990099"/>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grpSp>
        <p:nvGrpSpPr>
          <p:cNvPr id="27" name="Group 26"/>
          <p:cNvGrpSpPr/>
          <p:nvPr/>
        </p:nvGrpSpPr>
        <p:grpSpPr>
          <a:xfrm>
            <a:off x="4800600" y="1219200"/>
            <a:ext cx="1447800" cy="1066800"/>
            <a:chOff x="5791200" y="1600200"/>
            <a:chExt cx="1447800" cy="1066800"/>
          </a:xfrm>
        </p:grpSpPr>
        <p:sp>
          <p:nvSpPr>
            <p:cNvPr id="28" name="Rectangle 27"/>
            <p:cNvSpPr/>
            <p:nvPr/>
          </p:nvSpPr>
          <p:spPr>
            <a:xfrm>
              <a:off x="5791200" y="1600200"/>
              <a:ext cx="1447800" cy="1066800"/>
            </a:xfrm>
            <a:prstGeom prst="rect">
              <a:avLst/>
            </a:prstGeom>
          </p:spPr>
          <p:style>
            <a:lnRef idx="2">
              <a:schemeClr val="accent6"/>
            </a:lnRef>
            <a:fillRef idx="1">
              <a:schemeClr val="lt1"/>
            </a:fillRef>
            <a:effectRef idx="0">
              <a:schemeClr val="accent6"/>
            </a:effectRef>
            <a:fontRef idx="minor">
              <a:schemeClr val="dk1"/>
            </a:fontRef>
          </p:style>
          <p:txBody>
            <a:bodyPr rtlCol="0" anchor="b"/>
            <a:lstStyle/>
            <a:p>
              <a:pPr algn="ctr"/>
              <a:endParaRPr lang="en-US" sz="900" dirty="0">
                <a:solidFill>
                  <a:srgbClr val="444445"/>
                </a:solidFill>
              </a:endParaRPr>
            </a:p>
          </p:txBody>
        </p:sp>
        <p:sp>
          <p:nvSpPr>
            <p:cNvPr id="29" name="Rectangle 28"/>
            <p:cNvSpPr/>
            <p:nvPr/>
          </p:nvSpPr>
          <p:spPr>
            <a:xfrm>
              <a:off x="6172200" y="1752599"/>
              <a:ext cx="496957" cy="152400"/>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ln w="3175">
                  <a:solidFill>
                    <a:srgbClr val="444445"/>
                  </a:solidFill>
                </a:ln>
                <a:solidFill>
                  <a:srgbClr val="444445"/>
                </a:solidFill>
              </a:endParaRPr>
            </a:p>
          </p:txBody>
        </p:sp>
        <p:pic>
          <p:nvPicPr>
            <p:cNvPr id="30" name="Picture 3"/>
            <p:cNvPicPr>
              <a:picLocks noChangeAspect="1" noChangeArrowheads="1"/>
            </p:cNvPicPr>
            <p:nvPr/>
          </p:nvPicPr>
          <p:blipFill>
            <a:blip cstate="print"/>
            <a:srcRect/>
            <a:stretch>
              <a:fillRect/>
            </a:stretch>
          </p:blipFill>
          <p:spPr bwMode="auto">
            <a:xfrm>
              <a:off x="6705601" y="1752599"/>
              <a:ext cx="152400" cy="157315"/>
            </a:xfrm>
            <a:prstGeom prst="rect">
              <a:avLst/>
            </a:prstGeom>
            <a:noFill/>
            <a:ln w="9525">
              <a:noFill/>
              <a:miter lim="800000"/>
              <a:headEnd/>
              <a:tailEnd/>
            </a:ln>
            <a:effectLst/>
          </p:spPr>
        </p:pic>
        <p:sp>
          <p:nvSpPr>
            <p:cNvPr id="31" name="Rectangle 30"/>
            <p:cNvSpPr/>
            <p:nvPr/>
          </p:nvSpPr>
          <p:spPr>
            <a:xfrm>
              <a:off x="6172200" y="1981200"/>
              <a:ext cx="685800" cy="609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n w="3175">
                  <a:solidFill>
                    <a:srgbClr val="444445"/>
                  </a:solidFill>
                </a:ln>
                <a:solidFill>
                  <a:srgbClr val="444445"/>
                </a:solidFill>
              </a:endParaRPr>
            </a:p>
          </p:txBody>
        </p:sp>
        <p:sp>
          <p:nvSpPr>
            <p:cNvPr id="32" name="Rectangle 31"/>
            <p:cNvSpPr/>
            <p:nvPr/>
          </p:nvSpPr>
          <p:spPr>
            <a:xfrm>
              <a:off x="5867400" y="1981200"/>
              <a:ext cx="228600" cy="4572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n w="3175">
                  <a:solidFill>
                    <a:srgbClr val="444445"/>
                  </a:solidFill>
                </a:ln>
                <a:solidFill>
                  <a:srgbClr val="444445"/>
                </a:solidFill>
              </a:endParaRPr>
            </a:p>
          </p:txBody>
        </p:sp>
        <p:sp>
          <p:nvSpPr>
            <p:cNvPr id="33" name="Rectangle 32"/>
            <p:cNvSpPr/>
            <p:nvPr/>
          </p:nvSpPr>
          <p:spPr>
            <a:xfrm>
              <a:off x="6934200" y="1981200"/>
              <a:ext cx="228600" cy="228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n w="3175">
                  <a:solidFill>
                    <a:srgbClr val="444445"/>
                  </a:solidFill>
                </a:ln>
                <a:solidFill>
                  <a:srgbClr val="444445"/>
                </a:solidFill>
              </a:endParaRPr>
            </a:p>
          </p:txBody>
        </p:sp>
        <p:sp>
          <p:nvSpPr>
            <p:cNvPr id="34" name="Rectangle 33"/>
            <p:cNvSpPr/>
            <p:nvPr/>
          </p:nvSpPr>
          <p:spPr>
            <a:xfrm>
              <a:off x="6934200" y="2286000"/>
              <a:ext cx="228600" cy="228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n w="3175">
                  <a:solidFill>
                    <a:srgbClr val="444445"/>
                  </a:solidFill>
                </a:ln>
                <a:solidFill>
                  <a:srgbClr val="444445"/>
                </a:solidFill>
              </a:endParaRPr>
            </a:p>
          </p:txBody>
        </p:sp>
      </p:grpSp>
      <p:sp>
        <p:nvSpPr>
          <p:cNvPr id="37" name="Rounded Rectangle 36"/>
          <p:cNvSpPr/>
          <p:nvPr/>
        </p:nvSpPr>
        <p:spPr>
          <a:xfrm>
            <a:off x="7086600" y="2286000"/>
            <a:ext cx="990600"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50" b="1" dirty="0" err="1">
                <a:solidFill>
                  <a:srgbClr val="444445"/>
                </a:solidFill>
              </a:rPr>
              <a:t>OpenSearch</a:t>
            </a:r>
            <a:r>
              <a:rPr lang="en-US" sz="1050" b="1" dirty="0">
                <a:solidFill>
                  <a:srgbClr val="444445"/>
                </a:solidFill>
              </a:rPr>
              <a:t> Source</a:t>
            </a:r>
          </a:p>
        </p:txBody>
      </p:sp>
      <p:sp>
        <p:nvSpPr>
          <p:cNvPr id="38" name="Content Placeholder 31"/>
          <p:cNvSpPr txBox="1">
            <a:spLocks/>
          </p:cNvSpPr>
          <p:nvPr/>
        </p:nvSpPr>
        <p:spPr bwMode="auto">
          <a:xfrm>
            <a:off x="457200" y="4608513"/>
            <a:ext cx="3200400" cy="6118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Crawling </a:t>
            </a:r>
            <a:r>
              <a:rPr lang="en-US" sz="1400" kern="0" spc="-83" dirty="0">
                <a:solidFill>
                  <a:srgbClr val="FFFFFF"/>
                </a:solidFill>
                <a:latin typeface="Segoe UI"/>
              </a:rPr>
              <a:t>- </a:t>
            </a:r>
            <a:r>
              <a:rPr lang="en-US" sz="1200" kern="0" spc="-83" dirty="0">
                <a:solidFill>
                  <a:srgbClr val="FFFFFF"/>
                </a:solidFill>
                <a:latin typeface="Segoe UI"/>
              </a:rPr>
              <a:t>Traverse URL space to record items in search catalog</a:t>
            </a:r>
            <a:endParaRPr lang="en-US" sz="1400" kern="0" spc="-83" dirty="0">
              <a:solidFill>
                <a:srgbClr val="FFFFFF"/>
              </a:solidFill>
              <a:latin typeface="Segoe UI"/>
            </a:endParaRPr>
          </a:p>
        </p:txBody>
      </p:sp>
      <p:sp>
        <p:nvSpPr>
          <p:cNvPr id="39" name="Content Placeholder 31"/>
          <p:cNvSpPr txBox="1">
            <a:spLocks/>
          </p:cNvSpPr>
          <p:nvPr/>
        </p:nvSpPr>
        <p:spPr bwMode="auto">
          <a:xfrm>
            <a:off x="457200" y="3623310"/>
            <a:ext cx="3200400" cy="6118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Indexing </a:t>
            </a:r>
            <a:r>
              <a:rPr lang="en-US" sz="1400" kern="0" spc="-83" dirty="0">
                <a:solidFill>
                  <a:srgbClr val="FFFFFF"/>
                </a:solidFill>
                <a:latin typeface="Segoe UI"/>
              </a:rPr>
              <a:t>-  </a:t>
            </a:r>
            <a:r>
              <a:rPr lang="en-US" sz="1200" kern="0" spc="-83" dirty="0">
                <a:solidFill>
                  <a:srgbClr val="FFFFFF"/>
                </a:solidFill>
                <a:latin typeface="Segoe UI"/>
              </a:rPr>
              <a:t>Extract information from items to enable efficient matching</a:t>
            </a:r>
            <a:endParaRPr lang="en-US" sz="1400" kern="0" spc="-83" dirty="0">
              <a:solidFill>
                <a:srgbClr val="FFFFFF"/>
              </a:solidFill>
              <a:latin typeface="Segoe UI"/>
            </a:endParaRPr>
          </a:p>
        </p:txBody>
      </p:sp>
      <p:sp>
        <p:nvSpPr>
          <p:cNvPr id="40" name="Content Placeholder 31"/>
          <p:cNvSpPr txBox="1">
            <a:spLocks/>
          </p:cNvSpPr>
          <p:nvPr/>
        </p:nvSpPr>
        <p:spPr bwMode="auto">
          <a:xfrm>
            <a:off x="457200" y="2590800"/>
            <a:ext cx="3200400" cy="6118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Query </a:t>
            </a:r>
            <a:r>
              <a:rPr lang="en-US" sz="1400" b="1" kern="0" spc="-83" dirty="0">
                <a:solidFill>
                  <a:srgbClr val="FFFFFF"/>
                </a:solidFill>
              </a:rPr>
              <a:t>Servers</a:t>
            </a:r>
            <a:r>
              <a:rPr lang="en-US" sz="1400" b="1" kern="0" spc="-83" dirty="0">
                <a:solidFill>
                  <a:srgbClr val="FFFFFF"/>
                </a:solidFill>
                <a:latin typeface="Segoe UI"/>
              </a:rPr>
              <a:t> </a:t>
            </a:r>
            <a:r>
              <a:rPr lang="en-US" sz="1400" kern="0" spc="-83" dirty="0">
                <a:solidFill>
                  <a:srgbClr val="FFFFFF"/>
                </a:solidFill>
                <a:latin typeface="Segoe UI"/>
              </a:rPr>
              <a:t>-  </a:t>
            </a:r>
            <a:r>
              <a:rPr lang="en-US" sz="1200" kern="0" spc="-83" dirty="0">
                <a:solidFill>
                  <a:srgbClr val="FFFFFF"/>
                </a:solidFill>
                <a:latin typeface="Segoe UI"/>
              </a:rPr>
              <a:t>Accept query requests from users and return results</a:t>
            </a:r>
            <a:endParaRPr lang="en-US" sz="1400" kern="0" spc="-83" dirty="0">
              <a:solidFill>
                <a:srgbClr val="FFFFFF"/>
              </a:solidFill>
              <a:latin typeface="Segoe UI"/>
            </a:endParaRPr>
          </a:p>
        </p:txBody>
      </p:sp>
      <p:sp>
        <p:nvSpPr>
          <p:cNvPr id="41" name="Content Placeholder 31"/>
          <p:cNvSpPr txBox="1">
            <a:spLocks/>
          </p:cNvSpPr>
          <p:nvPr/>
        </p:nvSpPr>
        <p:spPr bwMode="auto">
          <a:xfrm>
            <a:off x="457200" y="1752600"/>
            <a:ext cx="3200400" cy="6118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Search Center </a:t>
            </a:r>
            <a:r>
              <a:rPr lang="en-US" sz="1400" kern="0" spc="-83" dirty="0">
                <a:solidFill>
                  <a:srgbClr val="FFFFFF"/>
                </a:solidFill>
                <a:latin typeface="Segoe UI"/>
              </a:rPr>
              <a:t>-  </a:t>
            </a:r>
            <a:r>
              <a:rPr lang="en-US" sz="1200" kern="0" spc="-83" dirty="0">
                <a:solidFill>
                  <a:srgbClr val="FFFFFF"/>
                </a:solidFill>
                <a:latin typeface="Segoe UI"/>
              </a:rPr>
              <a:t>UI for users to issue queries and interact with results</a:t>
            </a:r>
            <a:endParaRPr lang="en-US" sz="1400" kern="0" spc="-83" dirty="0">
              <a:solidFill>
                <a:srgbClr val="FFFFFF"/>
              </a:solidFill>
              <a:latin typeface="Segoe UI"/>
            </a:endParaRPr>
          </a:p>
        </p:txBody>
      </p:sp>
      <p:sp>
        <p:nvSpPr>
          <p:cNvPr id="42" name="Content Placeholder 31"/>
          <p:cNvSpPr txBox="1">
            <a:spLocks/>
          </p:cNvSpPr>
          <p:nvPr/>
        </p:nvSpPr>
        <p:spPr bwMode="auto">
          <a:xfrm>
            <a:off x="457200" y="3045728"/>
            <a:ext cx="3200400" cy="6118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Query Federation </a:t>
            </a:r>
            <a:r>
              <a:rPr lang="en-US" sz="1400" kern="0" spc="-83" dirty="0">
                <a:solidFill>
                  <a:srgbClr val="FFFFFF"/>
                </a:solidFill>
                <a:latin typeface="Segoe UI"/>
              </a:rPr>
              <a:t>-  </a:t>
            </a:r>
            <a:r>
              <a:rPr lang="en-US" sz="1200" kern="0" spc="-83" dirty="0">
                <a:solidFill>
                  <a:srgbClr val="FFFFFF"/>
                </a:solidFill>
                <a:latin typeface="Segoe UI"/>
              </a:rPr>
              <a:t>Return results from non-SharePoint Indexes</a:t>
            </a:r>
            <a:endParaRPr lang="en-US" sz="1400" kern="0" spc="-83" dirty="0">
              <a:solidFill>
                <a:srgbClr val="FFFFFF"/>
              </a:solidFill>
              <a:latin typeface="Segoe UI"/>
            </a:endParaRPr>
          </a:p>
        </p:txBody>
      </p:sp>
      <p:sp>
        <p:nvSpPr>
          <p:cNvPr id="43" name="Rounded Rectangle 42"/>
          <p:cNvSpPr/>
          <p:nvPr/>
        </p:nvSpPr>
        <p:spPr>
          <a:xfrm>
            <a:off x="5114925" y="4495800"/>
            <a:ext cx="11430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200" b="1" dirty="0">
              <a:solidFill>
                <a:srgbClr val="444445"/>
              </a:solidFill>
            </a:endParaRPr>
          </a:p>
        </p:txBody>
      </p:sp>
      <p:sp>
        <p:nvSpPr>
          <p:cNvPr id="44" name="Rounded Rectangle 43"/>
          <p:cNvSpPr/>
          <p:nvPr/>
        </p:nvSpPr>
        <p:spPr>
          <a:xfrm>
            <a:off x="5029200" y="4572000"/>
            <a:ext cx="11430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200" b="1" dirty="0">
              <a:solidFill>
                <a:srgbClr val="444445"/>
              </a:solidFill>
            </a:endParaRPr>
          </a:p>
        </p:txBody>
      </p:sp>
      <p:sp>
        <p:nvSpPr>
          <p:cNvPr id="45" name="Rounded Rectangle 44"/>
          <p:cNvSpPr/>
          <p:nvPr/>
        </p:nvSpPr>
        <p:spPr>
          <a:xfrm>
            <a:off x="4943475" y="4648200"/>
            <a:ext cx="11430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solidFill>
                  <a:srgbClr val="444445"/>
                </a:solidFill>
              </a:rPr>
              <a:t>Crawler</a:t>
            </a:r>
          </a:p>
        </p:txBody>
      </p:sp>
      <p:sp>
        <p:nvSpPr>
          <p:cNvPr id="46" name="Rounded Rectangle 45"/>
          <p:cNvSpPr/>
          <p:nvPr/>
        </p:nvSpPr>
        <p:spPr>
          <a:xfrm>
            <a:off x="5105400" y="3657600"/>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b="1" dirty="0">
              <a:solidFill>
                <a:srgbClr val="444445"/>
              </a:solidFill>
            </a:endParaRPr>
          </a:p>
        </p:txBody>
      </p:sp>
      <p:sp>
        <p:nvSpPr>
          <p:cNvPr id="47" name="Rounded Rectangle 46"/>
          <p:cNvSpPr/>
          <p:nvPr/>
        </p:nvSpPr>
        <p:spPr>
          <a:xfrm>
            <a:off x="5029200" y="3733800"/>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b="1" dirty="0">
              <a:solidFill>
                <a:srgbClr val="444445"/>
              </a:solidFill>
            </a:endParaRPr>
          </a:p>
        </p:txBody>
      </p:sp>
      <p:sp>
        <p:nvSpPr>
          <p:cNvPr id="48" name="Rounded Rectangle 47"/>
          <p:cNvSpPr/>
          <p:nvPr/>
        </p:nvSpPr>
        <p:spPr>
          <a:xfrm>
            <a:off x="4953000" y="3810000"/>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rgbClr val="444445"/>
                </a:solidFill>
              </a:rPr>
              <a:t>Indexer</a:t>
            </a:r>
          </a:p>
        </p:txBody>
      </p:sp>
      <p:sp>
        <p:nvSpPr>
          <p:cNvPr id="49" name="Rounded Rectangle 48"/>
          <p:cNvSpPr/>
          <p:nvPr/>
        </p:nvSpPr>
        <p:spPr>
          <a:xfrm>
            <a:off x="5105400" y="2754630"/>
            <a:ext cx="11430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b="1" dirty="0">
              <a:solidFill>
                <a:srgbClr val="444445"/>
              </a:solidFill>
            </a:endParaRPr>
          </a:p>
        </p:txBody>
      </p:sp>
      <p:sp>
        <p:nvSpPr>
          <p:cNvPr id="50" name="Rounded Rectangle 49"/>
          <p:cNvSpPr/>
          <p:nvPr/>
        </p:nvSpPr>
        <p:spPr>
          <a:xfrm>
            <a:off x="5029200" y="2830830"/>
            <a:ext cx="11430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b="1" dirty="0">
              <a:solidFill>
                <a:srgbClr val="444445"/>
              </a:solidFill>
            </a:endParaRPr>
          </a:p>
        </p:txBody>
      </p:sp>
      <p:sp>
        <p:nvSpPr>
          <p:cNvPr id="51" name="Rounded Rectangle 50"/>
          <p:cNvSpPr/>
          <p:nvPr/>
        </p:nvSpPr>
        <p:spPr>
          <a:xfrm>
            <a:off x="4953000" y="2907030"/>
            <a:ext cx="11430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solidFill>
                  <a:srgbClr val="444445"/>
                </a:solidFill>
              </a:rPr>
              <a:t>Query Servers</a:t>
            </a:r>
          </a:p>
        </p:txBody>
      </p:sp>
      <p:sp>
        <p:nvSpPr>
          <p:cNvPr id="52" name="Rectangle 51"/>
          <p:cNvSpPr/>
          <p:nvPr/>
        </p:nvSpPr>
        <p:spPr bwMode="auto">
          <a:xfrm>
            <a:off x="7162800" y="4495800"/>
            <a:ext cx="1524000" cy="762000"/>
          </a:xfrm>
          <a:prstGeom prst="rect">
            <a:avLst/>
          </a:prstGeom>
          <a:solidFill>
            <a:schemeClr val="dk1">
              <a:alpha val="50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137160" rIns="91436" bIns="45718" numCol="1" rtlCol="0" anchor="ctr" anchorCtr="0" compatLnSpc="1">
            <a:prstTxWarp prst="textNoShape">
              <a:avLst/>
            </a:prstTxWarp>
          </a:bodyPr>
          <a:lstStyle/>
          <a:p>
            <a:pPr algn="ctr" defTabSz="914099"/>
            <a:r>
              <a:rPr lang="en-US" sz="2000"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latin typeface="Segoe Semibold" pitchFamily="34" charset="0"/>
              </a:rPr>
              <a:t>Scaling</a:t>
            </a:r>
          </a:p>
        </p:txBody>
      </p:sp>
      <p:sp>
        <p:nvSpPr>
          <p:cNvPr id="53" name="Flowchart: Magnetic Disk 52"/>
          <p:cNvSpPr/>
          <p:nvPr/>
        </p:nvSpPr>
        <p:spPr>
          <a:xfrm>
            <a:off x="6344624" y="2933700"/>
            <a:ext cx="818148" cy="609600"/>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b="1" dirty="0">
              <a:solidFill>
                <a:srgbClr val="444445"/>
              </a:solidFill>
            </a:endParaRPr>
          </a:p>
        </p:txBody>
      </p:sp>
      <p:sp>
        <p:nvSpPr>
          <p:cNvPr id="54" name="Flowchart: Magnetic Disk 53"/>
          <p:cNvSpPr/>
          <p:nvPr/>
        </p:nvSpPr>
        <p:spPr>
          <a:xfrm>
            <a:off x="6268424" y="3009900"/>
            <a:ext cx="818148" cy="609600"/>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b="1" dirty="0">
              <a:solidFill>
                <a:srgbClr val="444445"/>
              </a:solidFill>
            </a:endParaRPr>
          </a:p>
        </p:txBody>
      </p:sp>
      <p:sp>
        <p:nvSpPr>
          <p:cNvPr id="55" name="Flowchart: Magnetic Disk 54"/>
          <p:cNvSpPr/>
          <p:nvPr/>
        </p:nvSpPr>
        <p:spPr>
          <a:xfrm>
            <a:off x="6192224" y="3086100"/>
            <a:ext cx="818148" cy="609600"/>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srgbClr val="444445"/>
                </a:solidFill>
              </a:rPr>
              <a:t>Index Partition</a:t>
            </a:r>
          </a:p>
        </p:txBody>
      </p:sp>
      <p:sp>
        <p:nvSpPr>
          <p:cNvPr id="56" name="Content Placeholder 31"/>
          <p:cNvSpPr txBox="1">
            <a:spLocks/>
          </p:cNvSpPr>
          <p:nvPr/>
        </p:nvSpPr>
        <p:spPr bwMode="auto">
          <a:xfrm>
            <a:off x="457200" y="5105400"/>
            <a:ext cx="3200400" cy="611187"/>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Connectors </a:t>
            </a:r>
            <a:r>
              <a:rPr lang="en-US" sz="1400" kern="0" spc="-83" dirty="0">
                <a:solidFill>
                  <a:srgbClr val="FFFFFF"/>
                </a:solidFill>
                <a:latin typeface="Segoe UI"/>
              </a:rPr>
              <a:t>- </a:t>
            </a:r>
            <a:r>
              <a:rPr lang="en-US" sz="1200" kern="0" spc="-83" dirty="0">
                <a:solidFill>
                  <a:srgbClr val="FFFFFF"/>
                </a:solidFill>
                <a:latin typeface="Segoe UI"/>
              </a:rPr>
              <a:t>Know how to process different content sources</a:t>
            </a:r>
            <a:endParaRPr lang="en-US" sz="1400" kern="0" spc="-83" dirty="0">
              <a:solidFill>
                <a:srgbClr val="FFFFFF"/>
              </a:solidFill>
              <a:latin typeface="Segoe UI"/>
            </a:endParaRPr>
          </a:p>
        </p:txBody>
      </p:sp>
      <p:sp>
        <p:nvSpPr>
          <p:cNvPr id="57" name="Content Placeholder 31"/>
          <p:cNvSpPr txBox="1">
            <a:spLocks/>
          </p:cNvSpPr>
          <p:nvPr/>
        </p:nvSpPr>
        <p:spPr bwMode="auto">
          <a:xfrm>
            <a:off x="457200" y="4039326"/>
            <a:ext cx="3200400" cy="45947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defTabSz="761939" fontAlgn="auto">
              <a:lnSpc>
                <a:spcPct val="90000"/>
              </a:lnSpc>
              <a:spcBef>
                <a:spcPct val="20000"/>
              </a:spcBef>
              <a:spcAft>
                <a:spcPts val="0"/>
              </a:spcAft>
              <a:buSzPct val="80000"/>
              <a:defRPr/>
            </a:pPr>
            <a:r>
              <a:rPr lang="en-US" sz="1400" b="1" kern="0" spc="-83" dirty="0">
                <a:solidFill>
                  <a:srgbClr val="FFFFFF"/>
                </a:solidFill>
                <a:latin typeface="Segoe UI"/>
              </a:rPr>
              <a:t>Index Partition </a:t>
            </a:r>
            <a:r>
              <a:rPr lang="en-US" sz="1400" kern="0" spc="-83" dirty="0">
                <a:solidFill>
                  <a:srgbClr val="FFFFFF"/>
                </a:solidFill>
                <a:latin typeface="Segoe UI"/>
              </a:rPr>
              <a:t>-  </a:t>
            </a:r>
            <a:r>
              <a:rPr lang="en-US" sz="1200" kern="0" spc="-83" dirty="0" err="1">
                <a:solidFill>
                  <a:srgbClr val="FFFFFF"/>
                </a:solidFill>
                <a:latin typeface="Segoe UI"/>
              </a:rPr>
              <a:t>Subse</a:t>
            </a:r>
            <a:r>
              <a:rPr lang="en-US" sz="1200" kern="0" spc="-83" dirty="0">
                <a:solidFill>
                  <a:srgbClr val="FFFFFF"/>
                </a:solidFill>
              </a:rPr>
              <a:t>t of the overall index</a:t>
            </a:r>
            <a:endParaRPr lang="en-US" sz="1400" kern="0" spc="-83" dirty="0">
              <a:solidFill>
                <a:srgbClr val="FFFFFF"/>
              </a:solidFill>
              <a:latin typeface="Segoe UI"/>
            </a:endParaRPr>
          </a:p>
        </p:txBody>
      </p:sp>
      <p:cxnSp>
        <p:nvCxnSpPr>
          <p:cNvPr id="58" name="Straight Connector 57"/>
          <p:cNvCxnSpPr>
            <a:stCxn id="33" idx="3"/>
            <a:endCxn id="37" idx="1"/>
          </p:cNvCxnSpPr>
          <p:nvPr/>
        </p:nvCxnSpPr>
        <p:spPr bwMode="auto">
          <a:xfrm>
            <a:off x="6172200" y="1714500"/>
            <a:ext cx="914400" cy="838200"/>
          </a:xfrm>
          <a:prstGeom prst="line">
            <a:avLst/>
          </a:prstGeom>
          <a:ln>
            <a:headEnd type="arrow"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59" name="Straight Connector 58"/>
          <p:cNvCxnSpPr>
            <a:stCxn id="4" idx="2"/>
            <a:endCxn id="51" idx="0"/>
          </p:cNvCxnSpPr>
          <p:nvPr/>
        </p:nvCxnSpPr>
        <p:spPr bwMode="auto">
          <a:xfrm rot="5400000">
            <a:off x="5366385" y="2748915"/>
            <a:ext cx="316230" cy="0"/>
          </a:xfrm>
          <a:prstGeom prst="line">
            <a:avLst/>
          </a:prstGeom>
          <a:ln>
            <a:headEnd type="arrow"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60" name="Straight Connector 59"/>
          <p:cNvCxnSpPr/>
          <p:nvPr/>
        </p:nvCxnSpPr>
        <p:spPr bwMode="auto">
          <a:xfrm rot="16200000" flipH="1">
            <a:off x="5962652" y="2228852"/>
            <a:ext cx="228600" cy="38096"/>
          </a:xfrm>
          <a:prstGeom prst="line">
            <a:avLst/>
          </a:prstGeom>
          <a:ln>
            <a:headEnd type="arrow" w="med" len="med"/>
            <a:tailEnd type="arrow" w="med" len="med"/>
          </a:ln>
        </p:spPr>
        <p:style>
          <a:lnRef idx="2">
            <a:schemeClr val="accent3"/>
          </a:lnRef>
          <a:fillRef idx="0">
            <a:schemeClr val="accent3"/>
          </a:fillRef>
          <a:effectRef idx="1">
            <a:schemeClr val="accent3"/>
          </a:effectRef>
          <a:fontRef idx="minor">
            <a:schemeClr val="tx1"/>
          </a:fontRef>
        </p:style>
      </p:cxnSp>
      <p:pic>
        <p:nvPicPr>
          <p:cNvPr id="61" name="Picture 2" descr="\\server3\restrict\ftp_root\clients\white_Whale\3-10035_GideonBibliowicz\SFP_Art\SharePoint_Pie\Resized\Pie_Icon_AllColors.png"/>
          <p:cNvPicPr>
            <a:picLocks noChangeAspect="1" noChangeArrowheads="1"/>
          </p:cNvPicPr>
          <p:nvPr/>
        </p:nvPicPr>
        <p:blipFill>
          <a:blip r:embed="rId6" cstate="print"/>
          <a:stretch>
            <a:fillRect/>
          </a:stretch>
        </p:blipFill>
        <p:spPr bwMode="auto">
          <a:xfrm rot="10800000">
            <a:off x="8166099" y="358775"/>
            <a:ext cx="685800" cy="685800"/>
          </a:xfrm>
          <a:prstGeom prst="rect">
            <a:avLst/>
          </a:prstGeom>
          <a:noFill/>
        </p:spPr>
      </p:pic>
    </p:spTree>
    <p:custDataLst>
      <p:tags r:id="rId1"/>
    </p:custDataLst>
    <p:extLst>
      <p:ext uri="{BB962C8B-B14F-4D97-AF65-F5344CB8AC3E}">
        <p14:creationId xmlns:p14="http://schemas.microsoft.com/office/powerpoint/2010/main" val="351148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20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2000"/>
                                        <p:tgtEl>
                                          <p:spTgt spid="5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2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0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2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2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2000"/>
                                        <p:tgtEl>
                                          <p:spTgt spid="52"/>
                                        </p:tgtEl>
                                      </p:cBhvr>
                                    </p:animEffect>
                                  </p:childTnLst>
                                </p:cTn>
                              </p:par>
                            </p:childTnLst>
                          </p:cTn>
                        </p:par>
                        <p:par>
                          <p:cTn id="45" fill="hold">
                            <p:stCondLst>
                              <p:cond delay="2000"/>
                            </p:stCondLst>
                            <p:childTnLst>
                              <p:par>
                                <p:cTn id="46" presetID="10" presetClass="entr" presetSubtype="0" fill="hold" grpId="0" nodeType="afterEffect">
                                  <p:stCondLst>
                                    <p:cond delay="30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20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2000"/>
                                        <p:tgtEl>
                                          <p:spTgt spid="5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20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20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2000"/>
                                        <p:tgtEl>
                                          <p:spTgt spid="4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20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2000"/>
                                        <p:tgtEl>
                                          <p:spTgt spid="5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P spid="38" grpId="0"/>
      <p:bldP spid="39" grpId="0"/>
      <p:bldP spid="40" grpId="0"/>
      <p:bldP spid="41" grpId="0"/>
      <p:bldP spid="42" grpId="0"/>
      <p:bldP spid="43" grpId="0" animBg="1"/>
      <p:bldP spid="44" grpId="0" animBg="1"/>
      <p:bldP spid="46" grpId="0" animBg="1"/>
      <p:bldP spid="47" grpId="0" animBg="1"/>
      <p:bldP spid="49" grpId="0" animBg="1"/>
      <p:bldP spid="50" grpId="0" animBg="1"/>
      <p:bldP spid="52" grpId="0" animBg="1"/>
      <p:bldP spid="53" grpId="0" animBg="1"/>
      <p:bldP spid="54" grpId="0" animBg="1"/>
      <p:bldP spid="56"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
        <p:nvSpPr>
          <p:cNvPr id="4" name="Title 3"/>
          <p:cNvSpPr>
            <a:spLocks noGrp="1"/>
          </p:cNvSpPr>
          <p:nvPr>
            <p:ph type="title"/>
          </p:nvPr>
        </p:nvSpPr>
        <p:spPr>
          <a:xfrm>
            <a:off x="382588" y="135148"/>
            <a:ext cx="8380412" cy="387798"/>
          </a:xfrm>
        </p:spPr>
        <p:txBody>
          <a:bodyPr/>
          <a:lstStyle/>
          <a:p>
            <a:r>
              <a:rPr lang="en-US" sz="2800" dirty="0"/>
              <a:t>SharePoint Server 2010 </a:t>
            </a:r>
            <a:r>
              <a:rPr lang="en-US" sz="2800" dirty="0" smtClean="0"/>
              <a:t>Search</a:t>
            </a:r>
            <a:endParaRPr lang="en-US" sz="2800" dirty="0"/>
          </a:p>
        </p:txBody>
      </p:sp>
      <p:sp>
        <p:nvSpPr>
          <p:cNvPr id="5" name="Text Placeholder 4"/>
          <p:cNvSpPr>
            <a:spLocks noGrp="1"/>
          </p:cNvSpPr>
          <p:nvPr>
            <p:ph type="body" sz="quarter" idx="10"/>
          </p:nvPr>
        </p:nvSpPr>
        <p:spPr>
          <a:xfrm>
            <a:off x="382588" y="565098"/>
            <a:ext cx="8385048" cy="738664"/>
          </a:xfrm>
        </p:spPr>
        <p:txBody>
          <a:bodyPr/>
          <a:lstStyle/>
          <a:p>
            <a:r>
              <a:rPr lang="en-US" sz="2200" i="1" dirty="0">
                <a:solidFill>
                  <a:srgbClr val="FFFF00"/>
                </a:solidFill>
              </a:rPr>
              <a:t>Major improvements over MOSS </a:t>
            </a:r>
            <a:r>
              <a:rPr lang="en-US" sz="2200" i="1" dirty="0" smtClean="0">
                <a:solidFill>
                  <a:srgbClr val="FFFF00"/>
                </a:solidFill>
              </a:rPr>
              <a:t>2007</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161576384"/>
              </p:ext>
            </p:extLst>
          </p:nvPr>
        </p:nvGraphicFramePr>
        <p:xfrm>
          <a:off x="381000" y="935196"/>
          <a:ext cx="8305800" cy="5882640"/>
        </p:xfrm>
        <a:graphic>
          <a:graphicData uri="http://schemas.openxmlformats.org/drawingml/2006/table">
            <a:tbl>
              <a:tblPr firstRow="1" bandRow="1">
                <a:tableStyleId>{5940675A-B579-460E-94D1-54222C63F5DA}</a:tableStyleId>
              </a:tblPr>
              <a:tblGrid>
                <a:gridCol w="1470468"/>
                <a:gridCol w="5282846"/>
                <a:gridCol w="698619"/>
                <a:gridCol w="853867"/>
              </a:tblGrid>
              <a:tr h="427556">
                <a:tc>
                  <a:txBody>
                    <a:bodyPr/>
                    <a:lstStyle/>
                    <a:p>
                      <a:r>
                        <a:rPr lang="en-US" sz="1800" b="1" dirty="0" smtClean="0">
                          <a:solidFill>
                            <a:schemeClr val="bg1">
                              <a:lumMod val="75000"/>
                            </a:schemeClr>
                          </a:solidFill>
                        </a:rPr>
                        <a:t>Area</a:t>
                      </a:r>
                      <a:endParaRPr lang="en-US" sz="1800" b="1" dirty="0">
                        <a:solidFill>
                          <a:schemeClr val="bg1">
                            <a:lumMod val="75000"/>
                          </a:schemeClr>
                        </a:solidFill>
                      </a:endParaRPr>
                    </a:p>
                  </a:txBody>
                  <a:tcPr/>
                </a:tc>
                <a:tc>
                  <a:txBody>
                    <a:bodyPr/>
                    <a:lstStyle/>
                    <a:p>
                      <a:r>
                        <a:rPr lang="en-US" sz="1800" b="1" dirty="0" smtClean="0">
                          <a:solidFill>
                            <a:schemeClr val="bg1">
                              <a:lumMod val="75000"/>
                            </a:schemeClr>
                          </a:solidFill>
                        </a:rPr>
                        <a:t>New </a:t>
                      </a:r>
                      <a:r>
                        <a:rPr lang="en-US" sz="1800" b="1" baseline="0" dirty="0" smtClean="0">
                          <a:solidFill>
                            <a:schemeClr val="bg1">
                              <a:lumMod val="75000"/>
                            </a:schemeClr>
                          </a:solidFill>
                        </a:rPr>
                        <a:t>features and benefits</a:t>
                      </a:r>
                      <a:endParaRPr lang="en-US" sz="1800" b="1" dirty="0">
                        <a:solidFill>
                          <a:schemeClr val="bg1">
                            <a:lumMod val="75000"/>
                          </a:schemeClr>
                        </a:solidFill>
                      </a:endParaRPr>
                    </a:p>
                  </a:txBody>
                  <a:tcPr/>
                </a:tc>
                <a:tc>
                  <a:txBody>
                    <a:bodyPr/>
                    <a:lstStyle/>
                    <a:p>
                      <a:pPr algn="ctr"/>
                      <a:r>
                        <a:rPr lang="en-US" sz="1200" b="1" baseline="0" dirty="0" smtClean="0">
                          <a:solidFill>
                            <a:schemeClr val="bg1">
                              <a:lumMod val="75000"/>
                            </a:schemeClr>
                          </a:solidFill>
                        </a:rPr>
                        <a:t>MOSS 2007</a:t>
                      </a:r>
                      <a:endParaRPr lang="en-US" sz="1200" b="1" dirty="0">
                        <a:solidFill>
                          <a:schemeClr val="bg1">
                            <a:lumMod val="75000"/>
                          </a:schemeClr>
                        </a:solidFill>
                      </a:endParaRPr>
                    </a:p>
                  </a:txBody>
                  <a:tcPr/>
                </a:tc>
                <a:tc>
                  <a:txBody>
                    <a:bodyPr/>
                    <a:lstStyle/>
                    <a:p>
                      <a:pPr algn="ctr"/>
                      <a:r>
                        <a:rPr lang="en-US" sz="1000" b="1" dirty="0" smtClean="0">
                          <a:solidFill>
                            <a:schemeClr val="bg1">
                              <a:lumMod val="75000"/>
                            </a:schemeClr>
                          </a:solidFill>
                        </a:rPr>
                        <a:t>SharePoint</a:t>
                      </a:r>
                      <a:r>
                        <a:rPr lang="en-US" sz="1200" b="1" dirty="0" smtClean="0">
                          <a:solidFill>
                            <a:schemeClr val="bg1">
                              <a:lumMod val="75000"/>
                            </a:schemeClr>
                          </a:solidFill>
                        </a:rPr>
                        <a:t> 2010</a:t>
                      </a:r>
                      <a:endParaRPr lang="en-US" sz="1200" b="1" dirty="0">
                        <a:solidFill>
                          <a:schemeClr val="bg1">
                            <a:lumMod val="75000"/>
                          </a:schemeClr>
                        </a:solidFill>
                      </a:endParaRPr>
                    </a:p>
                  </a:txBody>
                  <a:tcPr/>
                </a:tc>
              </a:tr>
              <a:tr h="9798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chemeClr val="bg1">
                              <a:lumMod val="75000"/>
                            </a:schemeClr>
                          </a:solidFill>
                        </a:rPr>
                        <a:t>Social</a:t>
                      </a:r>
                    </a:p>
                    <a:p>
                      <a:pPr marL="0" marR="0" lvl="0" indent="0" defTabSz="914400" eaLnBrk="1" fontAlgn="auto" latinLnBrk="0" hangingPunct="1">
                        <a:lnSpc>
                          <a:spcPct val="100000"/>
                        </a:lnSpc>
                        <a:spcBef>
                          <a:spcPts val="0"/>
                        </a:spcBef>
                        <a:spcAft>
                          <a:spcPts val="0"/>
                        </a:spcAft>
                        <a:buClrTx/>
                        <a:buSzTx/>
                        <a:buFontTx/>
                        <a:buNone/>
                        <a:tabLst/>
                        <a:defRPr/>
                      </a:pPr>
                      <a:endParaRPr lang="en-US" sz="1800" b="1" kern="0" dirty="0" smtClean="0">
                        <a:solidFill>
                          <a:schemeClr val="bg1">
                            <a:lumMod val="75000"/>
                          </a:schemeClr>
                        </a:solidFill>
                      </a:endParaRPr>
                    </a:p>
                  </a:txBody>
                  <a:tcPr/>
                </a:tc>
                <a:tc>
                  <a:txBody>
                    <a:bodyPr/>
                    <a:lstStyle/>
                    <a:p>
                      <a:r>
                        <a:rPr lang="en-US" sz="1800" b="1" dirty="0" smtClean="0">
                          <a:solidFill>
                            <a:schemeClr val="bg1">
                              <a:lumMod val="75000"/>
                            </a:schemeClr>
                          </a:solidFill>
                        </a:rPr>
                        <a:t>Connect with people and expertise</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Address-book style name lookup with phonetic matching</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Improved expertise matching - mined e-mail inbox data</a:t>
                      </a:r>
                      <a:endParaRPr lang="en-US" sz="1400" b="1" dirty="0" smtClean="0">
                        <a:solidFill>
                          <a:schemeClr val="bg1">
                            <a:lumMod val="75000"/>
                          </a:schemeClr>
                        </a:solidFill>
                      </a:endParaRP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Social behavior improves search; search improves </a:t>
                      </a:r>
                      <a:r>
                        <a:rPr lang="en-US" sz="1400" b="1" kern="1200" baseline="0" dirty="0" err="1" smtClean="0">
                          <a:solidFill>
                            <a:schemeClr val="bg1">
                              <a:lumMod val="75000"/>
                            </a:schemeClr>
                          </a:solidFill>
                        </a:rPr>
                        <a:t>mySites</a:t>
                      </a:r>
                      <a:endParaRPr lang="en-US" sz="1400" b="1" kern="1200" baseline="0" dirty="0" smtClean="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algn="ctr"/>
                      <a:endParaRPr lang="en-US" sz="1600" b="1" dirty="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algn="ctr"/>
                      <a:endParaRPr lang="en-US" sz="1600" b="1" dirty="0">
                        <a:solidFill>
                          <a:schemeClr val="bg1">
                            <a:lumMod val="75000"/>
                          </a:schemeClr>
                        </a:solidFill>
                      </a:endParaRPr>
                    </a:p>
                  </a:txBody>
                  <a:tcPr/>
                </a:tc>
              </a:tr>
              <a:tr h="762000">
                <a:tc>
                  <a:txBody>
                    <a:bodyPr/>
                    <a:lstStyle/>
                    <a:p>
                      <a:pPr>
                        <a:defRPr/>
                      </a:pPr>
                      <a:r>
                        <a:rPr lang="en-US" sz="1800" b="1" kern="0" dirty="0" smtClean="0">
                          <a:solidFill>
                            <a:schemeClr val="bg1">
                              <a:lumMod val="75000"/>
                            </a:schemeClr>
                          </a:solidFill>
                        </a:rPr>
                        <a:t>Refinement</a:t>
                      </a:r>
                      <a:endParaRPr lang="en-US" sz="1800" b="1" dirty="0">
                        <a:solidFill>
                          <a:schemeClr val="bg1">
                            <a:lumMod val="75000"/>
                          </a:schemeClr>
                        </a:solidFill>
                      </a:endParaRPr>
                    </a:p>
                  </a:txBody>
                  <a:tcPr/>
                </a:tc>
                <a:tc>
                  <a:txBody>
                    <a:bodyPr/>
                    <a:lstStyle/>
                    <a:p>
                      <a:r>
                        <a:rPr lang="en-US" sz="1800" b="1" dirty="0" smtClean="0">
                          <a:solidFill>
                            <a:schemeClr val="bg1">
                              <a:lumMod val="75000"/>
                            </a:schemeClr>
                          </a:solidFill>
                        </a:rPr>
                        <a:t>Find information faster</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Metadata-based refiners provide drill-down</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Related query suggestions show popular queries</a:t>
                      </a: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endParaRPr lang="en-US" sz="1600" b="1" dirty="0" smtClean="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txBody>
                  <a:tcPr/>
                </a:tc>
              </a:tr>
              <a:tr h="1021080">
                <a:tc>
                  <a:txBody>
                    <a:bodyPr/>
                    <a:lstStyle/>
                    <a:p>
                      <a:r>
                        <a:rPr lang="en-US" sz="1800" b="1" dirty="0" smtClean="0">
                          <a:solidFill>
                            <a:schemeClr val="bg1">
                              <a:lumMod val="75000"/>
                            </a:schemeClr>
                          </a:solidFill>
                        </a:rPr>
                        <a:t>Relevance</a:t>
                      </a:r>
                      <a:endParaRPr lang="en-US" sz="1800" b="1" dirty="0">
                        <a:solidFill>
                          <a:schemeClr val="bg1">
                            <a:lumMod val="75000"/>
                          </a:schemeClr>
                        </a:solidFill>
                      </a:endParaRPr>
                    </a:p>
                  </a:txBody>
                  <a:tcPr/>
                </a:tc>
                <a:tc>
                  <a:txBody>
                    <a:bodyPr/>
                    <a:lstStyle/>
                    <a:p>
                      <a:r>
                        <a:rPr lang="en-US" sz="1800" b="1" dirty="0" smtClean="0">
                          <a:solidFill>
                            <a:schemeClr val="bg1">
                              <a:lumMod val="75000"/>
                            </a:schemeClr>
                          </a:solidFill>
                        </a:rPr>
                        <a:t>Provide great search results</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New ingredients, more experience -&gt; better OOB search</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Better </a:t>
                      </a:r>
                      <a:r>
                        <a:rPr lang="en-US" sz="1400" b="1" kern="1200" baseline="0" dirty="0" err="1" smtClean="0">
                          <a:solidFill>
                            <a:schemeClr val="bg1">
                              <a:lumMod val="75000"/>
                            </a:schemeClr>
                          </a:solidFill>
                        </a:rPr>
                        <a:t>wordbreakers</a:t>
                      </a:r>
                      <a:r>
                        <a:rPr lang="en-US" sz="1400" b="1" kern="1200" baseline="0" dirty="0" smtClean="0">
                          <a:solidFill>
                            <a:schemeClr val="bg1">
                              <a:lumMod val="75000"/>
                            </a:schemeClr>
                          </a:solidFill>
                        </a:rPr>
                        <a:t> in more languages</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Social Distance, tagging, click-through influence relevance</a:t>
                      </a: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txBody>
                  <a:tcPr/>
                </a:tc>
              </a:tr>
              <a:tr h="102108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chemeClr val="bg1">
                              <a:lumMod val="75000"/>
                            </a:schemeClr>
                          </a:solidFill>
                        </a:rPr>
                        <a:t>Platform</a:t>
                      </a:r>
                    </a:p>
                    <a:p>
                      <a:pPr>
                        <a:defRPr/>
                      </a:pPr>
                      <a:endParaRPr lang="en-US" sz="1800" b="1" kern="0" dirty="0" smtClean="0">
                        <a:solidFill>
                          <a:schemeClr val="bg1">
                            <a:lumMod val="75000"/>
                          </a:schemeClr>
                        </a:solidFill>
                      </a:endParaRPr>
                    </a:p>
                  </a:txBody>
                  <a:tcPr/>
                </a:tc>
                <a:tc>
                  <a:txBody>
                    <a:bodyPr/>
                    <a:lstStyle/>
                    <a:p>
                      <a:r>
                        <a:rPr lang="en-US" sz="1800" b="1" dirty="0" smtClean="0">
                          <a:solidFill>
                            <a:schemeClr val="bg1">
                              <a:lumMod val="75000"/>
                            </a:schemeClr>
                          </a:solidFill>
                        </a:rPr>
                        <a:t>Industrial Strength Search at High Scale</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Index partitioning  -&gt; sub-second latency at 100M items</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Full failover support</a:t>
                      </a:r>
                      <a:endParaRPr lang="en-US" sz="1400" b="1" dirty="0" smtClean="0">
                        <a:solidFill>
                          <a:schemeClr val="bg1">
                            <a:lumMod val="75000"/>
                          </a:schemeClr>
                        </a:solidFill>
                      </a:endParaRP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Connector and BDC enhancements and tooling support</a:t>
                      </a: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algn="ctr"/>
                      <a:endParaRPr lang="en-US" sz="1600" b="1" dirty="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algn="ctr"/>
                      <a:endParaRPr lang="en-US" sz="1600" b="1" dirty="0">
                        <a:solidFill>
                          <a:schemeClr val="bg1">
                            <a:lumMod val="75000"/>
                          </a:schemeClr>
                        </a:solidFill>
                      </a:endParaRPr>
                    </a:p>
                  </a:txBody>
                  <a:tcPr/>
                </a:tc>
              </a:tr>
              <a:tr h="762000">
                <a:tc>
                  <a:txBody>
                    <a:bodyPr/>
                    <a:lstStyle/>
                    <a:p>
                      <a:r>
                        <a:rPr lang="en-US" sz="1800" b="1" dirty="0" smtClean="0">
                          <a:solidFill>
                            <a:schemeClr val="bg1">
                              <a:lumMod val="75000"/>
                            </a:schemeClr>
                          </a:solidFill>
                        </a:rPr>
                        <a:t>TCO</a:t>
                      </a:r>
                      <a:endParaRPr lang="en-US" sz="1800" b="1" dirty="0">
                        <a:solidFill>
                          <a:schemeClr val="bg1">
                            <a:lumMod val="75000"/>
                          </a:schemeClr>
                        </a:solidFill>
                      </a:endParaRPr>
                    </a:p>
                  </a:txBody>
                  <a:tcPr/>
                </a:tc>
                <a:tc>
                  <a:txBody>
                    <a:bodyPr/>
                    <a:lstStyle/>
                    <a:p>
                      <a:r>
                        <a:rPr lang="en-US" sz="1800" b="1" dirty="0" smtClean="0">
                          <a:solidFill>
                            <a:schemeClr val="bg1">
                              <a:lumMod val="75000"/>
                            </a:schemeClr>
                          </a:solidFill>
                        </a:rPr>
                        <a:t>Deploy</a:t>
                      </a:r>
                      <a:r>
                        <a:rPr lang="en-US" sz="1800" b="1" baseline="0" dirty="0" smtClean="0">
                          <a:solidFill>
                            <a:schemeClr val="bg1">
                              <a:lumMod val="75000"/>
                            </a:schemeClr>
                          </a:solidFill>
                        </a:rPr>
                        <a:t> and Operate with less effort</a:t>
                      </a:r>
                      <a:endParaRPr lang="en-US" sz="1800" b="1" dirty="0" smtClean="0">
                        <a:solidFill>
                          <a:schemeClr val="bg1">
                            <a:lumMod val="75000"/>
                          </a:schemeClr>
                        </a:solidFill>
                      </a:endParaRP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Virtualization and native 64-bit simplify deployment</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err="1" smtClean="0">
                          <a:solidFill>
                            <a:schemeClr val="bg1">
                              <a:lumMod val="75000"/>
                            </a:schemeClr>
                          </a:solidFill>
                        </a:rPr>
                        <a:t>Powershell</a:t>
                      </a:r>
                      <a:r>
                        <a:rPr lang="en-US" sz="1400" b="1" kern="1200" baseline="0" dirty="0" smtClean="0">
                          <a:solidFill>
                            <a:schemeClr val="bg1">
                              <a:lumMod val="75000"/>
                            </a:schemeClr>
                          </a:solidFill>
                        </a:rPr>
                        <a:t>, Admin Web Parts, SCOM provide easier admin</a:t>
                      </a:r>
                      <a:endParaRPr lang="en-US" sz="1400" b="1" i="0" kern="1200" baseline="0" dirty="0" smtClean="0">
                        <a:solidFill>
                          <a:schemeClr val="bg1">
                            <a:lumMod val="75000"/>
                          </a:schemeClr>
                        </a:solidFill>
                        <a:latin typeface="+mn-lt"/>
                        <a:ea typeface="+mn-ea"/>
                        <a:cs typeface="+mn-cs"/>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marL="0" marR="0" indent="0" algn="ctr" defTabSz="761940" rtl="0" eaLnBrk="1" fontAlgn="auto" latinLnBrk="0" hangingPunct="1">
                        <a:lnSpc>
                          <a:spcPct val="100000"/>
                        </a:lnSpc>
                        <a:spcBef>
                          <a:spcPts val="0"/>
                        </a:spcBef>
                        <a:spcAft>
                          <a:spcPts val="0"/>
                        </a:spcAft>
                        <a:buClrTx/>
                        <a:buSzTx/>
                        <a:buFontTx/>
                        <a:buNone/>
                        <a:tabLst/>
                        <a:defRPr/>
                      </a:pPr>
                      <a:endParaRPr lang="en-US" sz="1600" b="1" dirty="0" smtClean="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marL="0" marR="0" indent="0" algn="ctr" defTabSz="761940" rtl="0" eaLnBrk="1" fontAlgn="auto" latinLnBrk="0" hangingPunct="1">
                        <a:lnSpc>
                          <a:spcPct val="100000"/>
                        </a:lnSpc>
                        <a:spcBef>
                          <a:spcPts val="0"/>
                        </a:spcBef>
                        <a:spcAft>
                          <a:spcPts val="0"/>
                        </a:spcAft>
                        <a:buClrTx/>
                        <a:buSzTx/>
                        <a:buFontTx/>
                        <a:buNone/>
                        <a:tabLst/>
                        <a:defRPr/>
                      </a:pPr>
                      <a:endParaRPr lang="en-US" sz="1600" b="1" dirty="0" smtClean="0">
                        <a:solidFill>
                          <a:schemeClr val="bg1">
                            <a:lumMod val="75000"/>
                          </a:schemeClr>
                        </a:solidFill>
                      </a:endParaRPr>
                    </a:p>
                  </a:txBody>
                  <a:tcPr/>
                </a:tc>
              </a:tr>
              <a:tr h="598579">
                <a:tc>
                  <a:txBody>
                    <a:bodyPr/>
                    <a:lstStyle/>
                    <a:p>
                      <a:r>
                        <a:rPr lang="en-US" sz="1600" b="1" dirty="0" smtClean="0">
                          <a:solidFill>
                            <a:schemeClr val="bg1">
                              <a:lumMod val="75000"/>
                            </a:schemeClr>
                          </a:solidFill>
                        </a:rPr>
                        <a:t>Extensibility</a:t>
                      </a:r>
                      <a:endParaRPr lang="en-US" sz="1600" b="1" dirty="0">
                        <a:solidFill>
                          <a:schemeClr val="bg1">
                            <a:lumMod val="75000"/>
                          </a:schemeClr>
                        </a:solidFill>
                      </a:endParaRPr>
                    </a:p>
                  </a:txBody>
                  <a:tcPr/>
                </a:tc>
                <a:tc>
                  <a:txBody>
                    <a:bodyPr/>
                    <a:lstStyle/>
                    <a:p>
                      <a:r>
                        <a:rPr lang="en-US" sz="1800" b="1" dirty="0" smtClean="0">
                          <a:solidFill>
                            <a:schemeClr val="bg1">
                              <a:lumMod val="75000"/>
                            </a:schemeClr>
                          </a:solidFill>
                        </a:rPr>
                        <a:t>Create</a:t>
                      </a:r>
                      <a:r>
                        <a:rPr lang="en-US" sz="1800" b="1" baseline="0" dirty="0" smtClean="0">
                          <a:solidFill>
                            <a:schemeClr val="bg1">
                              <a:lumMod val="75000"/>
                            </a:schemeClr>
                          </a:solidFill>
                        </a:rPr>
                        <a:t> powerful applications based on search</a:t>
                      </a:r>
                      <a:endParaRPr lang="en-US" sz="1800" b="1" dirty="0" smtClean="0">
                        <a:solidFill>
                          <a:schemeClr val="bg1">
                            <a:lumMod val="75000"/>
                          </a:schemeClr>
                        </a:solidFill>
                      </a:endParaRP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Web parts, query OMs are public -&gt; easy to modify</a:t>
                      </a:r>
                    </a:p>
                    <a:p>
                      <a:pPr marL="171450" marR="0" lvl="0" indent="-171450" algn="l" defTabSz="761940" rtl="0" eaLnBrk="1" fontAlgn="auto" latinLnBrk="0" hangingPunct="1">
                        <a:lnSpc>
                          <a:spcPct val="100000"/>
                        </a:lnSpc>
                        <a:spcBef>
                          <a:spcPts val="0"/>
                        </a:spcBef>
                        <a:spcAft>
                          <a:spcPts val="0"/>
                        </a:spcAft>
                        <a:buClrTx/>
                        <a:buSzTx/>
                        <a:buFont typeface="Arial" pitchFamily="34" charset="0"/>
                        <a:buChar char="•"/>
                        <a:tabLst/>
                        <a:defRPr/>
                      </a:pPr>
                      <a:r>
                        <a:rPr lang="en-US" sz="1400" b="1" kern="1200" baseline="0" dirty="0" smtClean="0">
                          <a:solidFill>
                            <a:schemeClr val="bg1">
                              <a:lumMod val="75000"/>
                            </a:schemeClr>
                          </a:solidFill>
                        </a:rPr>
                        <a:t>Enhanced query syntax</a:t>
                      </a:r>
                      <a:endParaRPr lang="en-US" sz="1400" b="1" i="0" kern="1200" baseline="0" dirty="0" smtClean="0">
                        <a:solidFill>
                          <a:schemeClr val="bg1">
                            <a:lumMod val="75000"/>
                          </a:schemeClr>
                        </a:solidFill>
                        <a:latin typeface="+mn-lt"/>
                        <a:ea typeface="+mn-ea"/>
                        <a:cs typeface="+mn-cs"/>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1600" b="1" dirty="0" smtClean="0">
                          <a:solidFill>
                            <a:schemeClr val="bg1">
                              <a:lumMod val="75000"/>
                            </a:schemeClr>
                          </a:solidFill>
                          <a:sym typeface="Wingdings"/>
                        </a:rPr>
                        <a:t></a:t>
                      </a:r>
                      <a:endParaRPr lang="en-US" sz="1600" b="1" dirty="0" smtClean="0">
                        <a:solidFill>
                          <a:schemeClr val="bg1">
                            <a:lumMod val="75000"/>
                          </a:schemeClr>
                        </a:solidFill>
                      </a:endParaRPr>
                    </a:p>
                    <a:p>
                      <a:pPr marL="0" marR="0" indent="0" algn="ctr" defTabSz="761940" rtl="0" eaLnBrk="1" fontAlgn="auto" latinLnBrk="0" hangingPunct="1">
                        <a:lnSpc>
                          <a:spcPct val="100000"/>
                        </a:lnSpc>
                        <a:spcBef>
                          <a:spcPts val="0"/>
                        </a:spcBef>
                        <a:spcAft>
                          <a:spcPts val="0"/>
                        </a:spcAft>
                        <a:buClrTx/>
                        <a:buSzTx/>
                        <a:buFontTx/>
                        <a:buNone/>
                        <a:tabLst/>
                        <a:defRPr/>
                      </a:pPr>
                      <a:endParaRPr lang="en-US" sz="1600" b="1" dirty="0" smtClean="0">
                        <a:solidFill>
                          <a:schemeClr val="bg1">
                            <a:lumMod val="75000"/>
                          </a:schemeClr>
                        </a:solidFill>
                      </a:endParaRPr>
                    </a:p>
                  </a:txBody>
                  <a:tcPr/>
                </a:tc>
              </a:tr>
            </a:tbl>
          </a:graphicData>
        </a:graphic>
      </p:graphicFrame>
    </p:spTree>
    <p:custDataLst>
      <p:tags r:id="rId1"/>
    </p:custDataLst>
    <p:extLst>
      <p:ext uri="{BB962C8B-B14F-4D97-AF65-F5344CB8AC3E}">
        <p14:creationId xmlns:p14="http://schemas.microsoft.com/office/powerpoint/2010/main" val="41993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Picture 2" descr="\\server3\restrict\ftp_root\clients\white_Whale\3-10035_GideonBibliowicz\SFP_Art\SharePoint_Pie\Resized\Pie_Icon_AllColors.png"/>
          <p:cNvPicPr>
            <a:picLocks noChangeAspect="1" noChangeArrowheads="1"/>
          </p:cNvPicPr>
          <p:nvPr/>
        </p:nvPicPr>
        <p:blipFill>
          <a:blip r:embed="rId3" cstate="print"/>
          <a:stretch>
            <a:fillRect/>
          </a:stretch>
        </p:blipFill>
        <p:spPr bwMode="auto">
          <a:xfrm rot="10800000">
            <a:off x="8166099" y="358775"/>
            <a:ext cx="685800" cy="685800"/>
          </a:xfrm>
          <a:prstGeom prst="rect">
            <a:avLst/>
          </a:prstGeom>
          <a:noFill/>
        </p:spPr>
      </p:pic>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382588" y="228599"/>
            <a:ext cx="8380412" cy="609398"/>
          </a:xfrm>
        </p:spPr>
        <p:txBody>
          <a:bodyPr/>
          <a:lstStyle/>
          <a:p>
            <a:r>
              <a:rPr lang="en-US" sz="4400" dirty="0" smtClean="0"/>
              <a:t>Go Beyond the Search Box</a:t>
            </a:r>
            <a:endParaRPr lang="en-US" sz="4400" dirty="0"/>
          </a:p>
        </p:txBody>
      </p:sp>
      <p:sp>
        <p:nvSpPr>
          <p:cNvPr id="4" name="Text Placeholder 3"/>
          <p:cNvSpPr>
            <a:spLocks noGrp="1"/>
          </p:cNvSpPr>
          <p:nvPr>
            <p:ph type="body" sz="quarter" idx="10"/>
          </p:nvPr>
        </p:nvSpPr>
        <p:spPr>
          <a:xfrm>
            <a:off x="382588" y="852202"/>
            <a:ext cx="8385048" cy="443198"/>
          </a:xfrm>
        </p:spPr>
        <p:txBody>
          <a:bodyPr/>
          <a:lstStyle/>
          <a:p>
            <a:r>
              <a:rPr lang="en-US" sz="3200" dirty="0" smtClean="0">
                <a:solidFill>
                  <a:srgbClr val="FFFF00"/>
                </a:solidFill>
              </a:rPr>
              <a:t>Visual, Conversational Search</a:t>
            </a:r>
            <a:endParaRPr lang="en-US" sz="3200" dirty="0">
              <a:solidFill>
                <a:srgbClr val="FFFF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7950"/>
            <a:ext cx="8458200" cy="53276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grpSp>
        <p:nvGrpSpPr>
          <p:cNvPr id="6" name="Group 14"/>
          <p:cNvGrpSpPr/>
          <p:nvPr/>
        </p:nvGrpSpPr>
        <p:grpSpPr>
          <a:xfrm>
            <a:off x="1295400" y="4114800"/>
            <a:ext cx="1362078" cy="990600"/>
            <a:chOff x="4486275" y="6324601"/>
            <a:chExt cx="1362078" cy="687467"/>
          </a:xfrm>
        </p:grpSpPr>
        <p:cxnSp>
          <p:nvCxnSpPr>
            <p:cNvPr id="7" name="Straight Arrow Connector 6"/>
            <p:cNvCxnSpPr/>
            <p:nvPr/>
          </p:nvCxnSpPr>
          <p:spPr>
            <a:xfrm rot="10800000" flipV="1">
              <a:off x="5248275" y="6324601"/>
              <a:ext cx="600078" cy="45719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8" name="TextBox 7"/>
            <p:cNvSpPr txBox="1"/>
            <p:nvPr/>
          </p:nvSpPr>
          <p:spPr>
            <a:xfrm>
              <a:off x="4486275" y="6705601"/>
              <a:ext cx="1038225" cy="306467"/>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Thumbnails</a:t>
              </a:r>
            </a:p>
          </p:txBody>
        </p:sp>
      </p:grpSp>
      <p:grpSp>
        <p:nvGrpSpPr>
          <p:cNvPr id="9" name="Group 16"/>
          <p:cNvGrpSpPr/>
          <p:nvPr/>
        </p:nvGrpSpPr>
        <p:grpSpPr>
          <a:xfrm>
            <a:off x="6372200" y="635555"/>
            <a:ext cx="1795463" cy="985646"/>
            <a:chOff x="4856689" y="6525578"/>
            <a:chExt cx="1109663" cy="985646"/>
          </a:xfrm>
        </p:grpSpPr>
        <p:cxnSp>
          <p:nvCxnSpPr>
            <p:cNvPr id="10" name="Straight Arrow Connector 9"/>
            <p:cNvCxnSpPr/>
            <p:nvPr/>
          </p:nvCxnSpPr>
          <p:spPr>
            <a:xfrm flipH="1" flipV="1">
              <a:off x="5133978" y="6848475"/>
              <a:ext cx="123245" cy="662749"/>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4856689" y="6525578"/>
              <a:ext cx="1109663"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Sorting on any property</a:t>
              </a:r>
            </a:p>
          </p:txBody>
        </p:sp>
      </p:grpSp>
      <p:grpSp>
        <p:nvGrpSpPr>
          <p:cNvPr id="12" name="Group 20"/>
          <p:cNvGrpSpPr/>
          <p:nvPr/>
        </p:nvGrpSpPr>
        <p:grpSpPr>
          <a:xfrm>
            <a:off x="6248400" y="6019800"/>
            <a:ext cx="1647825" cy="609600"/>
            <a:chOff x="3371823" y="6941186"/>
            <a:chExt cx="1647825" cy="609600"/>
          </a:xfrm>
        </p:grpSpPr>
        <p:cxnSp>
          <p:nvCxnSpPr>
            <p:cNvPr id="13" name="Straight Arrow Connector 12"/>
            <p:cNvCxnSpPr/>
            <p:nvPr/>
          </p:nvCxnSpPr>
          <p:spPr>
            <a:xfrm flipV="1">
              <a:off x="3371823" y="7162804"/>
              <a:ext cx="1419255" cy="387982"/>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3981423" y="6941186"/>
              <a:ext cx="1038225" cy="51077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Similarity Search</a:t>
              </a:r>
            </a:p>
          </p:txBody>
        </p:sp>
      </p:grpSp>
      <p:grpSp>
        <p:nvGrpSpPr>
          <p:cNvPr id="15" name="Group 16"/>
          <p:cNvGrpSpPr/>
          <p:nvPr/>
        </p:nvGrpSpPr>
        <p:grpSpPr>
          <a:xfrm flipH="1">
            <a:off x="4419600" y="1314734"/>
            <a:ext cx="1995478" cy="895068"/>
            <a:chOff x="4762500" y="6580016"/>
            <a:chExt cx="1143008" cy="1286452"/>
          </a:xfrm>
        </p:grpSpPr>
        <p:cxnSp>
          <p:nvCxnSpPr>
            <p:cNvPr id="16" name="Straight Arrow Connector 15"/>
            <p:cNvCxnSpPr/>
            <p:nvPr/>
          </p:nvCxnSpPr>
          <p:spPr>
            <a:xfrm rot="16200000" flipV="1">
              <a:off x="5010747" y="6971707"/>
              <a:ext cx="1017994" cy="771528"/>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4762500" y="6580016"/>
              <a:ext cx="1038225" cy="440475"/>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Visual Best Bets</a:t>
              </a:r>
            </a:p>
          </p:txBody>
        </p:sp>
      </p:grpSp>
      <p:grpSp>
        <p:nvGrpSpPr>
          <p:cNvPr id="18" name="Group 16"/>
          <p:cNvGrpSpPr/>
          <p:nvPr/>
        </p:nvGrpSpPr>
        <p:grpSpPr>
          <a:xfrm>
            <a:off x="6705600" y="3352800"/>
            <a:ext cx="1890703" cy="1143001"/>
            <a:chOff x="4762500" y="6549867"/>
            <a:chExt cx="1395415" cy="1143001"/>
          </a:xfrm>
        </p:grpSpPr>
        <p:cxnSp>
          <p:nvCxnSpPr>
            <p:cNvPr id="19" name="Straight Arrow Connector 18"/>
            <p:cNvCxnSpPr/>
            <p:nvPr/>
          </p:nvCxnSpPr>
          <p:spPr>
            <a:xfrm rot="5400000" flipH="1" flipV="1">
              <a:off x="4526043" y="7084934"/>
              <a:ext cx="844393" cy="371475"/>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4762500" y="6549867"/>
              <a:ext cx="1395415" cy="715089"/>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Scrolling PowerPoint</a:t>
              </a:r>
            </a:p>
            <a:p>
              <a:pPr algn="ctr"/>
              <a:r>
                <a:rPr lang="en-US" sz="1200" dirty="0">
                  <a:solidFill>
                    <a:prstClr val="white"/>
                  </a:solidFill>
                  <a:latin typeface="Segoe Semibold"/>
                </a:rPr>
                <a:t>Previews</a:t>
              </a:r>
            </a:p>
          </p:txBody>
        </p:sp>
      </p:grpSp>
      <p:grpSp>
        <p:nvGrpSpPr>
          <p:cNvPr id="26" name="Group 14"/>
          <p:cNvGrpSpPr/>
          <p:nvPr/>
        </p:nvGrpSpPr>
        <p:grpSpPr>
          <a:xfrm>
            <a:off x="457200" y="3208855"/>
            <a:ext cx="1752600" cy="1134545"/>
            <a:chOff x="4641574" y="6395357"/>
            <a:chExt cx="1038225" cy="1215528"/>
          </a:xfrm>
        </p:grpSpPr>
        <p:cxnSp>
          <p:nvCxnSpPr>
            <p:cNvPr id="27" name="Straight Arrow Connector 26"/>
            <p:cNvCxnSpPr/>
            <p:nvPr/>
          </p:nvCxnSpPr>
          <p:spPr>
            <a:xfrm rot="16200000" flipH="1">
              <a:off x="4860829" y="6537224"/>
              <a:ext cx="462639" cy="178905"/>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28" name="TextBox 27"/>
            <p:cNvSpPr txBox="1"/>
            <p:nvPr/>
          </p:nvSpPr>
          <p:spPr>
            <a:xfrm>
              <a:off x="4641574" y="6721917"/>
              <a:ext cx="1038225" cy="888968"/>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Refinement with  counts</a:t>
              </a:r>
            </a:p>
            <a:p>
              <a:pPr algn="ctr"/>
              <a:r>
                <a:rPr lang="en-US" sz="1200" dirty="0">
                  <a:solidFill>
                    <a:prstClr val="white"/>
                  </a:solidFill>
                  <a:latin typeface="Segoe Semibold"/>
                </a:rPr>
                <a:t>on any property</a:t>
              </a:r>
            </a:p>
          </p:txBody>
        </p:sp>
      </p:grpSp>
      <p:grpSp>
        <p:nvGrpSpPr>
          <p:cNvPr id="25" name="Group 16"/>
          <p:cNvGrpSpPr/>
          <p:nvPr/>
        </p:nvGrpSpPr>
        <p:grpSpPr>
          <a:xfrm>
            <a:off x="2122001" y="5752180"/>
            <a:ext cx="1771333" cy="873168"/>
            <a:chOff x="4830000" y="6442225"/>
            <a:chExt cx="1152734" cy="715523"/>
          </a:xfrm>
        </p:grpSpPr>
        <p:cxnSp>
          <p:nvCxnSpPr>
            <p:cNvPr id="29" name="Straight Arrow Connector 28"/>
            <p:cNvCxnSpPr/>
            <p:nvPr/>
          </p:nvCxnSpPr>
          <p:spPr>
            <a:xfrm>
              <a:off x="4983217" y="6442225"/>
              <a:ext cx="136470" cy="457507"/>
            </a:xfrm>
            <a:prstGeom prst="straightConnector1">
              <a:avLst/>
            </a:prstGeom>
            <a:ln>
              <a:headEnd type="triangle" w="med" len="med"/>
              <a:tailEnd type="none" w="med" len="med"/>
            </a:ln>
          </p:spPr>
          <p:style>
            <a:lnRef idx="3">
              <a:schemeClr val="accent6"/>
            </a:lnRef>
            <a:fillRef idx="0">
              <a:schemeClr val="accent6"/>
            </a:fillRef>
            <a:effectRef idx="2">
              <a:schemeClr val="accent6"/>
            </a:effectRef>
            <a:fontRef idx="minor">
              <a:schemeClr val="tx1"/>
            </a:fontRef>
          </p:style>
        </p:cxnSp>
        <p:sp>
          <p:nvSpPr>
            <p:cNvPr id="30" name="TextBox 29"/>
            <p:cNvSpPr txBox="1"/>
            <p:nvPr/>
          </p:nvSpPr>
          <p:spPr>
            <a:xfrm>
              <a:off x="4830000" y="6710817"/>
              <a:ext cx="1152734" cy="446931"/>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nchor="ctr">
              <a:spAutoFit/>
            </a:bodyPr>
            <a:lstStyle/>
            <a:p>
              <a:pPr algn="ctr"/>
              <a:r>
                <a:rPr lang="en-US" sz="1200" dirty="0">
                  <a:solidFill>
                    <a:prstClr val="white"/>
                  </a:solidFill>
                  <a:latin typeface="Segoe Semibold"/>
                </a:rPr>
                <a:t>Promote / Demote Results</a:t>
              </a:r>
            </a:p>
          </p:txBody>
        </p:sp>
      </p:grpSp>
      <p:sp>
        <p:nvSpPr>
          <p:cNvPr id="32" name="Up Arrow 31"/>
          <p:cNvSpPr/>
          <p:nvPr/>
        </p:nvSpPr>
        <p:spPr bwMode="auto">
          <a:xfrm>
            <a:off x="2047873" y="5109241"/>
            <a:ext cx="285752" cy="571504"/>
          </a:xfrm>
          <a:prstGeom prst="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444445"/>
              </a:solidFill>
            </a:endParaRPr>
          </a:p>
        </p:txBody>
      </p:sp>
      <p:sp>
        <p:nvSpPr>
          <p:cNvPr id="33" name="Up Arrow 32"/>
          <p:cNvSpPr/>
          <p:nvPr/>
        </p:nvSpPr>
        <p:spPr bwMode="auto">
          <a:xfrm flipV="1">
            <a:off x="2333625" y="5180679"/>
            <a:ext cx="285752" cy="571504"/>
          </a:xfrm>
          <a:prstGeom prst="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444445"/>
              </a:solidFill>
            </a:endParaRPr>
          </a:p>
        </p:txBody>
      </p:sp>
    </p:spTree>
    <p:extLst>
      <p:ext uri="{BB962C8B-B14F-4D97-AF65-F5344CB8AC3E}">
        <p14:creationId xmlns:p14="http://schemas.microsoft.com/office/powerpoint/2010/main" val="367820390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2852"/>
            <a:ext cx="8382000" cy="664797"/>
          </a:xfrm>
        </p:spPr>
        <p:txBody>
          <a:bodyPr/>
          <a:lstStyle/>
          <a:p>
            <a:r>
              <a:rPr lang="nb-NO" dirty="0" smtClean="0"/>
              <a:t>User Context Matters</a:t>
            </a:r>
            <a:endParaRPr lang="nb-NO" dirty="0"/>
          </a:p>
        </p:txBody>
      </p:sp>
      <p:pic>
        <p:nvPicPr>
          <p:cNvPr id="124930" name="Picture 2" descr="image001"/>
          <p:cNvPicPr>
            <a:picLocks noChangeAspect="1" noChangeArrowheads="1"/>
          </p:cNvPicPr>
          <p:nvPr/>
        </p:nvPicPr>
        <p:blipFill>
          <a:blip r:embed="rId3"/>
          <a:srcRect/>
          <a:stretch>
            <a:fillRect/>
          </a:stretch>
        </p:blipFill>
        <p:spPr bwMode="auto">
          <a:xfrm>
            <a:off x="571472" y="2143116"/>
            <a:ext cx="4113537" cy="4143404"/>
          </a:xfrm>
          <a:prstGeom prst="rect">
            <a:avLst/>
          </a:prstGeom>
          <a:noFill/>
          <a:ln w="9525">
            <a:noFill/>
            <a:miter lim="800000"/>
            <a:headEnd/>
            <a:tailEnd/>
          </a:ln>
        </p:spPr>
      </p:pic>
      <p:pic>
        <p:nvPicPr>
          <p:cNvPr id="124931" name="Picture 1" descr="image002"/>
          <p:cNvPicPr>
            <a:picLocks noChangeAspect="1" noChangeArrowheads="1"/>
          </p:cNvPicPr>
          <p:nvPr/>
        </p:nvPicPr>
        <p:blipFill>
          <a:blip r:embed="rId4"/>
          <a:srcRect/>
          <a:stretch>
            <a:fillRect/>
          </a:stretch>
        </p:blipFill>
        <p:spPr bwMode="auto">
          <a:xfrm>
            <a:off x="4500562" y="2470060"/>
            <a:ext cx="3856914" cy="4030774"/>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l="23775" r="22190"/>
          <a:stretch>
            <a:fillRect/>
          </a:stretch>
        </p:blipFill>
        <p:spPr bwMode="auto">
          <a:xfrm>
            <a:off x="357158" y="857232"/>
            <a:ext cx="1097094" cy="135356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86314" y="1000108"/>
            <a:ext cx="2719417" cy="1200329"/>
          </a:xfrm>
          <a:prstGeom prst="rect">
            <a:avLst/>
          </a:prstGeom>
          <a:noFill/>
        </p:spPr>
        <p:txBody>
          <a:bodyPr wrap="square" rtlCol="0">
            <a:spAutoFit/>
          </a:bodyPr>
          <a:lstStyle/>
          <a:p>
            <a:r>
              <a:rPr lang="nb-NO" dirty="0">
                <a:solidFill>
                  <a:srgbClr val="FFFFFF">
                    <a:lumMod val="75000"/>
                  </a:srgbClr>
                </a:solidFill>
              </a:rPr>
              <a:t>Alan Brewer</a:t>
            </a:r>
          </a:p>
          <a:p>
            <a:r>
              <a:rPr lang="nb-NO" i="1" dirty="0">
                <a:solidFill>
                  <a:srgbClr val="FFFFFF">
                    <a:lumMod val="75000"/>
                  </a:srgbClr>
                </a:solidFill>
              </a:rPr>
              <a:t>Financial Services Sales</a:t>
            </a:r>
          </a:p>
          <a:p>
            <a:r>
              <a:rPr lang="nb-NO" b="1" dirty="0">
                <a:solidFill>
                  <a:srgbClr val="FFFFFF">
                    <a:lumMod val="75000"/>
                  </a:srgbClr>
                </a:solidFill>
                <a:latin typeface="Bradley Hand ITC" pitchFamily="66" charset="0"/>
              </a:rPr>
              <a:t>”What’s the latest product news for productivity”</a:t>
            </a:r>
          </a:p>
        </p:txBody>
      </p:sp>
      <p:sp>
        <p:nvSpPr>
          <p:cNvPr id="7" name="TextBox 6"/>
          <p:cNvSpPr txBox="1"/>
          <p:nvPr/>
        </p:nvSpPr>
        <p:spPr>
          <a:xfrm>
            <a:off x="1618590" y="787162"/>
            <a:ext cx="2551074" cy="1754326"/>
          </a:xfrm>
          <a:prstGeom prst="rect">
            <a:avLst/>
          </a:prstGeom>
          <a:noFill/>
        </p:spPr>
        <p:txBody>
          <a:bodyPr wrap="square" rtlCol="0">
            <a:spAutoFit/>
          </a:bodyPr>
          <a:lstStyle/>
          <a:p>
            <a:r>
              <a:rPr lang="nb-NO" dirty="0">
                <a:solidFill>
                  <a:srgbClr val="FFFFFF">
                    <a:lumMod val="75000"/>
                  </a:srgbClr>
                </a:solidFill>
              </a:rPr>
              <a:t>Kevin Kennedy</a:t>
            </a:r>
          </a:p>
          <a:p>
            <a:r>
              <a:rPr lang="nb-NO" i="1" dirty="0">
                <a:solidFill>
                  <a:srgbClr val="FFFFFF">
                    <a:lumMod val="75000"/>
                  </a:srgbClr>
                </a:solidFill>
              </a:rPr>
              <a:t>Healthcare Sales</a:t>
            </a:r>
          </a:p>
          <a:p>
            <a:r>
              <a:rPr lang="nb-NO" b="1" dirty="0">
                <a:solidFill>
                  <a:srgbClr val="FFFFFF">
                    <a:lumMod val="75000"/>
                  </a:srgbClr>
                </a:solidFill>
                <a:latin typeface="Bradley Hand ITC" pitchFamily="66" charset="0"/>
              </a:rPr>
              <a:t>”What’s the latest product news for productivity”</a:t>
            </a:r>
          </a:p>
          <a:p>
            <a:endParaRPr lang="nb-NO" dirty="0">
              <a:solidFill>
                <a:srgbClr val="444445"/>
              </a:solidFill>
            </a:endParaRPr>
          </a:p>
        </p:txBody>
      </p:sp>
      <p:pic>
        <p:nvPicPr>
          <p:cNvPr id="8" name="Picture 2"/>
          <p:cNvPicPr>
            <a:picLocks noChangeAspect="1" noChangeArrowheads="1"/>
          </p:cNvPicPr>
          <p:nvPr/>
        </p:nvPicPr>
        <p:blipFill>
          <a:blip r:embed="rId6" cstate="print"/>
          <a:srcRect b="20513"/>
          <a:stretch>
            <a:fillRect/>
          </a:stretch>
        </p:blipFill>
        <p:spPr bwMode="auto">
          <a:xfrm>
            <a:off x="7429520" y="1175540"/>
            <a:ext cx="1410810" cy="1749404"/>
          </a:xfrm>
          <a:prstGeom prst="rect">
            <a:avLst/>
          </a:prstGeom>
          <a:ln>
            <a:noFill/>
          </a:ln>
          <a:effectLst>
            <a:outerShdw blurRad="292100" dist="139700" dir="2700000" algn="tl" rotWithShape="0">
              <a:srgbClr val="333333">
                <a:alpha val="65000"/>
              </a:srgbClr>
            </a:outerShdw>
          </a:effectLst>
        </p:spPr>
      </p:pic>
      <p:pic>
        <p:nvPicPr>
          <p:cNvPr id="9" name="Picture 2" descr="\\server3\restrict\ftp_root\clients\white_Whale\3-10035_GideonBibliowicz\SFP_Art\SharePoint_Pie\Resized\Pie_Icon_AllColors.png"/>
          <p:cNvPicPr>
            <a:picLocks noChangeAspect="1" noChangeArrowheads="1"/>
          </p:cNvPicPr>
          <p:nvPr/>
        </p:nvPicPr>
        <p:blipFill>
          <a:blip r:embed="rId7"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112348756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5029200" cy="1809726"/>
          </a:xfrm>
        </p:spPr>
        <p:txBody>
          <a:bodyPr/>
          <a:lstStyle/>
          <a:p>
            <a:r>
              <a:rPr lang="en-US" sz="2400" dirty="0" smtClean="0"/>
              <a:t>Can search in </a:t>
            </a:r>
            <a:r>
              <a:rPr lang="en-US" sz="2400" u="sng" dirty="0" smtClean="0"/>
              <a:t>any</a:t>
            </a:r>
            <a:r>
              <a:rPr lang="en-US" sz="2400" dirty="0" smtClean="0"/>
              <a:t> language </a:t>
            </a:r>
            <a:endParaRPr lang="en-US" sz="2400" i="1" dirty="0" smtClean="0"/>
          </a:p>
          <a:p>
            <a:r>
              <a:rPr lang="en-US" sz="2400" dirty="0" smtClean="0"/>
              <a:t>84 languages detected to allow language-specific handling</a:t>
            </a:r>
          </a:p>
          <a:p>
            <a:r>
              <a:rPr lang="en-US" sz="2400" dirty="0" smtClean="0"/>
              <a:t>45 languages with advanced linguistics features</a:t>
            </a:r>
          </a:p>
        </p:txBody>
      </p:sp>
      <p:sp>
        <p:nvSpPr>
          <p:cNvPr id="3" name="Title 2"/>
          <p:cNvSpPr>
            <a:spLocks noGrp="1"/>
          </p:cNvSpPr>
          <p:nvPr>
            <p:ph type="title"/>
          </p:nvPr>
        </p:nvSpPr>
        <p:spPr/>
        <p:txBody>
          <a:bodyPr/>
          <a:lstStyle/>
          <a:p>
            <a:r>
              <a:rPr lang="en-US" dirty="0" smtClean="0"/>
              <a:t>Go Beyond the Search Box</a:t>
            </a:r>
            <a:endParaRPr lang="en-US" dirty="0"/>
          </a:p>
        </p:txBody>
      </p:sp>
      <p:sp>
        <p:nvSpPr>
          <p:cNvPr id="4" name="Text Placeholder 3"/>
          <p:cNvSpPr>
            <a:spLocks noGrp="1"/>
          </p:cNvSpPr>
          <p:nvPr>
            <p:ph type="body" sz="quarter" idx="10"/>
          </p:nvPr>
        </p:nvSpPr>
        <p:spPr>
          <a:xfrm>
            <a:off x="457200" y="990600"/>
            <a:ext cx="8385048" cy="387798"/>
          </a:xfrm>
        </p:spPr>
        <p:txBody>
          <a:bodyPr/>
          <a:lstStyle/>
          <a:p>
            <a:r>
              <a:rPr lang="en-US" sz="2800" dirty="0">
                <a:solidFill>
                  <a:srgbClr val="FFFF00"/>
                </a:solidFill>
                <a:latin typeface="+mj-lt"/>
              </a:rPr>
              <a:t>Broader, Better Language Coverage</a:t>
            </a:r>
          </a:p>
        </p:txBody>
      </p:sp>
      <p:graphicFrame>
        <p:nvGraphicFramePr>
          <p:cNvPr id="5" name="Table 4"/>
          <p:cNvGraphicFramePr>
            <a:graphicFrameLocks noGrp="1"/>
          </p:cNvGraphicFramePr>
          <p:nvPr>
            <p:extLst>
              <p:ext uri="{D42A27DB-BD31-4B8C-83A1-F6EECF244321}">
                <p14:modId xmlns:p14="http://schemas.microsoft.com/office/powerpoint/2010/main" val="226461756"/>
              </p:ext>
            </p:extLst>
          </p:nvPr>
        </p:nvGraphicFramePr>
        <p:xfrm>
          <a:off x="5181599" y="1447800"/>
          <a:ext cx="3810000" cy="5332096"/>
        </p:xfrm>
        <a:graphic>
          <a:graphicData uri="http://schemas.openxmlformats.org/drawingml/2006/table">
            <a:tbl>
              <a:tblPr>
                <a:tableStyleId>{5C22544A-7EE6-4342-B048-85BDC9FD1C3A}</a:tableStyleId>
              </a:tblPr>
              <a:tblGrid>
                <a:gridCol w="1511085"/>
                <a:gridCol w="1110712"/>
                <a:gridCol w="1188203"/>
              </a:tblGrid>
              <a:tr h="181258">
                <a:tc>
                  <a:txBody>
                    <a:bodyPr/>
                    <a:lstStyle/>
                    <a:p>
                      <a:pPr algn="l" fontAlgn="b"/>
                      <a:r>
                        <a:rPr lang="en-US" sz="1200" u="none" strike="noStrike" dirty="0">
                          <a:effectLst/>
                        </a:rPr>
                        <a:t>Afrikaans</a:t>
                      </a:r>
                      <a:endParaRPr lang="en-US" sz="1200" b="0" i="0" u="none" strike="noStrike" dirty="0">
                        <a:solidFill>
                          <a:srgbClr val="000000"/>
                        </a:solidFill>
                        <a:effectLst/>
                        <a:latin typeface="Arial"/>
                      </a:endParaRPr>
                    </a:p>
                  </a:txBody>
                  <a:tcPr marL="7552" marR="7552" marT="7552" marB="0" anchor="b"/>
                </a:tc>
                <a:tc>
                  <a:txBody>
                    <a:bodyPr/>
                    <a:lstStyle/>
                    <a:p>
                      <a:pPr algn="l" fontAlgn="b"/>
                      <a:r>
                        <a:rPr lang="en-US" sz="1200" u="none" strike="noStrike">
                          <a:effectLst/>
                        </a:rPr>
                        <a:t>Hausa</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Pashto, Pushto</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Albanian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Hebrew</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Persian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Arabic</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Hindi</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Polish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Armenian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Hungarian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Portuguese</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Azerbaijani</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Icelandic</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Punjabi</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Basque</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Indonesian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Rhaeto-Romance</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Bengali,Bangla</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Irish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Romanian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Bosnian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Italian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Russian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dirty="0">
                          <a:effectLst/>
                        </a:rPr>
                        <a:t>Breton</a:t>
                      </a:r>
                      <a:endParaRPr lang="en-US" sz="1200" b="0" i="0" u="none" strike="noStrike" dirty="0">
                        <a:solidFill>
                          <a:srgbClr val="000000"/>
                        </a:solidFill>
                        <a:effectLst/>
                        <a:latin typeface="Arial"/>
                      </a:endParaRPr>
                    </a:p>
                  </a:txBody>
                  <a:tcPr marL="7552" marR="7552" marT="7552" marB="0" anchor="b"/>
                </a:tc>
                <a:tc>
                  <a:txBody>
                    <a:bodyPr/>
                    <a:lstStyle/>
                    <a:p>
                      <a:pPr algn="l" fontAlgn="b"/>
                      <a:r>
                        <a:rPr lang="en-US" sz="1200" u="none" strike="noStrike">
                          <a:effectLst/>
                        </a:rPr>
                        <a:t>Japanese</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Sami (Northern)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Bulgarian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Kannada</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Serbian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Catalan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Kazakh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Slovak</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Chinese-S</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dirty="0">
                          <a:effectLst/>
                        </a:rPr>
                        <a:t>Kirghiz</a:t>
                      </a:r>
                      <a:endParaRPr lang="en-US" sz="1200" b="0" i="0" u="none" strike="noStrike" dirty="0">
                        <a:solidFill>
                          <a:srgbClr val="000000"/>
                        </a:solidFill>
                        <a:effectLst/>
                        <a:latin typeface="Arial"/>
                      </a:endParaRPr>
                    </a:p>
                  </a:txBody>
                  <a:tcPr marL="7552" marR="7552" marT="7552" marB="0" anchor="b"/>
                </a:tc>
                <a:tc>
                  <a:txBody>
                    <a:bodyPr/>
                    <a:lstStyle/>
                    <a:p>
                      <a:pPr algn="l" fontAlgn="b"/>
                      <a:r>
                        <a:rPr lang="en-US" sz="1200" u="none" strike="noStrike">
                          <a:effectLst/>
                        </a:rPr>
                        <a:t>Slovenian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Chinese-T</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Korean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Sorbian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dirty="0">
                          <a:effectLst/>
                        </a:rPr>
                        <a:t>Croatian</a:t>
                      </a:r>
                      <a:r>
                        <a:rPr lang="en-US" sz="1200" u="none" strike="noStrike" dirty="0" smtClean="0">
                          <a:effectLst/>
                        </a:rPr>
                        <a:t>,</a:t>
                      </a:r>
                      <a:endParaRPr lang="en-US" sz="1200" b="0" i="0" u="none" strike="noStrike" dirty="0">
                        <a:solidFill>
                          <a:srgbClr val="000000"/>
                        </a:solidFill>
                        <a:effectLst/>
                        <a:latin typeface="Arial"/>
                      </a:endParaRPr>
                    </a:p>
                  </a:txBody>
                  <a:tcPr marL="7552" marR="7552" marT="7552" marB="0" anchor="b"/>
                </a:tc>
                <a:tc>
                  <a:txBody>
                    <a:bodyPr/>
                    <a:lstStyle/>
                    <a:p>
                      <a:pPr algn="l" fontAlgn="b"/>
                      <a:r>
                        <a:rPr lang="en-US" sz="1200" u="none" strike="noStrike">
                          <a:effectLst/>
                        </a:rPr>
                        <a:t>Kurdish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Spanish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Czech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Latin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Swahili</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Danish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Latvian, Lettish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Swedish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Dutch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Letzeburgesch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Tagalog</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English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Lithuanian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Tamil</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Estonian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Macedonian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Telugu</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Faroese</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Malay</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Thai</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Finnish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Malayalam</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Turkish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French</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Maltese</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Ukrainian</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Galician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Maori</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Urdu</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Georgian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Marathi</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Uzbek</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German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Mongolian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Vietnamese</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Greek</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Norwegian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Welsh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Greenlandic</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Norwegian-B</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Yiddish</a:t>
                      </a:r>
                      <a:endParaRPr lang="en-US" sz="1200" b="0" i="0" u="none" strike="noStrike">
                        <a:solidFill>
                          <a:srgbClr val="000000"/>
                        </a:solidFill>
                        <a:effectLst/>
                        <a:latin typeface="Arial"/>
                      </a:endParaRPr>
                    </a:p>
                  </a:txBody>
                  <a:tcPr marL="7552" marR="7552" marT="7552" marB="0" anchor="b"/>
                </a:tc>
              </a:tr>
              <a:tr h="181258">
                <a:tc>
                  <a:txBody>
                    <a:bodyPr/>
                    <a:lstStyle/>
                    <a:p>
                      <a:pPr algn="l" fontAlgn="b"/>
                      <a:r>
                        <a:rPr lang="en-US" sz="1200" u="none" strike="noStrike">
                          <a:effectLst/>
                        </a:rPr>
                        <a:t>Gujarati</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a:effectLst/>
                        </a:rPr>
                        <a:t>Norwegian-N</a:t>
                      </a:r>
                      <a:endParaRPr lang="en-US" sz="1200" b="0" i="0" u="none" strike="noStrike">
                        <a:solidFill>
                          <a:srgbClr val="000000"/>
                        </a:solidFill>
                        <a:effectLst/>
                        <a:latin typeface="Arial"/>
                      </a:endParaRPr>
                    </a:p>
                  </a:txBody>
                  <a:tcPr marL="7552" marR="7552" marT="7552" marB="0" anchor="b"/>
                </a:tc>
                <a:tc>
                  <a:txBody>
                    <a:bodyPr/>
                    <a:lstStyle/>
                    <a:p>
                      <a:pPr algn="l" fontAlgn="b"/>
                      <a:r>
                        <a:rPr lang="en-US" sz="1200" u="none" strike="noStrike" dirty="0">
                          <a:effectLst/>
                        </a:rPr>
                        <a:t>Zulu</a:t>
                      </a:r>
                      <a:endParaRPr lang="en-US" sz="1200" b="0" i="0" u="none" strike="noStrike" dirty="0">
                        <a:solidFill>
                          <a:srgbClr val="000000"/>
                        </a:solidFill>
                        <a:effectLst/>
                        <a:latin typeface="Arial"/>
                      </a:endParaRPr>
                    </a:p>
                  </a:txBody>
                  <a:tcPr marL="7552" marR="7552" marT="7552" marB="0" anchor="b"/>
                </a:tc>
              </a:tr>
            </a:tbl>
          </a:graphicData>
        </a:graphic>
      </p:graphicFrame>
      <p:pic>
        <p:nvPicPr>
          <p:cNvPr id="6" name="Picture 2" descr="\\server3\restrict\ftp_root\clients\white_Whale\3-10035_GideonBibliowicz\SFP_Art\SharePoint_Pie\Resized\Pie_Icon_AllColors.png"/>
          <p:cNvPicPr>
            <a:picLocks noChangeAspect="1" noChangeArrowheads="1"/>
          </p:cNvPicPr>
          <p:nvPr/>
        </p:nvPicPr>
        <p:blipFill>
          <a:blip r:embed="rId3"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39607729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381000" y="230188"/>
            <a:ext cx="8382000" cy="997196"/>
          </a:xfrm>
        </p:spPr>
        <p:txBody>
          <a:bodyPr/>
          <a:lstStyle/>
          <a:p>
            <a:r>
              <a:rPr lang="en-US" dirty="0" smtClean="0"/>
              <a:t>Microsoft SharePoint 2010</a:t>
            </a:r>
            <a:br>
              <a:rPr lang="en-US" dirty="0" smtClean="0"/>
            </a:br>
            <a:r>
              <a:rPr lang="en-US" sz="2400" spc="-100" dirty="0">
                <a:gradFill>
                  <a:gsLst>
                    <a:gs pos="50000">
                      <a:schemeClr val="bg1"/>
                    </a:gs>
                    <a:gs pos="100000">
                      <a:schemeClr val="bg1"/>
                    </a:gs>
                  </a:gsLst>
                  <a:path path="circle">
                    <a:fillToRect l="50000" t="50000" r="50000" b="50000"/>
                  </a:path>
                </a:gradFill>
              </a:rPr>
              <a:t>&gt;</a:t>
            </a:r>
            <a:r>
              <a:rPr lang="en-US" sz="2400" spc="-100" dirty="0" smtClean="0">
                <a:gradFill>
                  <a:gsLst>
                    <a:gs pos="50000">
                      <a:schemeClr val="bg1"/>
                    </a:gs>
                    <a:gs pos="100000">
                      <a:schemeClr val="bg1"/>
                    </a:gs>
                  </a:gsLst>
                  <a:path path="circle">
                    <a:fillToRect l="50000" t="50000" r="50000" b="50000"/>
                  </a:path>
                </a:gradFill>
              </a:rPr>
              <a:t>The </a:t>
            </a:r>
            <a:r>
              <a:rPr lang="en-US" sz="2400" spc="-100" dirty="0">
                <a:solidFill>
                  <a:schemeClr val="bg2">
                    <a:lumMod val="90000"/>
                  </a:schemeClr>
                </a:solidFill>
              </a:rPr>
              <a:t>Business Collaboration Platform</a:t>
            </a:r>
            <a:r>
              <a:rPr lang="en-US" sz="2400" spc="-100" dirty="0">
                <a:gradFill>
                  <a:gsLst>
                    <a:gs pos="50000">
                      <a:schemeClr val="bg1"/>
                    </a:gs>
                    <a:gs pos="100000">
                      <a:schemeClr val="bg1"/>
                    </a:gs>
                  </a:gsLst>
                  <a:path path="circle">
                    <a:fillToRect l="50000" t="50000" r="50000" b="50000"/>
                  </a:path>
                </a:gradFill>
              </a:rPr>
              <a:t> for the Enterprise </a:t>
            </a:r>
            <a:r>
              <a:rPr lang="en-US" sz="2400" spc="-100" dirty="0" smtClean="0">
                <a:gradFill>
                  <a:gsLst>
                    <a:gs pos="50000">
                      <a:schemeClr val="bg1"/>
                    </a:gs>
                    <a:gs pos="100000">
                      <a:schemeClr val="bg1"/>
                    </a:gs>
                  </a:gsLst>
                  <a:path path="circle">
                    <a:fillToRect l="50000" t="50000" r="50000" b="50000"/>
                  </a:path>
                </a:gradFill>
              </a:rPr>
              <a:t>&amp; the </a:t>
            </a:r>
            <a:r>
              <a:rPr lang="en-US" sz="2400" spc="-100" dirty="0">
                <a:gradFill>
                  <a:gsLst>
                    <a:gs pos="50000">
                      <a:schemeClr val="bg1"/>
                    </a:gs>
                    <a:gs pos="100000">
                      <a:schemeClr val="bg1"/>
                    </a:gs>
                  </a:gsLst>
                  <a:path path="circle">
                    <a:fillToRect l="50000" t="50000" r="50000" b="50000"/>
                  </a:path>
                </a:gradFill>
              </a:rPr>
              <a:t>Web</a:t>
            </a:r>
          </a:p>
        </p:txBody>
      </p:sp>
      <p:grpSp>
        <p:nvGrpSpPr>
          <p:cNvPr id="2" name="Group 24"/>
          <p:cNvGrpSpPr/>
          <p:nvPr/>
        </p:nvGrpSpPr>
        <p:grpSpPr>
          <a:xfrm>
            <a:off x="3696789" y="2971800"/>
            <a:ext cx="6096000" cy="1663505"/>
            <a:chOff x="3657600" y="3060895"/>
            <a:chExt cx="5486400" cy="1663505"/>
          </a:xfrm>
        </p:grpSpPr>
        <p:sp>
          <p:nvSpPr>
            <p:cNvPr id="33" name="Rectangle 32"/>
            <p:cNvSpPr/>
            <p:nvPr/>
          </p:nvSpPr>
          <p:spPr bwMode="auto">
            <a:xfrm>
              <a:off x="3657600" y="3060895"/>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chemeClr val="bg1"/>
                  </a:solidFill>
                  <a:cs typeface="Arial" charset="0"/>
                </a:rPr>
                <a:t>Connect and Empower People</a:t>
              </a:r>
              <a:endParaRPr lang="en-US" altLang="zh-CN" sz="2400" i="1" spc="-50" dirty="0" smtClean="0">
                <a:solidFill>
                  <a:schemeClr val="bg1"/>
                </a:solidFill>
                <a:latin typeface="Segoe Semibold" pitchFamily="34" charset="0"/>
              </a:endParaRPr>
            </a:p>
          </p:txBody>
        </p:sp>
        <p:sp>
          <p:nvSpPr>
            <p:cNvPr id="36" name="Rectangle 35"/>
            <p:cNvSpPr/>
            <p:nvPr/>
          </p:nvSpPr>
          <p:spPr bwMode="auto">
            <a:xfrm>
              <a:off x="3657600" y="3686907"/>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chemeClr val="bg1"/>
                  </a:solidFill>
                  <a:cs typeface="Arial" charset="0"/>
                </a:rPr>
                <a:t>Cut Costs with a Unified Infrastructure</a:t>
              </a:r>
              <a:endParaRPr lang="en-US" sz="2200" i="1" spc="-50" dirty="0" smtClean="0">
                <a:ln w="3175">
                  <a:noFill/>
                </a:ln>
                <a:solidFill>
                  <a:schemeClr val="bg1"/>
                </a:solidFill>
                <a:cs typeface="Arial" charset="0"/>
              </a:endParaRPr>
            </a:p>
          </p:txBody>
        </p:sp>
        <p:sp>
          <p:nvSpPr>
            <p:cNvPr id="37" name="Rectangle 36"/>
            <p:cNvSpPr/>
            <p:nvPr/>
          </p:nvSpPr>
          <p:spPr bwMode="auto">
            <a:xfrm>
              <a:off x="3657600" y="4312920"/>
              <a:ext cx="5486400" cy="411480"/>
            </a:xfrm>
            <a:prstGeom prst="rect">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365760" tIns="18288" rIns="0" bIns="0" numCol="1" rtlCol="0" anchor="ctr" anchorCtr="0" compatLnSpc="1">
              <a:prstTxWarp prst="textNoShape">
                <a:avLst/>
              </a:prstTxWarp>
              <a:noAutofit/>
            </a:bodyPr>
            <a:lstStyle/>
            <a:p>
              <a:pPr>
                <a:lnSpc>
                  <a:spcPct val="90000"/>
                </a:lnSpc>
                <a:spcAft>
                  <a:spcPts val="1458"/>
                </a:spcAft>
                <a:defRPr/>
              </a:pPr>
              <a:r>
                <a:rPr lang="en-US" sz="2400" i="1" spc="-50" dirty="0" smtClean="0">
                  <a:ln w="3175">
                    <a:noFill/>
                  </a:ln>
                  <a:solidFill>
                    <a:schemeClr val="bg1"/>
                  </a:solidFill>
                  <a:cs typeface="Arial" charset="0"/>
                </a:rPr>
                <a:t>Rapidly Respond to Business Needs</a:t>
              </a:r>
            </a:p>
          </p:txBody>
        </p:sp>
      </p:grpSp>
      <p:grpSp>
        <p:nvGrpSpPr>
          <p:cNvPr id="4" name="Group 83"/>
          <p:cNvGrpSpPr/>
          <p:nvPr/>
        </p:nvGrpSpPr>
        <p:grpSpPr>
          <a:xfrm>
            <a:off x="-304800" y="1828799"/>
            <a:ext cx="4572000" cy="3962400"/>
            <a:chOff x="-4185" y="2085973"/>
            <a:chExt cx="4122018" cy="3605979"/>
          </a:xfrm>
        </p:grpSpPr>
        <p:grpSp>
          <p:nvGrpSpPr>
            <p:cNvPr id="5" name="Group 50"/>
            <p:cNvGrpSpPr/>
            <p:nvPr/>
          </p:nvGrpSpPr>
          <p:grpSpPr>
            <a:xfrm>
              <a:off x="-4185" y="2085973"/>
              <a:ext cx="4122018" cy="3605979"/>
              <a:chOff x="-4186" y="2145978"/>
              <a:chExt cx="4001959" cy="3500950"/>
            </a:xfrm>
          </p:grpSpPr>
          <p:sp>
            <p:nvSpPr>
              <p:cNvPr id="47" name="Oval 46"/>
              <p:cNvSpPr/>
              <p:nvPr/>
            </p:nvSpPr>
            <p:spPr>
              <a:xfrm>
                <a:off x="339667" y="2235584"/>
                <a:ext cx="3314251" cy="3314251"/>
              </a:xfrm>
              <a:prstGeom prst="ellipse">
                <a:avLst/>
              </a:prstGeom>
              <a:gradFill flip="none" rotWithShape="1">
                <a:gsLst>
                  <a:gs pos="0">
                    <a:srgbClr val="071B3B"/>
                  </a:gs>
                  <a:gs pos="60000">
                    <a:srgbClr val="0F3B83"/>
                  </a:gs>
                  <a:gs pos="100000">
                    <a:srgbClr val="2268E6"/>
                  </a:gs>
                </a:gsLst>
                <a:path path="circle">
                  <a:fillToRect l="50000" t="50000" r="50000" b="50000"/>
                </a:path>
                <a:tileRect/>
              </a:gradFill>
              <a:ln/>
              <a:scene3d>
                <a:camera prst="orthographicFront">
                  <a:rot lat="0" lon="0" rev="0"/>
                </a:camera>
                <a:lightRig rig="threePt" dir="t">
                  <a:rot lat="0" lon="0" rev="1200000"/>
                </a:lightRig>
              </a:scene3d>
              <a:sp3d>
                <a:bevelT w="2286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a:p>
            </p:txBody>
          </p:sp>
          <p:pic>
            <p:nvPicPr>
              <p:cNvPr id="49" name="Picture 2" descr="\\SERVER3\Restrict\FTP_Root\Clients\White_Whale\2-20070_TAP_Airlift\Art\6-star pie cuts.png"/>
              <p:cNvPicPr>
                <a:picLocks noChangeAspect="1" noChangeArrowheads="1"/>
              </p:cNvPicPr>
              <p:nvPr/>
            </p:nvPicPr>
            <p:blipFill>
              <a:blip r:embed="rId3" cstate="print"/>
              <a:stretch>
                <a:fillRect/>
              </a:stretch>
            </p:blipFill>
            <p:spPr bwMode="auto">
              <a:xfrm rot="5400000">
                <a:off x="246319" y="1895473"/>
                <a:ext cx="3500950" cy="4001959"/>
              </a:xfrm>
              <a:prstGeom prst="rect">
                <a:avLst/>
              </a:prstGeom>
              <a:noFill/>
            </p:spPr>
          </p:pic>
        </p:grpSp>
        <p:grpSp>
          <p:nvGrpSpPr>
            <p:cNvPr id="6" name="Group 82"/>
            <p:cNvGrpSpPr/>
            <p:nvPr/>
          </p:nvGrpSpPr>
          <p:grpSpPr>
            <a:xfrm>
              <a:off x="1197089" y="3056816"/>
              <a:ext cx="1774433" cy="1838194"/>
              <a:chOff x="1197089" y="3056816"/>
              <a:chExt cx="1774433" cy="1838194"/>
            </a:xfrm>
          </p:grpSpPr>
          <p:sp>
            <p:nvSpPr>
              <p:cNvPr id="80" name="Oval 79"/>
              <p:cNvSpPr/>
              <p:nvPr/>
            </p:nvSpPr>
            <p:spPr bwMode="auto">
              <a:xfrm>
                <a:off x="1197089" y="3056816"/>
                <a:ext cx="1774433" cy="1838194"/>
              </a:xfrm>
              <a:prstGeom prst="ellipse">
                <a:avLst/>
              </a:prstGeom>
              <a:solidFill>
                <a:srgbClr val="FFFFFF"/>
              </a:solidFill>
              <a:ln>
                <a:noFill/>
                <a:headEnd type="none" w="med" len="med"/>
                <a:tailEnd type="none" w="med" len="med"/>
              </a:ln>
              <a:effectLst>
                <a:softEdge rad="317500"/>
              </a:effectLst>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800" dirty="0" err="1" smtClean="0">
                  <a:solidFill>
                    <a:schemeClr val="bg1"/>
                  </a:solidFill>
                  <a:latin typeface="Segoe" pitchFamily="34" charset="0"/>
                </a:endParaRPr>
              </a:p>
            </p:txBody>
          </p:sp>
          <p:pic>
            <p:nvPicPr>
              <p:cNvPr id="81" name="Content Placeholder 4" descr="ShrPt_h_rgb.png"/>
              <p:cNvPicPr>
                <a:picLocks noChangeAspect="1"/>
              </p:cNvPicPr>
              <p:nvPr/>
            </p:nvPicPr>
            <p:blipFill>
              <a:blip r:embed="rId4" cstate="print"/>
              <a:srcRect r="83105" b="-8078"/>
              <a:stretch>
                <a:fillRect/>
              </a:stretch>
            </p:blipFill>
            <p:spPr>
              <a:xfrm>
                <a:off x="1882721" y="3482810"/>
                <a:ext cx="453526" cy="539301"/>
              </a:xfrm>
              <a:prstGeom prst="rect">
                <a:avLst/>
              </a:prstGeom>
            </p:spPr>
          </p:pic>
          <p:pic>
            <p:nvPicPr>
              <p:cNvPr id="82" name="Content Placeholder 4" descr="ShrPt_h_rgb.png"/>
              <p:cNvPicPr>
                <a:picLocks noChangeAspect="1"/>
              </p:cNvPicPr>
              <p:nvPr/>
            </p:nvPicPr>
            <p:blipFill>
              <a:blip r:embed="rId4" cstate="print">
                <a:duotone>
                  <a:prstClr val="black"/>
                  <a:srgbClr val="D9C3A5">
                    <a:tint val="50000"/>
                    <a:satMod val="180000"/>
                  </a:srgbClr>
                </a:duotone>
              </a:blip>
              <a:srcRect l="16257" r="30219"/>
              <a:stretch>
                <a:fillRect/>
              </a:stretch>
            </p:blipFill>
            <p:spPr>
              <a:xfrm>
                <a:off x="1600928" y="3978738"/>
                <a:ext cx="915809" cy="318071"/>
              </a:xfrm>
              <a:prstGeom prst="rect">
                <a:avLst/>
              </a:prstGeom>
            </p:spPr>
          </p:pic>
        </p:grpSp>
      </p:grpSp>
      <p:sp>
        <p:nvSpPr>
          <p:cNvPr id="62" name="Rectangle 61"/>
          <p:cNvSpPr/>
          <p:nvPr/>
        </p:nvSpPr>
        <p:spPr>
          <a:xfrm>
            <a:off x="2392640" y="3124200"/>
            <a:ext cx="141736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rPr>
              <a:t>Communities</a:t>
            </a:r>
          </a:p>
        </p:txBody>
      </p:sp>
      <p:sp>
        <p:nvSpPr>
          <p:cNvPr id="68" name="Rectangle 67"/>
          <p:cNvSpPr/>
          <p:nvPr/>
        </p:nvSpPr>
        <p:spPr>
          <a:xfrm>
            <a:off x="1295400" y="5055692"/>
            <a:ext cx="141736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rPr>
              <a:t>Search</a:t>
            </a:r>
          </a:p>
        </p:txBody>
      </p:sp>
      <p:sp>
        <p:nvSpPr>
          <p:cNvPr id="66" name="Rectangle 65"/>
          <p:cNvSpPr/>
          <p:nvPr/>
        </p:nvSpPr>
        <p:spPr>
          <a:xfrm>
            <a:off x="1295401" y="2514600"/>
            <a:ext cx="1417359"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rPr>
              <a:t>Sites</a:t>
            </a:r>
          </a:p>
        </p:txBody>
      </p:sp>
      <p:sp>
        <p:nvSpPr>
          <p:cNvPr id="67" name="Rectangle 66"/>
          <p:cNvSpPr/>
          <p:nvPr/>
        </p:nvSpPr>
        <p:spPr>
          <a:xfrm>
            <a:off x="49794" y="3124200"/>
            <a:ext cx="1550406" cy="202886"/>
          </a:xfrm>
          <a:prstGeom prst="rect">
            <a:avLst/>
          </a:prstGeom>
        </p:spPr>
        <p:txBody>
          <a:bodyPr wrap="square" lIns="0" tIns="0" rIns="0" bIns="0">
            <a:spAutoFit/>
          </a:bodyPr>
          <a:lstStyle/>
          <a:p>
            <a:pPr algn="ctr">
              <a:lnSpc>
                <a:spcPct val="80000"/>
              </a:lnSpc>
            </a:pPr>
            <a:r>
              <a:rPr lang="en-US" sz="1600" b="1" spc="-80" dirty="0" smtClean="0">
                <a:ln w="3175">
                  <a:noFill/>
                </a:ln>
                <a:gradFill>
                  <a:gsLst>
                    <a:gs pos="50000">
                      <a:schemeClr val="bg1"/>
                    </a:gs>
                    <a:gs pos="100000">
                      <a:schemeClr val="bg1"/>
                    </a:gs>
                  </a:gsLst>
                  <a:lin ang="5400000" scaled="0"/>
                </a:gradFill>
                <a:latin typeface="Segoe UI" pitchFamily="34" charset="0"/>
                <a:cs typeface="Segoe UI" pitchFamily="34" charset="0"/>
              </a:rPr>
              <a:t>Composites</a:t>
            </a:r>
            <a:endPar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endParaRPr>
          </a:p>
        </p:txBody>
      </p:sp>
      <p:sp>
        <p:nvSpPr>
          <p:cNvPr id="69" name="Rectangle 68"/>
          <p:cNvSpPr/>
          <p:nvPr/>
        </p:nvSpPr>
        <p:spPr>
          <a:xfrm>
            <a:off x="2667000" y="4292914"/>
            <a:ext cx="1024930"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rPr>
              <a:t>Content</a:t>
            </a:r>
          </a:p>
        </p:txBody>
      </p:sp>
      <p:sp>
        <p:nvSpPr>
          <p:cNvPr id="65" name="Rectangle 64"/>
          <p:cNvSpPr/>
          <p:nvPr/>
        </p:nvSpPr>
        <p:spPr>
          <a:xfrm>
            <a:off x="304800" y="4292914"/>
            <a:ext cx="1001003" cy="202886"/>
          </a:xfrm>
          <a:prstGeom prst="rect">
            <a:avLst/>
          </a:prstGeom>
        </p:spPr>
        <p:txBody>
          <a:bodyPr wrap="square" lIns="0" tIns="0" rIns="0" bIns="0">
            <a:spAutoFit/>
          </a:bodyPr>
          <a:lstStyle/>
          <a:p>
            <a:pPr algn="ctr">
              <a:lnSpc>
                <a:spcPct val="80000"/>
              </a:lnSpc>
            </a:pPr>
            <a:r>
              <a:rPr lang="en-US" sz="1600" b="1" spc="-80" dirty="0">
                <a:ln w="3175">
                  <a:noFill/>
                </a:ln>
                <a:gradFill>
                  <a:gsLst>
                    <a:gs pos="50000">
                      <a:schemeClr val="bg1"/>
                    </a:gs>
                    <a:gs pos="100000">
                      <a:schemeClr val="bg1"/>
                    </a:gs>
                  </a:gsLst>
                  <a:lin ang="5400000" scaled="0"/>
                </a:gradFill>
                <a:latin typeface="Segoe UI" pitchFamily="34" charset="0"/>
                <a:cs typeface="Segoe UI" pitchFamily="34" charset="0"/>
              </a:rPr>
              <a:t>Insights</a:t>
            </a:r>
          </a:p>
        </p:txBody>
      </p:sp>
    </p:spTree>
    <p:extLst>
      <p:ext uri="{BB962C8B-B14F-4D97-AF65-F5344CB8AC3E}">
        <p14:creationId xmlns:p14="http://schemas.microsoft.com/office/powerpoint/2010/main" val="5372401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sz="5300" dirty="0" smtClean="0"/>
              <a:t>Why is FAST Smarter?</a:t>
            </a:r>
            <a:r>
              <a:rPr lang="en-US" sz="3200" dirty="0" smtClean="0"/>
              <a:t/>
            </a:r>
            <a:br>
              <a:rPr lang="en-US" sz="3200" dirty="0" smtClean="0"/>
            </a:br>
            <a:endParaRPr lang="en-US" sz="3200" dirty="0">
              <a:solidFill>
                <a:schemeClr val="tx2">
                  <a:lumMod val="60000"/>
                  <a:lumOff val="40000"/>
                </a:schemeClr>
              </a:solidFill>
              <a:effectLst/>
              <a:latin typeface="Segoe Light" charset="0"/>
            </a:endParaRPr>
          </a:p>
        </p:txBody>
      </p:sp>
      <p:grpSp>
        <p:nvGrpSpPr>
          <p:cNvPr id="4" name="Group 67"/>
          <p:cNvGrpSpPr/>
          <p:nvPr/>
        </p:nvGrpSpPr>
        <p:grpSpPr>
          <a:xfrm>
            <a:off x="4419600" y="1079500"/>
            <a:ext cx="4508500" cy="5562600"/>
            <a:chOff x="4343400" y="1079500"/>
            <a:chExt cx="4584700" cy="5562600"/>
          </a:xfrm>
        </p:grpSpPr>
        <p:sp>
          <p:nvSpPr>
            <p:cNvPr id="25" name="Rounded Rectangle 24"/>
            <p:cNvSpPr/>
            <p:nvPr/>
          </p:nvSpPr>
          <p:spPr bwMode="auto">
            <a:xfrm rot="5400000">
              <a:off x="3854450" y="1568450"/>
              <a:ext cx="5562600" cy="4584700"/>
            </a:xfrm>
            <a:prstGeom prst="roundRect">
              <a:avLst>
                <a:gd name="adj" fmla="val 3295"/>
              </a:avLst>
            </a:prstGeom>
            <a:ln>
              <a:headEnd type="none" w="med" len="med"/>
              <a:tailEnd type="non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40" name="TextBox 39"/>
            <p:cNvSpPr txBox="1"/>
            <p:nvPr/>
          </p:nvSpPr>
          <p:spPr>
            <a:xfrm>
              <a:off x="4419600" y="1143000"/>
              <a:ext cx="3429000" cy="553998"/>
            </a:xfrm>
            <a:prstGeom prst="rect">
              <a:avLst/>
            </a:prstGeom>
            <a:noFill/>
          </p:spPr>
          <p:txBody>
            <a:bodyPr wrap="square" rtlCol="0">
              <a:spAutoFit/>
            </a:bodyPr>
            <a:lstStyle/>
            <a:p>
              <a:r>
                <a:rPr lang="en-US" sz="1600" b="1" dirty="0">
                  <a:solidFill>
                    <a:srgbClr val="E6F0F7">
                      <a:lumMod val="75000"/>
                    </a:srgbClr>
                  </a:solidFill>
                  <a:latin typeface="Segoe" pitchFamily="34" charset="0"/>
                </a:rPr>
                <a:t>The Content Pipeline</a:t>
              </a:r>
            </a:p>
            <a:p>
              <a:r>
                <a:rPr lang="en-US" sz="1400" i="1" dirty="0">
                  <a:solidFill>
                    <a:srgbClr val="E6F0F7">
                      <a:lumMod val="75000"/>
                    </a:srgbClr>
                  </a:solidFill>
                  <a:latin typeface="Segoe" pitchFamily="34" charset="0"/>
                </a:rPr>
                <a:t>Processing &amp; refinement</a:t>
              </a:r>
            </a:p>
          </p:txBody>
        </p:sp>
      </p:grpSp>
      <p:grpSp>
        <p:nvGrpSpPr>
          <p:cNvPr id="5" name="Group 23"/>
          <p:cNvGrpSpPr/>
          <p:nvPr/>
        </p:nvGrpSpPr>
        <p:grpSpPr>
          <a:xfrm>
            <a:off x="4459075" y="1808479"/>
            <a:ext cx="1674279" cy="4605021"/>
            <a:chOff x="4459075" y="1678940"/>
            <a:chExt cx="1674279" cy="4605021"/>
          </a:xfrm>
        </p:grpSpPr>
        <p:sp>
          <p:nvSpPr>
            <p:cNvPr id="30" name="TextBox 29"/>
            <p:cNvSpPr txBox="1"/>
            <p:nvPr/>
          </p:nvSpPr>
          <p:spPr>
            <a:xfrm rot="5400000">
              <a:off x="5443834" y="2647417"/>
              <a:ext cx="609600" cy="76944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4400" dirty="0">
                  <a:solidFill>
                    <a:srgbClr val="FFFFFF"/>
                  </a:solidFill>
                  <a:latin typeface="Segoe" pitchFamily="34" charset="0"/>
                </a:rPr>
                <a:t>…</a:t>
              </a:r>
              <a:endParaRPr lang="en-US" sz="6600" dirty="0">
                <a:solidFill>
                  <a:srgbClr val="FFFFFF"/>
                </a:solidFill>
                <a:latin typeface="Segoe" pitchFamily="34" charset="0"/>
              </a:endParaRPr>
            </a:p>
          </p:txBody>
        </p:sp>
        <p:sp>
          <p:nvSpPr>
            <p:cNvPr id="26" name="TextBox 25"/>
            <p:cNvSpPr txBox="1"/>
            <p:nvPr/>
          </p:nvSpPr>
          <p:spPr>
            <a:xfrm rot="5400000">
              <a:off x="4647171" y="5079884"/>
              <a:ext cx="523220" cy="899411"/>
            </a:xfrm>
            <a:prstGeom prst="rect">
              <a:avLst/>
            </a:prstGeom>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100" dirty="0">
                  <a:gradFill>
                    <a:gsLst>
                      <a:gs pos="0">
                        <a:srgbClr val="FFFFFF"/>
                      </a:gs>
                      <a:gs pos="50000">
                        <a:srgbClr val="FFFFFF"/>
                      </a:gs>
                      <a:gs pos="100000">
                        <a:srgbClr val="FFFFFF"/>
                      </a:gs>
                    </a:gsLst>
                    <a:lin ang="5400000" scaled="0"/>
                  </a:gradFill>
                  <a:latin typeface="Segoe" pitchFamily="34" charset="0"/>
                </a:rPr>
                <a:t>Format</a:t>
              </a:r>
            </a:p>
            <a:p>
              <a:pPr algn="ctr"/>
              <a:r>
                <a:rPr lang="en-US" sz="1100" dirty="0">
                  <a:gradFill>
                    <a:gsLst>
                      <a:gs pos="0">
                        <a:srgbClr val="FFFFFF"/>
                      </a:gs>
                      <a:gs pos="50000">
                        <a:srgbClr val="FFFFFF"/>
                      </a:gs>
                      <a:gs pos="100000">
                        <a:srgbClr val="FFFFFF"/>
                      </a:gs>
                    </a:gsLst>
                    <a:lin ang="5400000" scaled="0"/>
                  </a:gradFill>
                  <a:latin typeface="Segoe" pitchFamily="34" charset="0"/>
                </a:rPr>
                <a:t>Conversion</a:t>
              </a:r>
              <a:endParaRPr lang="en-US" dirty="0">
                <a:gradFill>
                  <a:gsLst>
                    <a:gs pos="0">
                      <a:srgbClr val="FFFFFF"/>
                    </a:gs>
                    <a:gs pos="50000">
                      <a:srgbClr val="FFFFFF"/>
                    </a:gs>
                    <a:gs pos="100000">
                      <a:srgbClr val="FFFFFF"/>
                    </a:gs>
                  </a:gsLst>
                  <a:lin ang="5400000" scaled="0"/>
                </a:gradFill>
                <a:latin typeface="Segoe" pitchFamily="34" charset="0"/>
              </a:endParaRPr>
            </a:p>
          </p:txBody>
        </p:sp>
        <p:sp>
          <p:nvSpPr>
            <p:cNvPr id="28" name="Can 27"/>
            <p:cNvSpPr/>
            <p:nvPr/>
          </p:nvSpPr>
          <p:spPr bwMode="auto">
            <a:xfrm rot="10800000">
              <a:off x="5435601" y="2194559"/>
              <a:ext cx="304800" cy="548640"/>
            </a:xfrm>
            <a:prstGeom prst="ca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29" name="Can 28"/>
            <p:cNvSpPr/>
            <p:nvPr/>
          </p:nvSpPr>
          <p:spPr bwMode="auto">
            <a:xfrm rot="10800000">
              <a:off x="5435601" y="3294424"/>
              <a:ext cx="304800" cy="548640"/>
            </a:xfrm>
            <a:prstGeom prst="ca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1" name="Can 30"/>
            <p:cNvSpPr/>
            <p:nvPr/>
          </p:nvSpPr>
          <p:spPr bwMode="auto">
            <a:xfrm rot="10800000">
              <a:off x="5435602" y="3949230"/>
              <a:ext cx="304800" cy="548640"/>
            </a:xfrm>
            <a:prstGeom prst="ca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2" name="Can 31"/>
            <p:cNvSpPr/>
            <p:nvPr/>
          </p:nvSpPr>
          <p:spPr bwMode="auto">
            <a:xfrm rot="10800000">
              <a:off x="5435602" y="4604036"/>
              <a:ext cx="304800" cy="548640"/>
            </a:xfrm>
            <a:prstGeom prst="ca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3" name="Can 32"/>
            <p:cNvSpPr/>
            <p:nvPr/>
          </p:nvSpPr>
          <p:spPr bwMode="auto">
            <a:xfrm rot="10800000">
              <a:off x="5435602" y="5258842"/>
              <a:ext cx="304800" cy="548640"/>
            </a:xfrm>
            <a:prstGeom prst="can">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a:solidFill>
                  <a:srgbClr val="FFFFFF"/>
                </a:solidFill>
                <a:effectLst>
                  <a:outerShdw blurRad="38100" dist="38100" dir="2700000" algn="tl">
                    <a:srgbClr val="000000">
                      <a:alpha val="43137"/>
                    </a:srgbClr>
                  </a:outerShdw>
                </a:effectLst>
                <a:latin typeface="Segoe" pitchFamily="34" charset="0"/>
              </a:endParaRPr>
            </a:p>
          </p:txBody>
        </p:sp>
        <p:sp>
          <p:nvSpPr>
            <p:cNvPr id="34" name="Right Arrow 33"/>
            <p:cNvSpPr/>
            <p:nvPr/>
          </p:nvSpPr>
          <p:spPr>
            <a:xfrm rot="16200000">
              <a:off x="5392421" y="5964446"/>
              <a:ext cx="365760" cy="27326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35" name="Right Arrow 34"/>
            <p:cNvSpPr/>
            <p:nvPr/>
          </p:nvSpPr>
          <p:spPr>
            <a:xfrm rot="16200000">
              <a:off x="5392421" y="1725185"/>
              <a:ext cx="365760" cy="273269"/>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36" name="TextBox 35"/>
            <p:cNvSpPr txBox="1"/>
            <p:nvPr/>
          </p:nvSpPr>
          <p:spPr>
            <a:xfrm rot="5400000">
              <a:off x="4658496" y="4424557"/>
              <a:ext cx="523220" cy="899411"/>
            </a:xfrm>
            <a:prstGeom prst="rect">
              <a:avLst/>
            </a:prstGeom>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100" dirty="0">
                  <a:gradFill>
                    <a:gsLst>
                      <a:gs pos="0">
                        <a:srgbClr val="FFFFFF"/>
                      </a:gs>
                      <a:gs pos="50000">
                        <a:srgbClr val="FFFFFF"/>
                      </a:gs>
                      <a:gs pos="100000">
                        <a:srgbClr val="FFFFFF"/>
                      </a:gs>
                    </a:gsLst>
                    <a:lin ang="5400000" scaled="0"/>
                  </a:gradFill>
                  <a:latin typeface="Segoe" pitchFamily="34" charset="0"/>
                </a:rPr>
                <a:t>Language</a:t>
              </a:r>
            </a:p>
            <a:p>
              <a:pPr algn="ctr"/>
              <a:r>
                <a:rPr lang="en-US" sz="1100" dirty="0">
                  <a:gradFill>
                    <a:gsLst>
                      <a:gs pos="0">
                        <a:srgbClr val="FFFFFF"/>
                      </a:gs>
                      <a:gs pos="50000">
                        <a:srgbClr val="FFFFFF"/>
                      </a:gs>
                      <a:gs pos="100000">
                        <a:srgbClr val="FFFFFF"/>
                      </a:gs>
                    </a:gsLst>
                    <a:lin ang="5400000" scaled="0"/>
                  </a:gradFill>
                  <a:latin typeface="Segoe" pitchFamily="34" charset="0"/>
                </a:rPr>
                <a:t>Detection</a:t>
              </a:r>
            </a:p>
          </p:txBody>
        </p:sp>
        <p:sp>
          <p:nvSpPr>
            <p:cNvPr id="37" name="TextBox 36"/>
            <p:cNvSpPr txBox="1"/>
            <p:nvPr/>
          </p:nvSpPr>
          <p:spPr>
            <a:xfrm rot="5400000">
              <a:off x="4658494" y="3769231"/>
              <a:ext cx="523220" cy="899411"/>
            </a:xfrm>
            <a:prstGeom prst="rect">
              <a:avLst/>
            </a:prstGeom>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100" dirty="0">
                  <a:gradFill>
                    <a:gsLst>
                      <a:gs pos="0">
                        <a:srgbClr val="FFFFFF"/>
                      </a:gs>
                      <a:gs pos="50000">
                        <a:srgbClr val="FFFFFF"/>
                      </a:gs>
                      <a:gs pos="100000">
                        <a:srgbClr val="FFFFFF"/>
                      </a:gs>
                    </a:gsLst>
                    <a:lin ang="5400000" scaled="0"/>
                  </a:gradFill>
                  <a:latin typeface="Segoe" pitchFamily="34" charset="0"/>
                </a:rPr>
                <a:t>Entity</a:t>
              </a:r>
              <a:r>
                <a:rPr lang="en-US" sz="1100" dirty="0">
                  <a:solidFill>
                    <a:srgbClr val="FFFFFF"/>
                  </a:solidFill>
                  <a:latin typeface="Segoe" pitchFamily="34" charset="0"/>
                </a:rPr>
                <a:t/>
              </a:r>
              <a:br>
                <a:rPr lang="en-US" sz="1100" dirty="0">
                  <a:solidFill>
                    <a:srgbClr val="FFFFFF"/>
                  </a:solidFill>
                  <a:latin typeface="Segoe" pitchFamily="34" charset="0"/>
                </a:rPr>
              </a:br>
              <a:r>
                <a:rPr lang="en-US" sz="1100" dirty="0">
                  <a:gradFill>
                    <a:gsLst>
                      <a:gs pos="0">
                        <a:srgbClr val="FFFFFF"/>
                      </a:gs>
                      <a:gs pos="50000">
                        <a:srgbClr val="FFFFFF"/>
                      </a:gs>
                      <a:gs pos="100000">
                        <a:srgbClr val="FFFFFF"/>
                      </a:gs>
                    </a:gsLst>
                    <a:lin ang="5400000" scaled="0"/>
                  </a:gradFill>
                  <a:latin typeface="Segoe" pitchFamily="34" charset="0"/>
                </a:rPr>
                <a:t>Extraction</a:t>
              </a:r>
            </a:p>
          </p:txBody>
        </p:sp>
        <p:sp>
          <p:nvSpPr>
            <p:cNvPr id="38" name="TextBox 37"/>
            <p:cNvSpPr txBox="1"/>
            <p:nvPr/>
          </p:nvSpPr>
          <p:spPr>
            <a:xfrm rot="5400000">
              <a:off x="4658496" y="3113905"/>
              <a:ext cx="523220" cy="899411"/>
            </a:xfrm>
            <a:prstGeom prst="rect">
              <a:avLst/>
            </a:prstGeom>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100" dirty="0">
                  <a:gradFill>
                    <a:gsLst>
                      <a:gs pos="0">
                        <a:srgbClr val="FFFFFF"/>
                      </a:gs>
                      <a:gs pos="50000">
                        <a:srgbClr val="FFFFFF"/>
                      </a:gs>
                      <a:gs pos="100000">
                        <a:srgbClr val="FFFFFF"/>
                      </a:gs>
                    </a:gsLst>
                    <a:lin ang="5400000" scaled="0"/>
                  </a:gradFill>
                  <a:latin typeface="Segoe" pitchFamily="34" charset="0"/>
                </a:rPr>
                <a:t>Configurable</a:t>
              </a:r>
            </a:p>
            <a:p>
              <a:pPr algn="ctr"/>
              <a:r>
                <a:rPr lang="en-US" sz="1100" dirty="0">
                  <a:gradFill>
                    <a:gsLst>
                      <a:gs pos="0">
                        <a:srgbClr val="FFFFFF"/>
                      </a:gs>
                      <a:gs pos="50000">
                        <a:srgbClr val="FFFFFF"/>
                      </a:gs>
                      <a:gs pos="100000">
                        <a:srgbClr val="FFFFFF"/>
                      </a:gs>
                    </a:gsLst>
                    <a:lin ang="5400000" scaled="0"/>
                  </a:gradFill>
                  <a:latin typeface="Segoe" pitchFamily="34" charset="0"/>
                </a:rPr>
                <a:t>Stages</a:t>
              </a:r>
            </a:p>
          </p:txBody>
        </p:sp>
        <p:sp>
          <p:nvSpPr>
            <p:cNvPr id="39" name="TextBox 38"/>
            <p:cNvSpPr txBox="1"/>
            <p:nvPr/>
          </p:nvSpPr>
          <p:spPr>
            <a:xfrm rot="5400000">
              <a:off x="4743133" y="2019184"/>
              <a:ext cx="353943" cy="899411"/>
            </a:xfrm>
            <a:prstGeom prst="rect">
              <a:avLst/>
            </a:prstGeom>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a:r>
                <a:rPr lang="en-US" sz="1100" dirty="0" err="1">
                  <a:gradFill>
                    <a:gsLst>
                      <a:gs pos="0">
                        <a:srgbClr val="FFFFFF"/>
                      </a:gs>
                      <a:gs pos="50000">
                        <a:srgbClr val="FFFFFF"/>
                      </a:gs>
                      <a:gs pos="100000">
                        <a:srgbClr val="FFFFFF"/>
                      </a:gs>
                    </a:gsLst>
                    <a:lin ang="5400000" scaled="0"/>
                  </a:gradFill>
                  <a:latin typeface="Segoe" pitchFamily="34" charset="0"/>
                </a:rPr>
                <a:t>Mapper</a:t>
              </a:r>
              <a:endParaRPr lang="en-US" sz="1100" dirty="0">
                <a:gradFill>
                  <a:gsLst>
                    <a:gs pos="0">
                      <a:srgbClr val="FFFFFF"/>
                    </a:gs>
                    <a:gs pos="50000">
                      <a:srgbClr val="FFFFFF"/>
                    </a:gs>
                    <a:gs pos="100000">
                      <a:srgbClr val="FFFFFF"/>
                    </a:gs>
                  </a:gsLst>
                  <a:lin ang="5400000" scaled="0"/>
                </a:gradFill>
                <a:latin typeface="Segoe" pitchFamily="34" charset="0"/>
              </a:endParaRPr>
            </a:p>
          </p:txBody>
        </p:sp>
      </p:grpSp>
      <p:sp>
        <p:nvSpPr>
          <p:cNvPr id="41" name="Rectangle 40"/>
          <p:cNvSpPr/>
          <p:nvPr/>
        </p:nvSpPr>
        <p:spPr>
          <a:xfrm>
            <a:off x="6045200" y="1858775"/>
            <a:ext cx="2641600" cy="439504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4763" indent="7938">
              <a:lnSpc>
                <a:spcPct val="120000"/>
              </a:lnSpc>
              <a:spcBef>
                <a:spcPct val="50000"/>
              </a:spcBef>
              <a:defRPr/>
            </a:pPr>
            <a:r>
              <a:rPr lang="en-US" sz="1200" b="1" dirty="0">
                <a:solidFill>
                  <a:srgbClr val="00B050"/>
                </a:solidFill>
              </a:rPr>
              <a:t>REDMOND, Wash</a:t>
            </a:r>
            <a:r>
              <a:rPr lang="en-US" sz="1200" b="1" dirty="0">
                <a:solidFill>
                  <a:srgbClr val="E6F0F7"/>
                </a:solidFill>
              </a:rPr>
              <a:t>., </a:t>
            </a:r>
            <a:r>
              <a:rPr lang="en-US" sz="1200" dirty="0">
                <a:solidFill>
                  <a:srgbClr val="E6F0F7"/>
                </a:solidFill>
              </a:rPr>
              <a:t>and</a:t>
            </a:r>
            <a:r>
              <a:rPr lang="en-US" sz="1200" b="1" dirty="0">
                <a:solidFill>
                  <a:srgbClr val="E6F0F7"/>
                </a:solidFill>
              </a:rPr>
              <a:t> </a:t>
            </a:r>
            <a:r>
              <a:rPr lang="en-US" sz="1200" b="1" dirty="0">
                <a:solidFill>
                  <a:srgbClr val="00B050"/>
                </a:solidFill>
              </a:rPr>
              <a:t>OSLO, Norway </a:t>
            </a:r>
            <a:r>
              <a:rPr lang="en-US" sz="1200" b="1" dirty="0">
                <a:solidFill>
                  <a:prstClr val="white"/>
                </a:solidFill>
              </a:rPr>
              <a:t>— </a:t>
            </a:r>
            <a:r>
              <a:rPr lang="en-US" sz="1200" dirty="0">
                <a:solidFill>
                  <a:srgbClr val="00B0F0"/>
                </a:solidFill>
              </a:rPr>
              <a:t>Jan. 8, 2008</a:t>
            </a:r>
            <a:r>
              <a:rPr lang="en-US" sz="1200" dirty="0">
                <a:solidFill>
                  <a:srgbClr val="E6F0F7"/>
                </a:solidFill>
              </a:rPr>
              <a:t> </a:t>
            </a:r>
            <a:endParaRPr lang="en-US" sz="1200" b="1" dirty="0">
              <a:solidFill>
                <a:srgbClr val="E6F0F7"/>
              </a:solidFill>
            </a:endParaRPr>
          </a:p>
          <a:p>
            <a:pPr marL="4763" indent="7938">
              <a:lnSpc>
                <a:spcPct val="120000"/>
              </a:lnSpc>
              <a:spcBef>
                <a:spcPct val="50000"/>
              </a:spcBef>
              <a:defRPr/>
            </a:pPr>
            <a:r>
              <a:rPr lang="en-US" sz="1200" b="1" dirty="0">
                <a:solidFill>
                  <a:srgbClr val="E6F0F7"/>
                </a:solidFill>
              </a:rPr>
              <a:t> </a:t>
            </a:r>
            <a:r>
              <a:rPr lang="en-US" sz="1200" b="1" dirty="0">
                <a:solidFill>
                  <a:srgbClr val="002060"/>
                </a:solidFill>
              </a:rPr>
              <a:t>Microsoft Corp. </a:t>
            </a:r>
            <a:r>
              <a:rPr lang="en-US" sz="1200" dirty="0">
                <a:solidFill>
                  <a:prstClr val="white"/>
                </a:solidFill>
              </a:rPr>
              <a:t>(</a:t>
            </a:r>
            <a:r>
              <a:rPr lang="en-US" sz="1200" b="1" dirty="0" err="1">
                <a:solidFill>
                  <a:srgbClr val="FF3399"/>
                </a:solidFill>
              </a:rPr>
              <a:t>Nasdaq</a:t>
            </a:r>
            <a:r>
              <a:rPr lang="en-US" sz="1200" b="1" dirty="0">
                <a:solidFill>
                  <a:srgbClr val="FF3399"/>
                </a:solidFill>
              </a:rPr>
              <a:t> “MSFT”</a:t>
            </a:r>
            <a:r>
              <a:rPr lang="en-US" sz="1200" dirty="0">
                <a:solidFill>
                  <a:srgbClr val="E6F0F7"/>
                </a:solidFill>
              </a:rPr>
              <a:t>) today announced that it will make an offer to acquire </a:t>
            </a:r>
            <a:r>
              <a:rPr lang="en-US" sz="1200" b="1" dirty="0">
                <a:solidFill>
                  <a:srgbClr val="002060"/>
                </a:solidFill>
              </a:rPr>
              <a:t>Fast Search &amp; Transfer ASA </a:t>
            </a:r>
            <a:r>
              <a:rPr lang="en-US" sz="1200" dirty="0">
                <a:solidFill>
                  <a:srgbClr val="E6F0F7"/>
                </a:solidFill>
              </a:rPr>
              <a:t>(</a:t>
            </a:r>
            <a:r>
              <a:rPr lang="en-US" sz="1200" dirty="0">
                <a:solidFill>
                  <a:srgbClr val="FF3399"/>
                </a:solidFill>
              </a:rPr>
              <a:t>OSE: “FAST”</a:t>
            </a:r>
            <a:r>
              <a:rPr lang="en-US" sz="1200" dirty="0">
                <a:solidFill>
                  <a:srgbClr val="E6F0F7"/>
                </a:solidFill>
              </a:rPr>
              <a:t>), a </a:t>
            </a:r>
            <a:r>
              <a:rPr lang="en-US" sz="1200" b="1" dirty="0">
                <a:solidFill>
                  <a:srgbClr val="E6F0F7"/>
                </a:solidFill>
              </a:rPr>
              <a:t>leading provider</a:t>
            </a:r>
            <a:r>
              <a:rPr lang="en-US" sz="1200" dirty="0">
                <a:solidFill>
                  <a:srgbClr val="E6F0F7"/>
                </a:solidFill>
              </a:rPr>
              <a:t> of </a:t>
            </a:r>
            <a:r>
              <a:rPr lang="en-US" sz="1200" b="1" dirty="0">
                <a:solidFill>
                  <a:srgbClr val="E6F0F7"/>
                </a:solidFill>
              </a:rPr>
              <a:t>enterprise search solutions</a:t>
            </a:r>
            <a:r>
              <a:rPr lang="en-US" sz="1200" dirty="0">
                <a:solidFill>
                  <a:srgbClr val="E6F0F7"/>
                </a:solidFill>
              </a:rPr>
              <a:t>, through a </a:t>
            </a:r>
            <a:r>
              <a:rPr lang="en-US" sz="1200" b="1" dirty="0">
                <a:solidFill>
                  <a:srgbClr val="E6F0F7"/>
                </a:solidFill>
              </a:rPr>
              <a:t>cash tender offer</a:t>
            </a:r>
            <a:r>
              <a:rPr lang="en-US" sz="1200" dirty="0">
                <a:solidFill>
                  <a:srgbClr val="E6F0F7"/>
                </a:solidFill>
              </a:rPr>
              <a:t> for </a:t>
            </a:r>
            <a:r>
              <a:rPr lang="en-US" sz="1200" b="1" dirty="0">
                <a:solidFill>
                  <a:srgbClr val="7030A0"/>
                </a:solidFill>
              </a:rPr>
              <a:t>19.00 Norwegian kroner (NOK)</a:t>
            </a:r>
            <a:r>
              <a:rPr lang="en-US" sz="1200" dirty="0">
                <a:solidFill>
                  <a:srgbClr val="E6F0F7"/>
                </a:solidFill>
              </a:rPr>
              <a:t> per share. This offer represents a </a:t>
            </a:r>
            <a:r>
              <a:rPr lang="en-US" sz="1200" b="1" dirty="0">
                <a:solidFill>
                  <a:srgbClr val="E6F0F7"/>
                </a:solidFill>
              </a:rPr>
              <a:t>42 percent premium</a:t>
            </a:r>
            <a:r>
              <a:rPr lang="en-US" sz="1200" dirty="0">
                <a:solidFill>
                  <a:srgbClr val="E6F0F7"/>
                </a:solidFill>
              </a:rPr>
              <a:t> to the </a:t>
            </a:r>
            <a:r>
              <a:rPr lang="en-US" sz="1200" b="1" dirty="0">
                <a:solidFill>
                  <a:srgbClr val="E6F0F7"/>
                </a:solidFill>
              </a:rPr>
              <a:t>closing </a:t>
            </a:r>
            <a:r>
              <a:rPr lang="en-US" sz="1200" b="1" dirty="0">
                <a:solidFill>
                  <a:srgbClr val="FF0000"/>
                </a:solidFill>
              </a:rPr>
              <a:t>share price</a:t>
            </a:r>
            <a:r>
              <a:rPr lang="en-US" sz="1200" dirty="0">
                <a:solidFill>
                  <a:srgbClr val="E6F0F7"/>
                </a:solidFill>
              </a:rPr>
              <a:t> on </a:t>
            </a:r>
            <a:r>
              <a:rPr lang="en-US" sz="1200" b="1" dirty="0">
                <a:solidFill>
                  <a:srgbClr val="00B0F0"/>
                </a:solidFill>
              </a:rPr>
              <a:t>Jan. 4, 2008 </a:t>
            </a:r>
            <a:r>
              <a:rPr lang="en-US" sz="1200" dirty="0">
                <a:solidFill>
                  <a:srgbClr val="E6F0F7"/>
                </a:solidFill>
              </a:rPr>
              <a:t>(the last trading day prior to this announcement), and values the fully diluted equity of </a:t>
            </a:r>
            <a:r>
              <a:rPr lang="en-US" sz="1200" b="1" dirty="0">
                <a:solidFill>
                  <a:srgbClr val="002060"/>
                </a:solidFill>
              </a:rPr>
              <a:t>FAST</a:t>
            </a:r>
            <a:r>
              <a:rPr lang="en-US" sz="1200" dirty="0">
                <a:solidFill>
                  <a:srgbClr val="E6F0F7"/>
                </a:solidFill>
              </a:rPr>
              <a:t> at </a:t>
            </a:r>
            <a:r>
              <a:rPr lang="en-US" sz="1200" b="1" dirty="0">
                <a:solidFill>
                  <a:srgbClr val="7030A0"/>
                </a:solidFill>
              </a:rPr>
              <a:t>6.6 billion NOK </a:t>
            </a:r>
            <a:r>
              <a:rPr lang="en-US" sz="1200" dirty="0">
                <a:solidFill>
                  <a:srgbClr val="E6F0F7"/>
                </a:solidFill>
              </a:rPr>
              <a:t>(or approximately          </a:t>
            </a:r>
            <a:r>
              <a:rPr lang="en-US" sz="1200" b="1" dirty="0">
                <a:solidFill>
                  <a:srgbClr val="7030A0"/>
                </a:solidFill>
              </a:rPr>
              <a:t>$1.2 billion U.S.  </a:t>
            </a:r>
            <a:r>
              <a:rPr lang="en-US" sz="1200" dirty="0">
                <a:solidFill>
                  <a:srgbClr val="E6F0F7"/>
                </a:solidFill>
              </a:rPr>
              <a:t>). FAST’s board of directors has unanimously recommended that its shareholders accept the offer.</a:t>
            </a:r>
            <a:endParaRPr lang="en-US" sz="1200" dirty="0">
              <a:solidFill>
                <a:srgbClr val="E6F0F7"/>
              </a:solidFill>
              <a:latin typeface="Arial" pitchFamily="34" charset="0"/>
            </a:endParaRPr>
          </a:p>
        </p:txBody>
      </p:sp>
      <p:cxnSp>
        <p:nvCxnSpPr>
          <p:cNvPr id="43" name="Straight Connector 42"/>
          <p:cNvCxnSpPr/>
          <p:nvPr/>
        </p:nvCxnSpPr>
        <p:spPr bwMode="auto">
          <a:xfrm rot="5400000">
            <a:off x="3873500" y="4102100"/>
            <a:ext cx="4114800" cy="1588"/>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6" name="Group 48"/>
          <p:cNvGrpSpPr/>
          <p:nvPr/>
        </p:nvGrpSpPr>
        <p:grpSpPr>
          <a:xfrm>
            <a:off x="7620000" y="1726390"/>
            <a:ext cx="1066800" cy="431800"/>
            <a:chOff x="6096000" y="1816100"/>
            <a:chExt cx="1320800" cy="431800"/>
          </a:xfrm>
        </p:grpSpPr>
        <p:sp>
          <p:nvSpPr>
            <p:cNvPr id="46" name="Rectangle 45"/>
            <p:cNvSpPr/>
            <p:nvPr/>
          </p:nvSpPr>
          <p:spPr bwMode="auto">
            <a:xfrm>
              <a:off x="6096000" y="1816100"/>
              <a:ext cx="1320800" cy="431800"/>
            </a:xfrm>
            <a:prstGeom prst="rect">
              <a:avLst/>
            </a:prstGeom>
            <a:no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endParaRPr lang="en-US" sz="1200" b="1" dirty="0">
                <a:solidFill>
                  <a:srgbClr val="E6F0F7"/>
                </a:solidFill>
                <a:effectLst>
                  <a:outerShdw blurRad="38100" dist="38100" dir="2700000" algn="tl">
                    <a:srgbClr val="000000">
                      <a:alpha val="43137"/>
                    </a:srgbClr>
                  </a:outerShdw>
                </a:effectLst>
                <a:latin typeface="Segoe Semibold"/>
              </a:endParaRPr>
            </a:p>
          </p:txBody>
        </p:sp>
        <p:sp>
          <p:nvSpPr>
            <p:cNvPr id="48" name="Rectangle 47"/>
            <p:cNvSpPr/>
            <p:nvPr/>
          </p:nvSpPr>
          <p:spPr bwMode="auto">
            <a:xfrm>
              <a:off x="6096000" y="1816100"/>
              <a:ext cx="1320800" cy="203200"/>
            </a:xfrm>
            <a:prstGeom prst="rect">
              <a:avLst/>
            </a:prstGeom>
            <a:solidFill>
              <a:schemeClr val="accent2">
                <a:lumMod val="75000"/>
              </a:schemeClr>
            </a:solid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r>
                <a:rPr lang="en-US" sz="1200" b="1" dirty="0">
                  <a:solidFill>
                    <a:srgbClr val="FFFFFF"/>
                  </a:solidFill>
                  <a:effectLst>
                    <a:outerShdw blurRad="38100" dist="38100" dir="2700000" algn="tl">
                      <a:srgbClr val="000000">
                        <a:alpha val="43137"/>
                      </a:srgbClr>
                    </a:outerShdw>
                  </a:effectLst>
                  <a:latin typeface="Segoe Semibold"/>
                </a:rPr>
                <a:t>Location</a:t>
              </a:r>
            </a:p>
          </p:txBody>
        </p:sp>
      </p:grpSp>
      <p:grpSp>
        <p:nvGrpSpPr>
          <p:cNvPr id="7" name="Group 55"/>
          <p:cNvGrpSpPr/>
          <p:nvPr/>
        </p:nvGrpSpPr>
        <p:grpSpPr>
          <a:xfrm>
            <a:off x="6072198" y="5286388"/>
            <a:ext cx="1143000" cy="431800"/>
            <a:chOff x="6096000" y="1816100"/>
            <a:chExt cx="1320800" cy="431800"/>
          </a:xfrm>
        </p:grpSpPr>
        <p:sp>
          <p:nvSpPr>
            <p:cNvPr id="57" name="Rectangle 56"/>
            <p:cNvSpPr/>
            <p:nvPr/>
          </p:nvSpPr>
          <p:spPr bwMode="auto">
            <a:xfrm>
              <a:off x="6096000" y="1816100"/>
              <a:ext cx="1320800" cy="431800"/>
            </a:xfrm>
            <a:prstGeom prst="rect">
              <a:avLst/>
            </a:prstGeom>
            <a:no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endParaRPr lang="en-US" sz="1200" b="1" dirty="0">
                <a:solidFill>
                  <a:srgbClr val="E6F0F7"/>
                </a:solidFill>
                <a:effectLst>
                  <a:outerShdw blurRad="38100" dist="38100" dir="2700000" algn="tl">
                    <a:srgbClr val="000000">
                      <a:alpha val="43137"/>
                    </a:srgbClr>
                  </a:outerShdw>
                </a:effectLst>
                <a:latin typeface="Segoe Semibold"/>
              </a:endParaRPr>
            </a:p>
          </p:txBody>
        </p:sp>
        <p:sp>
          <p:nvSpPr>
            <p:cNvPr id="58" name="Rectangle 57"/>
            <p:cNvSpPr/>
            <p:nvPr/>
          </p:nvSpPr>
          <p:spPr bwMode="auto">
            <a:xfrm>
              <a:off x="6096000" y="1816100"/>
              <a:ext cx="1320800" cy="203200"/>
            </a:xfrm>
            <a:prstGeom prst="rect">
              <a:avLst/>
            </a:prstGeom>
            <a:solidFill>
              <a:schemeClr val="accent2">
                <a:lumMod val="75000"/>
              </a:schemeClr>
            </a:solid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r>
                <a:rPr lang="en-US" sz="1200" b="1" dirty="0">
                  <a:solidFill>
                    <a:srgbClr val="FFFFFF"/>
                  </a:solidFill>
                  <a:effectLst>
                    <a:outerShdw blurRad="38100" dist="38100" dir="2700000" algn="tl">
                      <a:srgbClr val="000000">
                        <a:alpha val="43137"/>
                      </a:srgbClr>
                    </a:outerShdw>
                  </a:effectLst>
                  <a:latin typeface="Segoe Semibold"/>
                </a:rPr>
                <a:t>Amount</a:t>
              </a:r>
            </a:p>
          </p:txBody>
        </p:sp>
      </p:grpSp>
      <p:grpSp>
        <p:nvGrpSpPr>
          <p:cNvPr id="8" name="Group 58"/>
          <p:cNvGrpSpPr/>
          <p:nvPr/>
        </p:nvGrpSpPr>
        <p:grpSpPr>
          <a:xfrm>
            <a:off x="8097896" y="4256553"/>
            <a:ext cx="688943" cy="396433"/>
            <a:chOff x="6966980" y="1497504"/>
            <a:chExt cx="1321534" cy="466773"/>
          </a:xfrm>
        </p:grpSpPr>
        <p:sp>
          <p:nvSpPr>
            <p:cNvPr id="60" name="Rectangle 59"/>
            <p:cNvSpPr/>
            <p:nvPr/>
          </p:nvSpPr>
          <p:spPr bwMode="auto">
            <a:xfrm>
              <a:off x="6966980" y="1532477"/>
              <a:ext cx="1320800" cy="431800"/>
            </a:xfrm>
            <a:prstGeom prst="rect">
              <a:avLst/>
            </a:prstGeom>
            <a:no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endParaRPr lang="en-US" sz="1200" b="1" dirty="0">
                <a:solidFill>
                  <a:srgbClr val="E6F0F7"/>
                </a:solidFill>
                <a:effectLst>
                  <a:outerShdw blurRad="38100" dist="38100" dir="2700000" algn="tl">
                    <a:srgbClr val="000000">
                      <a:alpha val="43137"/>
                    </a:srgbClr>
                  </a:outerShdw>
                </a:effectLst>
                <a:latin typeface="Segoe Semibold"/>
              </a:endParaRPr>
            </a:p>
          </p:txBody>
        </p:sp>
        <p:sp>
          <p:nvSpPr>
            <p:cNvPr id="61" name="Rectangle 60"/>
            <p:cNvSpPr/>
            <p:nvPr/>
          </p:nvSpPr>
          <p:spPr bwMode="auto">
            <a:xfrm>
              <a:off x="6967714" y="1497504"/>
              <a:ext cx="1320800" cy="203200"/>
            </a:xfrm>
            <a:prstGeom prst="rect">
              <a:avLst/>
            </a:prstGeom>
            <a:solidFill>
              <a:schemeClr val="accent2">
                <a:lumMod val="75000"/>
              </a:schemeClr>
            </a:solid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r>
                <a:rPr lang="en-US" sz="1200" b="1" dirty="0">
                  <a:solidFill>
                    <a:srgbClr val="FFFFFF"/>
                  </a:solidFill>
                  <a:effectLst>
                    <a:outerShdw blurRad="38100" dist="38100" dir="2700000" algn="tl">
                      <a:srgbClr val="000000">
                        <a:alpha val="43137"/>
                      </a:srgbClr>
                    </a:outerShdw>
                  </a:effectLst>
                  <a:latin typeface="Segoe Semibold"/>
                </a:rPr>
                <a:t>Date</a:t>
              </a:r>
            </a:p>
          </p:txBody>
        </p:sp>
      </p:grpSp>
      <p:grpSp>
        <p:nvGrpSpPr>
          <p:cNvPr id="9" name="Group 61"/>
          <p:cNvGrpSpPr/>
          <p:nvPr/>
        </p:nvGrpSpPr>
        <p:grpSpPr>
          <a:xfrm>
            <a:off x="6096000" y="2238250"/>
            <a:ext cx="1292352" cy="431800"/>
            <a:chOff x="6096000" y="1816100"/>
            <a:chExt cx="1320800" cy="431800"/>
          </a:xfrm>
        </p:grpSpPr>
        <p:sp>
          <p:nvSpPr>
            <p:cNvPr id="63" name="Rectangle 62"/>
            <p:cNvSpPr/>
            <p:nvPr/>
          </p:nvSpPr>
          <p:spPr bwMode="auto">
            <a:xfrm>
              <a:off x="6096000" y="1816100"/>
              <a:ext cx="1320800" cy="431800"/>
            </a:xfrm>
            <a:prstGeom prst="rect">
              <a:avLst/>
            </a:prstGeom>
            <a:no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endParaRPr lang="en-US" sz="1200" b="1" dirty="0">
                <a:solidFill>
                  <a:srgbClr val="E6F0F7"/>
                </a:solidFill>
                <a:effectLst>
                  <a:outerShdw blurRad="38100" dist="38100" dir="2700000" algn="tl">
                    <a:srgbClr val="000000">
                      <a:alpha val="43137"/>
                    </a:srgbClr>
                  </a:outerShdw>
                </a:effectLst>
                <a:latin typeface="Segoe Semibold"/>
              </a:endParaRPr>
            </a:p>
          </p:txBody>
        </p:sp>
        <p:sp>
          <p:nvSpPr>
            <p:cNvPr id="64" name="Rectangle 63"/>
            <p:cNvSpPr/>
            <p:nvPr/>
          </p:nvSpPr>
          <p:spPr bwMode="auto">
            <a:xfrm>
              <a:off x="6096000" y="1816100"/>
              <a:ext cx="1320800" cy="203200"/>
            </a:xfrm>
            <a:prstGeom prst="rect">
              <a:avLst/>
            </a:prstGeom>
            <a:solidFill>
              <a:schemeClr val="accent2">
                <a:lumMod val="75000"/>
              </a:schemeClr>
            </a:solidFill>
            <a:ln w="12700" cap="flat" cmpd="sng" algn="ctr">
              <a:solidFill>
                <a:schemeClr val="bg2"/>
              </a:solidFill>
              <a:prstDash val="solid"/>
              <a:round/>
              <a:headEnd type="none" w="med" len="med"/>
              <a:tailEnd type="none" w="med" len="med"/>
            </a:ln>
            <a:effectLst/>
          </p:spPr>
          <p:txBody>
            <a:bodyPr vert="horz" wrap="square" lIns="0" tIns="27432" rIns="0" bIns="0" rtlCol="0" anchor="t" compatLnSpc="1">
              <a:noAutofit/>
            </a:bodyPr>
            <a:lstStyle/>
            <a:p>
              <a:pPr algn="ctr"/>
              <a:r>
                <a:rPr lang="en-US" sz="1200" b="1" dirty="0">
                  <a:solidFill>
                    <a:srgbClr val="FFFFFF"/>
                  </a:solidFill>
                  <a:effectLst>
                    <a:outerShdw blurRad="38100" dist="38100" dir="2700000" algn="tl">
                      <a:srgbClr val="000000">
                        <a:alpha val="43137"/>
                      </a:srgbClr>
                    </a:outerShdw>
                  </a:effectLst>
                  <a:latin typeface="Segoe Semibold"/>
                </a:rPr>
                <a:t>Company</a:t>
              </a:r>
            </a:p>
          </p:txBody>
        </p:sp>
      </p:grpSp>
      <p:sp>
        <p:nvSpPr>
          <p:cNvPr id="47" name="Content Placeholder 3"/>
          <p:cNvSpPr txBox="1">
            <a:spLocks/>
          </p:cNvSpPr>
          <p:nvPr/>
        </p:nvSpPr>
        <p:spPr bwMode="auto">
          <a:xfrm>
            <a:off x="152401" y="1643318"/>
            <a:ext cx="4267199" cy="4681282"/>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fontScale="85000" lnSpcReduction="10000"/>
          </a:bodyPr>
          <a:lstStyle/>
          <a:p>
            <a:pPr marL="184150" indent="-257175" defTabSz="761939">
              <a:lnSpc>
                <a:spcPct val="90000"/>
              </a:lnSpc>
              <a:spcBef>
                <a:spcPct val="20000"/>
              </a:spcBef>
              <a:buSzPct val="80000"/>
              <a:buFontTx/>
              <a:buBlip>
                <a:blip r:embed="rId3"/>
              </a:buBlip>
            </a:pPr>
            <a:r>
              <a:rPr lang="en-US" sz="2400" kern="0" spc="-83" dirty="0">
                <a:solidFill>
                  <a:srgbClr val="FFFFFF">
                    <a:lumMod val="75000"/>
                  </a:srgbClr>
                </a:solidFill>
              </a:rPr>
              <a:t>Strong linguistic coverage</a:t>
            </a:r>
          </a:p>
          <a:p>
            <a:pPr marL="461963" lvl="1" indent="-231775" defTabSz="761939">
              <a:lnSpc>
                <a:spcPct val="90000"/>
              </a:lnSpc>
              <a:spcBef>
                <a:spcPct val="20000"/>
              </a:spcBef>
              <a:buSzPct val="80000"/>
              <a:buFontTx/>
              <a:buBlip>
                <a:blip r:embed="rId3"/>
              </a:buBlip>
            </a:pPr>
            <a:r>
              <a:rPr lang="en-US" sz="1900" kern="0" spc="-83" dirty="0" smtClean="0">
                <a:solidFill>
                  <a:srgbClr val="FFFFFF">
                    <a:lumMod val="75000"/>
                  </a:srgbClr>
                </a:solidFill>
              </a:rPr>
              <a:t>84 </a:t>
            </a:r>
            <a:r>
              <a:rPr lang="en-US" sz="1900" kern="0" spc="-83" dirty="0">
                <a:solidFill>
                  <a:srgbClr val="FFFFFF">
                    <a:lumMod val="75000"/>
                  </a:srgbClr>
                </a:solidFill>
              </a:rPr>
              <a:t>languages detected</a:t>
            </a:r>
          </a:p>
          <a:p>
            <a:pPr marL="461963" lvl="1" indent="-231775" defTabSz="761939">
              <a:lnSpc>
                <a:spcPct val="90000"/>
              </a:lnSpc>
              <a:spcBef>
                <a:spcPct val="20000"/>
              </a:spcBef>
              <a:buSzPct val="80000"/>
              <a:buFontTx/>
              <a:buBlip>
                <a:blip r:embed="rId3"/>
              </a:buBlip>
            </a:pPr>
            <a:r>
              <a:rPr lang="en-US" sz="1900" kern="0" spc="-83" dirty="0">
                <a:solidFill>
                  <a:srgbClr val="FFFFFF">
                    <a:lumMod val="75000"/>
                  </a:srgbClr>
                </a:solidFill>
              </a:rPr>
              <a:t>45 languages with advanced linguistics features</a:t>
            </a:r>
          </a:p>
          <a:p>
            <a:pPr marL="461963" lvl="1" indent="-231775" defTabSz="761939">
              <a:lnSpc>
                <a:spcPct val="90000"/>
              </a:lnSpc>
              <a:spcBef>
                <a:spcPct val="20000"/>
              </a:spcBef>
              <a:buSzPct val="80000"/>
              <a:buFontTx/>
              <a:buBlip>
                <a:blip r:embed="rId3"/>
              </a:buBlip>
            </a:pPr>
            <a:r>
              <a:rPr lang="en-US" sz="1900" kern="0" spc="-83" dirty="0">
                <a:solidFill>
                  <a:srgbClr val="FFFFFF">
                    <a:lumMod val="75000"/>
                  </a:srgbClr>
                </a:solidFill>
              </a:rPr>
              <a:t>Spell checking &amp; synonyms improve search experience</a:t>
            </a:r>
          </a:p>
          <a:p>
            <a:pPr marL="461963" lvl="1" indent="-231775" defTabSz="761939">
              <a:lnSpc>
                <a:spcPct val="90000"/>
              </a:lnSpc>
              <a:spcBef>
                <a:spcPct val="20000"/>
              </a:spcBef>
              <a:buSzPct val="80000"/>
              <a:buFontTx/>
              <a:buBlip>
                <a:blip r:embed="rId3"/>
              </a:buBlip>
            </a:pPr>
            <a:r>
              <a:rPr lang="en-US" sz="1900" kern="0" spc="-83" dirty="0">
                <a:solidFill>
                  <a:srgbClr val="FFFFFF">
                    <a:lumMod val="75000"/>
                  </a:srgbClr>
                </a:solidFill>
              </a:rPr>
              <a:t>Lemmatization on content side for higher precision and recall</a:t>
            </a:r>
          </a:p>
          <a:p>
            <a:pPr marL="461963" lvl="1" indent="-231775" defTabSz="761939">
              <a:lnSpc>
                <a:spcPct val="90000"/>
              </a:lnSpc>
              <a:spcBef>
                <a:spcPct val="20000"/>
              </a:spcBef>
              <a:buSzPct val="80000"/>
              <a:buFontTx/>
              <a:buBlip>
                <a:blip r:embed="rId3"/>
              </a:buBlip>
            </a:pPr>
            <a:r>
              <a:rPr lang="en-US" sz="1900" kern="0" spc="-83" dirty="0">
                <a:solidFill>
                  <a:srgbClr val="FFFFFF">
                    <a:lumMod val="75000"/>
                  </a:srgbClr>
                </a:solidFill>
              </a:rPr>
              <a:t>Unique offensive content filtering </a:t>
            </a:r>
          </a:p>
          <a:p>
            <a:pPr marL="4763" indent="-231775" defTabSz="761939">
              <a:lnSpc>
                <a:spcPct val="90000"/>
              </a:lnSpc>
              <a:spcBef>
                <a:spcPct val="20000"/>
              </a:spcBef>
              <a:buSzPct val="80000"/>
              <a:buFontTx/>
              <a:buBlip>
                <a:blip r:embed="rId3"/>
              </a:buBlip>
            </a:pPr>
            <a:endParaRPr lang="en-US" sz="2000" kern="0" spc="-83" dirty="0">
              <a:solidFill>
                <a:srgbClr val="FFFFFF">
                  <a:lumMod val="75000"/>
                </a:srgbClr>
              </a:solidFill>
            </a:endParaRPr>
          </a:p>
          <a:p>
            <a:pPr marL="174625" indent="-174625" defTabSz="761939">
              <a:lnSpc>
                <a:spcPct val="90000"/>
              </a:lnSpc>
              <a:spcBef>
                <a:spcPct val="20000"/>
              </a:spcBef>
              <a:buSzPct val="80000"/>
              <a:buFontTx/>
              <a:buBlip>
                <a:blip r:embed="rId3"/>
              </a:buBlip>
              <a:defRPr/>
            </a:pPr>
            <a:r>
              <a:rPr lang="en-US" sz="2400" kern="0" spc="-83" dirty="0">
                <a:solidFill>
                  <a:srgbClr val="FFFFFF">
                    <a:lumMod val="75000"/>
                  </a:srgbClr>
                </a:solidFill>
              </a:rPr>
              <a:t>Configurable content pipeline</a:t>
            </a:r>
          </a:p>
          <a:p>
            <a:pPr marL="461963" lvl="1" indent="-231775" defTabSz="761939" fontAlgn="auto">
              <a:lnSpc>
                <a:spcPct val="90000"/>
              </a:lnSpc>
              <a:spcBef>
                <a:spcPct val="20000"/>
              </a:spcBef>
              <a:spcAft>
                <a:spcPts val="0"/>
              </a:spcAft>
              <a:buSzPct val="80000"/>
              <a:buFontTx/>
              <a:buBlip>
                <a:blip r:embed="rId3"/>
              </a:buBlip>
              <a:defRPr/>
            </a:pPr>
            <a:r>
              <a:rPr lang="en-US" kern="0" spc="-83" dirty="0">
                <a:solidFill>
                  <a:srgbClr val="FFFFFF">
                    <a:lumMod val="75000"/>
                  </a:srgbClr>
                </a:solidFill>
              </a:rPr>
              <a:t>Transform and process content automatically</a:t>
            </a:r>
          </a:p>
          <a:p>
            <a:pPr marL="461963" lvl="1" indent="-231775" defTabSz="761939" fontAlgn="auto">
              <a:lnSpc>
                <a:spcPct val="90000"/>
              </a:lnSpc>
              <a:spcBef>
                <a:spcPct val="20000"/>
              </a:spcBef>
              <a:spcAft>
                <a:spcPts val="0"/>
              </a:spcAft>
              <a:buSzPct val="80000"/>
              <a:buFontTx/>
              <a:buBlip>
                <a:blip r:embed="rId3"/>
              </a:buBlip>
              <a:defRPr/>
            </a:pPr>
            <a:r>
              <a:rPr lang="en-US" kern="0" spc="-83" dirty="0">
                <a:solidFill>
                  <a:srgbClr val="FFFFFF">
                    <a:lumMod val="75000"/>
                  </a:srgbClr>
                </a:solidFill>
              </a:rPr>
              <a:t>Index over 400 document types</a:t>
            </a:r>
          </a:p>
          <a:p>
            <a:pPr marL="4763" indent="-231775" defTabSz="761939">
              <a:lnSpc>
                <a:spcPct val="90000"/>
              </a:lnSpc>
              <a:spcBef>
                <a:spcPct val="20000"/>
              </a:spcBef>
              <a:buSzPct val="80000"/>
              <a:buFontTx/>
              <a:buBlip>
                <a:blip r:embed="rId3"/>
              </a:buBlip>
            </a:pPr>
            <a:endParaRPr lang="en-US" sz="2000" kern="0" spc="-83" dirty="0">
              <a:solidFill>
                <a:srgbClr val="FFFFFF">
                  <a:lumMod val="75000"/>
                </a:srgbClr>
              </a:solidFill>
            </a:endParaRPr>
          </a:p>
          <a:p>
            <a:pPr marL="4763" indent="-231775" defTabSz="761939">
              <a:lnSpc>
                <a:spcPct val="90000"/>
              </a:lnSpc>
              <a:spcBef>
                <a:spcPct val="20000"/>
              </a:spcBef>
              <a:buSzPct val="80000"/>
              <a:buFontTx/>
              <a:buBlip>
                <a:blip r:embed="rId3"/>
              </a:buBlip>
            </a:pPr>
            <a:r>
              <a:rPr lang="en-US" sz="2400" kern="0" spc="-83" dirty="0">
                <a:solidFill>
                  <a:srgbClr val="FFFFFF">
                    <a:lumMod val="75000"/>
                  </a:srgbClr>
                </a:solidFill>
              </a:rPr>
              <a:t>Property Extraction creates metadata</a:t>
            </a:r>
          </a:p>
          <a:p>
            <a:pPr marL="461963" lvl="1" indent="-231775" defTabSz="761939">
              <a:lnSpc>
                <a:spcPct val="90000"/>
              </a:lnSpc>
              <a:spcBef>
                <a:spcPct val="20000"/>
              </a:spcBef>
              <a:buSzPct val="80000"/>
              <a:buFontTx/>
              <a:buBlip>
                <a:blip r:embed="rId3"/>
              </a:buBlip>
            </a:pPr>
            <a:r>
              <a:rPr lang="en-US" kern="0" spc="-83" dirty="0">
                <a:solidFill>
                  <a:srgbClr val="FFFFFF">
                    <a:lumMod val="75000"/>
                  </a:srgbClr>
                </a:solidFill>
              </a:rPr>
              <a:t>Prebuilt extractors: </a:t>
            </a:r>
            <a:r>
              <a:rPr lang="de-DE" kern="0" spc="-83" dirty="0">
                <a:solidFill>
                  <a:srgbClr val="FFFFFF">
                    <a:lumMod val="75000"/>
                  </a:srgbClr>
                </a:solidFill>
              </a:rPr>
              <a:t>Person, Location, </a:t>
            </a:r>
            <a:r>
              <a:rPr lang="en-US" kern="0" spc="-83" dirty="0">
                <a:solidFill>
                  <a:srgbClr val="FFFFFF">
                    <a:lumMod val="75000"/>
                  </a:srgbClr>
                </a:solidFill>
              </a:rPr>
              <a:t>Company, </a:t>
            </a:r>
            <a:r>
              <a:rPr lang="de-DE" kern="0" spc="-83" dirty="0">
                <a:solidFill>
                  <a:srgbClr val="FFFFFF">
                    <a:lumMod val="75000"/>
                  </a:srgbClr>
                </a:solidFill>
              </a:rPr>
              <a:t>E-mail, </a:t>
            </a:r>
            <a:r>
              <a:rPr lang="en-US" kern="0" spc="-83" dirty="0">
                <a:solidFill>
                  <a:srgbClr val="FFFFFF">
                    <a:lumMod val="75000"/>
                  </a:srgbClr>
                </a:solidFill>
              </a:rPr>
              <a:t>Date, </a:t>
            </a:r>
            <a:r>
              <a:rPr lang="de-DE" kern="0" spc="-83" dirty="0">
                <a:solidFill>
                  <a:srgbClr val="FFFFFF">
                    <a:lumMod val="75000"/>
                  </a:srgbClr>
                </a:solidFill>
              </a:rPr>
              <a:t>Time</a:t>
            </a:r>
            <a:endParaRPr lang="en-US" kern="0" spc="-83" dirty="0">
              <a:solidFill>
                <a:srgbClr val="FFFFFF">
                  <a:lumMod val="75000"/>
                </a:srgbClr>
              </a:solidFill>
            </a:endParaRPr>
          </a:p>
          <a:p>
            <a:pPr marL="461963" lvl="1" indent="-231775" defTabSz="761939">
              <a:lnSpc>
                <a:spcPct val="90000"/>
              </a:lnSpc>
              <a:spcBef>
                <a:spcPct val="20000"/>
              </a:spcBef>
              <a:buSzPct val="80000"/>
              <a:buFontTx/>
              <a:buBlip>
                <a:blip r:embed="rId3"/>
              </a:buBlip>
            </a:pPr>
            <a:r>
              <a:rPr lang="en-US" kern="0" spc="-83" dirty="0">
                <a:solidFill>
                  <a:srgbClr val="FFFFFF">
                    <a:lumMod val="75000"/>
                  </a:srgbClr>
                </a:solidFill>
              </a:rPr>
              <a:t>Generic extractors for extension</a:t>
            </a:r>
          </a:p>
          <a:p>
            <a:pPr marL="383630" indent="-383630" defTabSz="761939" fontAlgn="auto">
              <a:lnSpc>
                <a:spcPct val="90000"/>
              </a:lnSpc>
              <a:spcBef>
                <a:spcPct val="20000"/>
              </a:spcBef>
              <a:spcAft>
                <a:spcPts val="0"/>
              </a:spcAft>
              <a:buSzPct val="80000"/>
              <a:defRPr/>
            </a:pPr>
            <a:endParaRPr lang="en-US" sz="1600" kern="0" spc="-83" dirty="0">
              <a:solidFill>
                <a:srgbClr val="FFFFFF">
                  <a:lumMod val="75000"/>
                </a:srgbClr>
              </a:solidFill>
              <a:latin typeface="Segoe UI"/>
            </a:endParaRPr>
          </a:p>
          <a:p>
            <a:pPr marL="255824" indent="-329393" defTabSz="761939">
              <a:lnSpc>
                <a:spcPct val="90000"/>
              </a:lnSpc>
              <a:spcBef>
                <a:spcPct val="20000"/>
              </a:spcBef>
              <a:buSzPct val="80000"/>
              <a:buFontTx/>
              <a:buBlip>
                <a:blip r:embed="rId3"/>
              </a:buBlip>
            </a:pPr>
            <a:endParaRPr lang="en-US" kern="0" spc="-83" dirty="0">
              <a:solidFill>
                <a:srgbClr val="444445"/>
              </a:solidFill>
            </a:endParaRPr>
          </a:p>
          <a:p>
            <a:pPr marL="184150" indent="-257175" defTabSz="761939">
              <a:lnSpc>
                <a:spcPct val="90000"/>
              </a:lnSpc>
              <a:spcBef>
                <a:spcPct val="20000"/>
              </a:spcBef>
              <a:buSzPct val="80000"/>
              <a:buFontTx/>
              <a:buBlip>
                <a:blip r:embed="rId3"/>
              </a:buBlip>
            </a:pPr>
            <a:endParaRPr lang="en-US" sz="1600" kern="0" spc="-83" dirty="0">
              <a:solidFill>
                <a:srgbClr val="444445"/>
              </a:solidFill>
              <a:latin typeface="Segoe UI"/>
            </a:endParaRPr>
          </a:p>
        </p:txBody>
      </p:sp>
      <p:pic>
        <p:nvPicPr>
          <p:cNvPr id="42"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126867595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Extraction</a:t>
            </a:r>
            <a:endParaRPr lang="en-US" dirty="0"/>
          </a:p>
        </p:txBody>
      </p:sp>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1888" y="2170499"/>
            <a:ext cx="3210549" cy="2401512"/>
          </a:xfrm>
          <a:prstGeom prst="rect">
            <a:avLst/>
          </a:prstGeom>
          <a:ln w="6350">
            <a:solidFill>
              <a:sysClr val="window" lastClr="FFFFFF">
                <a:lumMod val="50000"/>
              </a:sysClr>
            </a:solidFill>
            <a:miter lim="800000"/>
            <a:headEnd/>
            <a:tailEnd/>
          </a:ln>
          <a:effectLst>
            <a:outerShdw blurRad="63500" dist="35921" dir="2700000" algn="ctr" rotWithShape="0">
              <a:sysClr val="windowText" lastClr="000000"/>
            </a:outerShdw>
          </a:effectLst>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399" y="4084877"/>
            <a:ext cx="3302899" cy="2477282"/>
          </a:xfrm>
          <a:prstGeom prst="rect">
            <a:avLst/>
          </a:prstGeom>
          <a:ln w="6350">
            <a:solidFill>
              <a:sysClr val="window" lastClr="FFFFFF">
                <a:lumMod val="50000"/>
              </a:sysClr>
            </a:solidFill>
            <a:miter lim="800000"/>
            <a:headEnd/>
            <a:tailEnd/>
          </a:ln>
          <a:effectLst>
            <a:outerShdw blurRad="63500" dist="35921" dir="2700000" algn="ctr" rotWithShape="0">
              <a:sysClr val="windowText" lastClr="000000"/>
            </a:outerShdw>
          </a:effectLst>
          <a:extLst>
            <a:ext uri="{909E8E84-426E-40DD-AFC4-6F175D3DCCD1}">
              <a14:hiddenFill xmlns:a14="http://schemas.microsoft.com/office/drawing/2010/main">
                <a:solidFill>
                  <a:schemeClr val="accent1"/>
                </a:solidFill>
              </a14:hiddenFill>
            </a:ext>
          </a:extLst>
        </p:spPr>
      </p:pic>
      <p:pic>
        <p:nvPicPr>
          <p:cNvPr id="2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87405" y="1723369"/>
            <a:ext cx="4968815" cy="5024438"/>
          </a:xfrm>
          <a:prstGeom prst="rect">
            <a:avLst/>
          </a:prstGeom>
          <a:ln w="6350">
            <a:solidFill>
              <a:sysClr val="window" lastClr="FFFFFF">
                <a:lumMod val="50000"/>
              </a:sys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pic>
      <p:grpSp>
        <p:nvGrpSpPr>
          <p:cNvPr id="22" name="Group 21"/>
          <p:cNvGrpSpPr/>
          <p:nvPr/>
        </p:nvGrpSpPr>
        <p:grpSpPr>
          <a:xfrm>
            <a:off x="2105307" y="3148728"/>
            <a:ext cx="1640075" cy="374970"/>
            <a:chOff x="2105307" y="3255264"/>
            <a:chExt cx="1640075" cy="374970"/>
          </a:xfrm>
        </p:grpSpPr>
        <p:sp>
          <p:nvSpPr>
            <p:cNvPr id="23" name="Rectangle 22"/>
            <p:cNvSpPr/>
            <p:nvPr/>
          </p:nvSpPr>
          <p:spPr>
            <a:xfrm>
              <a:off x="2105307" y="3255264"/>
              <a:ext cx="1640075" cy="374970"/>
            </a:xfrm>
            <a:prstGeom prst="rect">
              <a:avLst/>
            </a:prstGeom>
            <a:noFill/>
            <a:ln w="12700" cap="flat" cmpd="sng" algn="ctr">
              <a:solidFill>
                <a:sysClr val="window" lastClr="FFFFFF"/>
              </a:solid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sp>
          <p:nvSpPr>
            <p:cNvPr id="24" name="Rectangle 23"/>
            <p:cNvSpPr/>
            <p:nvPr/>
          </p:nvSpPr>
          <p:spPr>
            <a:xfrm>
              <a:off x="2114095" y="3262578"/>
              <a:ext cx="1623972" cy="153620"/>
            </a:xfrm>
            <a:prstGeom prst="rect">
              <a:avLst/>
            </a:prstGeom>
            <a:solidFill>
              <a:sysClr val="window" lastClr="FFFFFF"/>
            </a:solidFill>
            <a:ln w="34925" cap="flat" cmpd="sng" algn="ctr">
              <a:no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r>
                <a:rPr lang="en-US" sz="1000" b="1" kern="0" dirty="0" smtClean="0">
                  <a:solidFill>
                    <a:prstClr val="black"/>
                  </a:solidFill>
                  <a:latin typeface="Segoe"/>
                </a:rPr>
                <a:t>PRODUCT (Custom)</a:t>
              </a:r>
            </a:p>
          </p:txBody>
        </p:sp>
      </p:grpSp>
      <p:grpSp>
        <p:nvGrpSpPr>
          <p:cNvPr id="25" name="Group 24"/>
          <p:cNvGrpSpPr/>
          <p:nvPr/>
        </p:nvGrpSpPr>
        <p:grpSpPr>
          <a:xfrm>
            <a:off x="342597" y="4033867"/>
            <a:ext cx="1809884" cy="391137"/>
            <a:chOff x="342597" y="4140403"/>
            <a:chExt cx="1809884" cy="391137"/>
          </a:xfrm>
        </p:grpSpPr>
        <p:sp>
          <p:nvSpPr>
            <p:cNvPr id="26" name="Rectangle 25"/>
            <p:cNvSpPr/>
            <p:nvPr/>
          </p:nvSpPr>
          <p:spPr>
            <a:xfrm>
              <a:off x="347283" y="4140403"/>
              <a:ext cx="1805198" cy="391137"/>
            </a:xfrm>
            <a:prstGeom prst="rect">
              <a:avLst/>
            </a:prstGeom>
            <a:noFill/>
            <a:ln w="12700" cap="flat" cmpd="sng" algn="ctr">
              <a:solidFill>
                <a:sysClr val="window" lastClr="FFFFFF"/>
              </a:solid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sp>
          <p:nvSpPr>
            <p:cNvPr id="27" name="Rectangle 26"/>
            <p:cNvSpPr/>
            <p:nvPr/>
          </p:nvSpPr>
          <p:spPr>
            <a:xfrm>
              <a:off x="342597" y="4140403"/>
              <a:ext cx="1808072" cy="168251"/>
            </a:xfrm>
            <a:prstGeom prst="rect">
              <a:avLst/>
            </a:prstGeom>
            <a:solidFill>
              <a:sysClr val="window" lastClr="FFFFFF"/>
            </a:solidFill>
            <a:ln w="34925" cap="flat" cmpd="sng" algn="ctr">
              <a:no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r>
                <a:rPr lang="en-US" sz="1000" b="1" kern="0" dirty="0" smtClean="0">
                  <a:solidFill>
                    <a:prstClr val="black"/>
                  </a:solidFill>
                  <a:latin typeface="Segoe"/>
                </a:rPr>
                <a:t>CONCEPT (Custom) </a:t>
              </a:r>
            </a:p>
          </p:txBody>
        </p:sp>
      </p:grpSp>
      <p:grpSp>
        <p:nvGrpSpPr>
          <p:cNvPr id="28" name="Group 27"/>
          <p:cNvGrpSpPr/>
          <p:nvPr/>
        </p:nvGrpSpPr>
        <p:grpSpPr>
          <a:xfrm>
            <a:off x="414529" y="5649307"/>
            <a:ext cx="1736139" cy="315773"/>
            <a:chOff x="414529" y="5755843"/>
            <a:chExt cx="1736139" cy="315773"/>
          </a:xfrm>
        </p:grpSpPr>
        <p:sp>
          <p:nvSpPr>
            <p:cNvPr id="29" name="Rectangle 28"/>
            <p:cNvSpPr/>
            <p:nvPr/>
          </p:nvSpPr>
          <p:spPr>
            <a:xfrm>
              <a:off x="421459" y="5764378"/>
              <a:ext cx="1721895" cy="307238"/>
            </a:xfrm>
            <a:prstGeom prst="rect">
              <a:avLst/>
            </a:prstGeom>
            <a:noFill/>
            <a:ln w="12700" cap="flat" cmpd="sng" algn="ctr">
              <a:solidFill>
                <a:sysClr val="window" lastClr="FFFFFF"/>
              </a:solid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sp>
          <p:nvSpPr>
            <p:cNvPr id="30" name="Rectangle 29"/>
            <p:cNvSpPr/>
            <p:nvPr/>
          </p:nvSpPr>
          <p:spPr>
            <a:xfrm>
              <a:off x="414529" y="5755843"/>
              <a:ext cx="1736139" cy="162154"/>
            </a:xfrm>
            <a:prstGeom prst="rect">
              <a:avLst/>
            </a:prstGeom>
            <a:solidFill>
              <a:sysClr val="window" lastClr="FFFFFF"/>
            </a:solidFill>
            <a:ln w="34925" cap="flat" cmpd="sng" algn="ctr">
              <a:noFill/>
              <a:prstDash val="solid"/>
            </a:ln>
            <a:effectLst>
              <a:outerShdw blurRad="50800" dist="25000" dir="5400000" rotWithShape="0">
                <a:srgbClr val="000000">
                  <a:alpha val="40000"/>
                </a:srgbClr>
              </a:outerShdw>
            </a:effectLst>
          </p:spPr>
          <p:txBody>
            <a:bodyPr rtlCol="0" anchor="ctr"/>
            <a:lstStyle/>
            <a:p>
              <a:pPr algn="ctr" fontAlgn="auto">
                <a:spcBef>
                  <a:spcPts val="0"/>
                </a:spcBef>
                <a:spcAft>
                  <a:spcPts val="0"/>
                </a:spcAft>
                <a:defRPr/>
              </a:pPr>
              <a:r>
                <a:rPr lang="en-US" sz="1000" b="1" kern="0" dirty="0" smtClean="0">
                  <a:solidFill>
                    <a:prstClr val="black"/>
                  </a:solidFill>
                  <a:latin typeface="Segoe"/>
                </a:rPr>
                <a:t>COMPANY (OOTB)</a:t>
              </a:r>
            </a:p>
          </p:txBody>
        </p:sp>
      </p:grpSp>
      <p:sp>
        <p:nvSpPr>
          <p:cNvPr id="31" name="Rectangle 30"/>
          <p:cNvSpPr/>
          <p:nvPr/>
        </p:nvSpPr>
        <p:spPr>
          <a:xfrm>
            <a:off x="4125772" y="4428889"/>
            <a:ext cx="870510" cy="146303"/>
          </a:xfrm>
          <a:prstGeom prst="rect">
            <a:avLst/>
          </a:prstGeom>
          <a:noFill/>
          <a:ln w="12700" cap="flat" cmpd="sng" algn="ctr">
            <a:solidFill>
              <a:srgbClr val="F8982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sp>
        <p:nvSpPr>
          <p:cNvPr id="32" name="Rectangle 31"/>
          <p:cNvSpPr/>
          <p:nvPr/>
        </p:nvSpPr>
        <p:spPr>
          <a:xfrm>
            <a:off x="4117238" y="6373512"/>
            <a:ext cx="900989" cy="198729"/>
          </a:xfrm>
          <a:prstGeom prst="rect">
            <a:avLst/>
          </a:prstGeom>
          <a:noFill/>
          <a:ln w="12700" cap="flat" cmpd="sng" algn="ctr">
            <a:solidFill>
              <a:srgbClr val="F8982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sp>
        <p:nvSpPr>
          <p:cNvPr id="33" name="Rectangle 32"/>
          <p:cNvSpPr/>
          <p:nvPr/>
        </p:nvSpPr>
        <p:spPr>
          <a:xfrm>
            <a:off x="4139183" y="5254287"/>
            <a:ext cx="870510" cy="146303"/>
          </a:xfrm>
          <a:prstGeom prst="rect">
            <a:avLst/>
          </a:prstGeom>
          <a:noFill/>
          <a:ln w="12700" cap="flat" cmpd="sng" algn="ctr">
            <a:solidFill>
              <a:srgbClr val="F8982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Segoe"/>
            </a:endParaRPr>
          </a:p>
        </p:txBody>
      </p:sp>
      <p:pic>
        <p:nvPicPr>
          <p:cNvPr id="34"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240887692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ounded Rectangle 45"/>
          <p:cNvSpPr/>
          <p:nvPr/>
        </p:nvSpPr>
        <p:spPr>
          <a:xfrm>
            <a:off x="5038206" y="2798584"/>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Query Server</a:t>
            </a:r>
            <a:endParaRPr lang="en-US" sz="1200" b="1" dirty="0">
              <a:solidFill>
                <a:srgbClr val="444445"/>
              </a:solidFill>
            </a:endParaRPr>
          </a:p>
        </p:txBody>
      </p:sp>
      <p:sp>
        <p:nvSpPr>
          <p:cNvPr id="45" name="Rounded Rectangle 44"/>
          <p:cNvSpPr/>
          <p:nvPr/>
        </p:nvSpPr>
        <p:spPr>
          <a:xfrm>
            <a:off x="5000628" y="2857496"/>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Query Server</a:t>
            </a:r>
            <a:endParaRPr lang="en-US" sz="1200" b="1" dirty="0">
              <a:solidFill>
                <a:srgbClr val="444445"/>
              </a:solidFill>
            </a:endParaRPr>
          </a:p>
        </p:txBody>
      </p:sp>
      <p:sp>
        <p:nvSpPr>
          <p:cNvPr id="42" name="Rounded Rectangle 41"/>
          <p:cNvSpPr/>
          <p:nvPr/>
        </p:nvSpPr>
        <p:spPr>
          <a:xfrm>
            <a:off x="5045255" y="4495816"/>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Crawler</a:t>
            </a:r>
            <a:endParaRPr lang="en-US" sz="1200" b="1" dirty="0">
              <a:solidFill>
                <a:srgbClr val="444445"/>
              </a:solidFill>
            </a:endParaRPr>
          </a:p>
        </p:txBody>
      </p:sp>
      <p:sp>
        <p:nvSpPr>
          <p:cNvPr id="41" name="Rounded Rectangle 40"/>
          <p:cNvSpPr/>
          <p:nvPr/>
        </p:nvSpPr>
        <p:spPr>
          <a:xfrm>
            <a:off x="5000628" y="4572008"/>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Crawler</a:t>
            </a:r>
            <a:endParaRPr lang="en-US" sz="1200" b="1" dirty="0">
              <a:solidFill>
                <a:srgbClr val="444445"/>
              </a:solidFill>
            </a:endParaRPr>
          </a:p>
        </p:txBody>
      </p:sp>
      <p:sp>
        <p:nvSpPr>
          <p:cNvPr id="2" name="Title 1"/>
          <p:cNvSpPr>
            <a:spLocks noGrp="1"/>
          </p:cNvSpPr>
          <p:nvPr>
            <p:ph type="title"/>
          </p:nvPr>
        </p:nvSpPr>
        <p:spPr>
          <a:xfrm>
            <a:off x="381000" y="228600"/>
            <a:ext cx="8382000" cy="609398"/>
          </a:xfrm>
        </p:spPr>
        <p:txBody>
          <a:bodyPr/>
          <a:lstStyle/>
          <a:p>
            <a:r>
              <a:rPr lang="en-US" sz="4400" dirty="0" smtClean="0"/>
              <a:t>FAST Search for SharePoint Topology</a:t>
            </a:r>
            <a:endParaRPr lang="en-US" sz="4400" dirty="0"/>
          </a:p>
        </p:txBody>
      </p:sp>
      <p:sp>
        <p:nvSpPr>
          <p:cNvPr id="3" name="Rounded Rectangle 2"/>
          <p:cNvSpPr/>
          <p:nvPr/>
        </p:nvSpPr>
        <p:spPr>
          <a:xfrm>
            <a:off x="4752988" y="2357430"/>
            <a:ext cx="1533524" cy="23337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r>
              <a:rPr lang="en-US" sz="1000" b="1" dirty="0" smtClean="0">
                <a:solidFill>
                  <a:srgbClr val="444445"/>
                </a:solidFill>
              </a:rPr>
              <a:t>Query/Federation OM</a:t>
            </a:r>
            <a:endParaRPr lang="en-US" sz="1000" b="1" dirty="0">
              <a:solidFill>
                <a:srgbClr val="444445"/>
              </a:solidFill>
            </a:endParaRPr>
          </a:p>
        </p:txBody>
      </p:sp>
      <p:sp>
        <p:nvSpPr>
          <p:cNvPr id="4" name="Flowchart: Magnetic Disk 3"/>
          <p:cNvSpPr/>
          <p:nvPr/>
        </p:nvSpPr>
        <p:spPr>
          <a:xfrm>
            <a:off x="6096000" y="5715000"/>
            <a:ext cx="818148" cy="609600"/>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en-US" sz="1200" b="1" dirty="0" smtClean="0">
                <a:solidFill>
                  <a:prstClr val="black"/>
                </a:solidFill>
              </a:rPr>
              <a:t>Content</a:t>
            </a:r>
            <a:endParaRPr lang="en-US" sz="1200" b="1" dirty="0">
              <a:solidFill>
                <a:prstClr val="black"/>
              </a:solidFill>
            </a:endParaRPr>
          </a:p>
        </p:txBody>
      </p:sp>
      <p:sp>
        <p:nvSpPr>
          <p:cNvPr id="5" name="Flowchart: Magnetic Disk 4"/>
          <p:cNvSpPr/>
          <p:nvPr/>
        </p:nvSpPr>
        <p:spPr>
          <a:xfrm>
            <a:off x="5105400" y="5715000"/>
            <a:ext cx="818148" cy="609600"/>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en-US" sz="1200" b="1" dirty="0" smtClean="0">
                <a:solidFill>
                  <a:prstClr val="black"/>
                </a:solidFill>
              </a:rPr>
              <a:t>Content</a:t>
            </a:r>
            <a:endParaRPr lang="en-US" sz="1200" b="1" dirty="0">
              <a:solidFill>
                <a:prstClr val="black"/>
              </a:solidFill>
            </a:endParaRPr>
          </a:p>
        </p:txBody>
      </p:sp>
      <p:sp>
        <p:nvSpPr>
          <p:cNvPr id="6" name="Flowchart: Magnetic Disk 5"/>
          <p:cNvSpPr/>
          <p:nvPr/>
        </p:nvSpPr>
        <p:spPr>
          <a:xfrm>
            <a:off x="4114800" y="5715000"/>
            <a:ext cx="818148" cy="609600"/>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Content</a:t>
            </a:r>
            <a:endParaRPr lang="en-US" sz="1200" b="1" dirty="0">
              <a:solidFill>
                <a:srgbClr val="444445"/>
              </a:solidFill>
            </a:endParaRPr>
          </a:p>
        </p:txBody>
      </p:sp>
      <p:cxnSp>
        <p:nvCxnSpPr>
          <p:cNvPr id="7" name="Straight Arrow Connector 6"/>
          <p:cNvCxnSpPr>
            <a:stCxn id="6" idx="1"/>
            <a:endCxn id="19" idx="2"/>
          </p:cNvCxnSpPr>
          <p:nvPr/>
        </p:nvCxnSpPr>
        <p:spPr bwMode="auto">
          <a:xfrm rot="5400000" flipH="1" flipV="1">
            <a:off x="4752724" y="4952750"/>
            <a:ext cx="533400" cy="991101"/>
          </a:xfrm>
          <a:prstGeom prst="straightConnector1">
            <a:avLst/>
          </a:prstGeom>
          <a:ln w="31750">
            <a:headEnd type="none" w="sm" len="sm"/>
            <a:tailEnd type="arrow" w="sm" len="sm"/>
          </a:ln>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a:stCxn id="5" idx="1"/>
            <a:endCxn id="19" idx="2"/>
          </p:cNvCxnSpPr>
          <p:nvPr/>
        </p:nvCxnSpPr>
        <p:spPr bwMode="auto">
          <a:xfrm rot="5400000" flipH="1" flipV="1">
            <a:off x="5248024" y="5448050"/>
            <a:ext cx="533400" cy="501"/>
          </a:xfrm>
          <a:prstGeom prst="straightConnector1">
            <a:avLst/>
          </a:prstGeom>
          <a:ln w="31750">
            <a:headEnd type="none" w="sm" len="sm"/>
            <a:tailEnd type="arrow" w="sm" len="sm"/>
          </a:ln>
        </p:spPr>
        <p:style>
          <a:lnRef idx="2">
            <a:schemeClr val="accent4"/>
          </a:lnRef>
          <a:fillRef idx="0">
            <a:schemeClr val="accent4"/>
          </a:fillRef>
          <a:effectRef idx="1">
            <a:schemeClr val="accent4"/>
          </a:effectRef>
          <a:fontRef idx="minor">
            <a:schemeClr val="tx1"/>
          </a:fontRef>
        </p:style>
      </p:cxnSp>
      <p:cxnSp>
        <p:nvCxnSpPr>
          <p:cNvPr id="9" name="Straight Arrow Connector 8"/>
          <p:cNvCxnSpPr>
            <a:stCxn id="4" idx="1"/>
            <a:endCxn id="19" idx="2"/>
          </p:cNvCxnSpPr>
          <p:nvPr/>
        </p:nvCxnSpPr>
        <p:spPr bwMode="auto">
          <a:xfrm rot="16200000" flipV="1">
            <a:off x="5743325" y="4953250"/>
            <a:ext cx="533400" cy="990099"/>
          </a:xfrm>
          <a:prstGeom prst="straightConnector1">
            <a:avLst/>
          </a:prstGeom>
          <a:ln w="31750">
            <a:headEnd type="none" w="sm" len="sm"/>
            <a:tailEnd type="arrow" w="sm" len="sm"/>
          </a:ln>
        </p:spPr>
        <p:style>
          <a:lnRef idx="2">
            <a:schemeClr val="accent4"/>
          </a:lnRef>
          <a:fillRef idx="0">
            <a:schemeClr val="accent4"/>
          </a:fillRef>
          <a:effectRef idx="1">
            <a:schemeClr val="accent4"/>
          </a:effectRef>
          <a:fontRef idx="minor">
            <a:schemeClr val="tx1"/>
          </a:fontRef>
        </p:style>
      </p:cxnSp>
      <p:grpSp>
        <p:nvGrpSpPr>
          <p:cNvPr id="10" name="Group 85"/>
          <p:cNvGrpSpPr/>
          <p:nvPr/>
        </p:nvGrpSpPr>
        <p:grpSpPr>
          <a:xfrm>
            <a:off x="4800600" y="1142984"/>
            <a:ext cx="1447800" cy="1066800"/>
            <a:chOff x="5791200" y="1600200"/>
            <a:chExt cx="1447800" cy="1066800"/>
          </a:xfrm>
        </p:grpSpPr>
        <p:sp>
          <p:nvSpPr>
            <p:cNvPr id="11" name="Rectangle 10"/>
            <p:cNvSpPr/>
            <p:nvPr/>
          </p:nvSpPr>
          <p:spPr>
            <a:xfrm>
              <a:off x="5791200" y="1600200"/>
              <a:ext cx="1447800" cy="1066800"/>
            </a:xfrm>
            <a:prstGeom prst="rect">
              <a:avLst/>
            </a:prstGeom>
          </p:spPr>
          <p:style>
            <a:lnRef idx="2">
              <a:schemeClr val="accent6"/>
            </a:lnRef>
            <a:fillRef idx="1">
              <a:schemeClr val="lt1"/>
            </a:fillRef>
            <a:effectRef idx="0">
              <a:schemeClr val="accent6"/>
            </a:effectRef>
            <a:fontRef idx="minor">
              <a:schemeClr val="dk1"/>
            </a:fontRef>
          </p:style>
          <p:txBody>
            <a:bodyPr rtlCol="0" anchor="b"/>
            <a:lstStyle/>
            <a:p>
              <a:pPr algn="ctr" fontAlgn="auto">
                <a:spcBef>
                  <a:spcPts val="0"/>
                </a:spcBef>
                <a:spcAft>
                  <a:spcPts val="0"/>
                </a:spcAft>
              </a:pPr>
              <a:endParaRPr lang="en-US" sz="900" dirty="0">
                <a:solidFill>
                  <a:srgbClr val="444445"/>
                </a:solidFill>
              </a:endParaRPr>
            </a:p>
          </p:txBody>
        </p:sp>
        <p:sp>
          <p:nvSpPr>
            <p:cNvPr id="12" name="Rectangle 11"/>
            <p:cNvSpPr/>
            <p:nvPr/>
          </p:nvSpPr>
          <p:spPr>
            <a:xfrm>
              <a:off x="6172200" y="1752599"/>
              <a:ext cx="496957" cy="152400"/>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400" dirty="0">
                <a:ln w="3175">
                  <a:solidFill>
                    <a:srgbClr val="444445"/>
                  </a:solidFill>
                </a:ln>
                <a:solidFill>
                  <a:srgbClr val="444445"/>
                </a:solidFill>
              </a:endParaRPr>
            </a:p>
          </p:txBody>
        </p:sp>
        <p:pic>
          <p:nvPicPr>
            <p:cNvPr id="13" name="Picture 3"/>
            <p:cNvPicPr>
              <a:picLocks noChangeAspect="1" noChangeArrowheads="1"/>
            </p:cNvPicPr>
            <p:nvPr/>
          </p:nvPicPr>
          <p:blipFill>
            <a:blip cstate="print"/>
            <a:srcRect/>
            <a:stretch>
              <a:fillRect/>
            </a:stretch>
          </p:blipFill>
          <p:spPr bwMode="auto">
            <a:xfrm>
              <a:off x="6705601" y="1752599"/>
              <a:ext cx="152400" cy="157315"/>
            </a:xfrm>
            <a:prstGeom prst="rect">
              <a:avLst/>
            </a:prstGeom>
            <a:noFill/>
            <a:ln w="9525">
              <a:noFill/>
              <a:miter lim="800000"/>
              <a:headEnd/>
              <a:tailEnd/>
            </a:ln>
            <a:effectLst/>
          </p:spPr>
        </p:pic>
        <p:sp>
          <p:nvSpPr>
            <p:cNvPr id="14" name="Rectangle 13"/>
            <p:cNvSpPr/>
            <p:nvPr/>
          </p:nvSpPr>
          <p:spPr>
            <a:xfrm>
              <a:off x="6172200" y="1981200"/>
              <a:ext cx="685800" cy="609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400">
                <a:ln w="3175">
                  <a:solidFill>
                    <a:srgbClr val="444445"/>
                  </a:solidFill>
                </a:ln>
                <a:solidFill>
                  <a:srgbClr val="444445"/>
                </a:solidFill>
              </a:endParaRPr>
            </a:p>
          </p:txBody>
        </p:sp>
        <p:sp>
          <p:nvSpPr>
            <p:cNvPr id="15" name="Rectangle 14"/>
            <p:cNvSpPr/>
            <p:nvPr/>
          </p:nvSpPr>
          <p:spPr>
            <a:xfrm>
              <a:off x="5867400" y="1981200"/>
              <a:ext cx="228600" cy="4572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400">
                <a:ln w="3175">
                  <a:solidFill>
                    <a:srgbClr val="444445"/>
                  </a:solidFill>
                </a:ln>
                <a:solidFill>
                  <a:srgbClr val="444445"/>
                </a:solidFill>
              </a:endParaRPr>
            </a:p>
          </p:txBody>
        </p:sp>
        <p:sp>
          <p:nvSpPr>
            <p:cNvPr id="16" name="Rectangle 15"/>
            <p:cNvSpPr/>
            <p:nvPr/>
          </p:nvSpPr>
          <p:spPr>
            <a:xfrm>
              <a:off x="6934200" y="1981200"/>
              <a:ext cx="228600" cy="228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400">
                <a:ln w="3175">
                  <a:solidFill>
                    <a:srgbClr val="444445"/>
                  </a:solidFill>
                </a:ln>
                <a:solidFill>
                  <a:srgbClr val="444445"/>
                </a:solidFill>
              </a:endParaRPr>
            </a:p>
          </p:txBody>
        </p:sp>
        <p:sp>
          <p:nvSpPr>
            <p:cNvPr id="17" name="Rectangle 16"/>
            <p:cNvSpPr/>
            <p:nvPr/>
          </p:nvSpPr>
          <p:spPr>
            <a:xfrm>
              <a:off x="6934200" y="2286000"/>
              <a:ext cx="228600" cy="228600"/>
            </a:xfrm>
            <a:prstGeom prst="rect">
              <a:avLst/>
            </a:prstGeom>
            <a:noFill/>
            <a:ln w="9525"/>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400">
                <a:ln w="3175">
                  <a:solidFill>
                    <a:srgbClr val="444445"/>
                  </a:solidFill>
                </a:ln>
                <a:solidFill>
                  <a:srgbClr val="444445"/>
                </a:solidFill>
              </a:endParaRPr>
            </a:p>
          </p:txBody>
        </p:sp>
      </p:grpSp>
      <p:sp>
        <p:nvSpPr>
          <p:cNvPr id="18" name="Rounded Rectangle 17"/>
          <p:cNvSpPr/>
          <p:nvPr/>
        </p:nvSpPr>
        <p:spPr>
          <a:xfrm>
            <a:off x="6858016" y="2214554"/>
            <a:ext cx="990600"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en-US" sz="1050" b="1" dirty="0" smtClean="0">
                <a:solidFill>
                  <a:srgbClr val="444445"/>
                </a:solidFill>
              </a:rPr>
              <a:t>Federated </a:t>
            </a:r>
            <a:r>
              <a:rPr lang="en-US" sz="1050" b="1" dirty="0" err="1" smtClean="0">
                <a:solidFill>
                  <a:srgbClr val="444445"/>
                </a:solidFill>
              </a:rPr>
              <a:t>OpenSearch</a:t>
            </a:r>
            <a:r>
              <a:rPr lang="en-US" sz="1050" b="1" dirty="0" smtClean="0">
                <a:solidFill>
                  <a:srgbClr val="444445"/>
                </a:solidFill>
              </a:rPr>
              <a:t> Source</a:t>
            </a:r>
            <a:endParaRPr lang="en-US" sz="1050" b="1" dirty="0">
              <a:solidFill>
                <a:srgbClr val="444445"/>
              </a:solidFill>
            </a:endParaRPr>
          </a:p>
        </p:txBody>
      </p:sp>
      <p:sp>
        <p:nvSpPr>
          <p:cNvPr id="19" name="Rounded Rectangle 18"/>
          <p:cNvSpPr/>
          <p:nvPr/>
        </p:nvSpPr>
        <p:spPr>
          <a:xfrm>
            <a:off x="4943475" y="4648200"/>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Crawler</a:t>
            </a:r>
            <a:endParaRPr lang="en-US" sz="1200" b="1" dirty="0">
              <a:solidFill>
                <a:srgbClr val="444445"/>
              </a:solidFill>
            </a:endParaRPr>
          </a:p>
        </p:txBody>
      </p:sp>
      <p:cxnSp>
        <p:nvCxnSpPr>
          <p:cNvPr id="22" name="Straight Connector 21"/>
          <p:cNvCxnSpPr>
            <a:stCxn id="3" idx="3"/>
            <a:endCxn id="18" idx="1"/>
          </p:cNvCxnSpPr>
          <p:nvPr/>
        </p:nvCxnSpPr>
        <p:spPr bwMode="auto">
          <a:xfrm>
            <a:off x="6286512" y="2474115"/>
            <a:ext cx="571504" cy="7139"/>
          </a:xfrm>
          <a:prstGeom prst="line">
            <a:avLst/>
          </a:prstGeom>
          <a:ln w="31750">
            <a:headEnd type="arrow" w="sm" len="sm"/>
            <a:tailEnd type="arrow" w="sm" len="sm"/>
          </a:ln>
        </p:spPr>
        <p:style>
          <a:lnRef idx="2">
            <a:schemeClr val="accent3"/>
          </a:lnRef>
          <a:fillRef idx="0">
            <a:schemeClr val="accent3"/>
          </a:fillRef>
          <a:effectRef idx="1">
            <a:schemeClr val="accent3"/>
          </a:effectRef>
          <a:fontRef idx="minor">
            <a:schemeClr val="tx1"/>
          </a:fontRef>
        </p:style>
      </p:cxnSp>
      <p:cxnSp>
        <p:nvCxnSpPr>
          <p:cNvPr id="23" name="Straight Connector 22"/>
          <p:cNvCxnSpPr>
            <a:stCxn id="3" idx="2"/>
            <a:endCxn id="25" idx="0"/>
          </p:cNvCxnSpPr>
          <p:nvPr/>
        </p:nvCxnSpPr>
        <p:spPr bwMode="auto">
          <a:xfrm rot="16200000" flipH="1">
            <a:off x="5364010" y="2746540"/>
            <a:ext cx="316230" cy="4750"/>
          </a:xfrm>
          <a:prstGeom prst="line">
            <a:avLst/>
          </a:prstGeom>
          <a:ln w="31750">
            <a:headEnd type="arrow" w="sm" len="sm"/>
            <a:tailEnd type="arrow" w="sm" len="sm"/>
          </a:ln>
        </p:spPr>
        <p:style>
          <a:lnRef idx="2">
            <a:schemeClr val="accent3"/>
          </a:lnRef>
          <a:fillRef idx="0">
            <a:schemeClr val="accent3"/>
          </a:fillRef>
          <a:effectRef idx="1">
            <a:schemeClr val="accent3"/>
          </a:effectRef>
          <a:fontRef idx="minor">
            <a:schemeClr val="tx1"/>
          </a:fontRef>
        </p:style>
      </p:cxnSp>
      <p:cxnSp>
        <p:nvCxnSpPr>
          <p:cNvPr id="24" name="Straight Connector 23"/>
          <p:cNvCxnSpPr>
            <a:stCxn id="17" idx="2"/>
          </p:cNvCxnSpPr>
          <p:nvPr/>
        </p:nvCxnSpPr>
        <p:spPr bwMode="auto">
          <a:xfrm rot="16200000" flipH="1">
            <a:off x="5915026" y="2200258"/>
            <a:ext cx="300046" cy="14298"/>
          </a:xfrm>
          <a:prstGeom prst="line">
            <a:avLst/>
          </a:prstGeom>
          <a:ln w="31750">
            <a:headEnd type="arrow" w="sm" len="sm"/>
            <a:tailEnd type="arrow" w="sm" len="sm"/>
          </a:ln>
        </p:spPr>
        <p:style>
          <a:lnRef idx="2">
            <a:schemeClr val="accent3"/>
          </a:lnRef>
          <a:fillRef idx="0">
            <a:schemeClr val="accent3"/>
          </a:fillRef>
          <a:effectRef idx="1">
            <a:schemeClr val="accent3"/>
          </a:effectRef>
          <a:fontRef idx="minor">
            <a:schemeClr val="tx1"/>
          </a:fontRef>
        </p:style>
      </p:cxnSp>
      <p:sp>
        <p:nvSpPr>
          <p:cNvPr id="25" name="Rounded Rectangle 24"/>
          <p:cNvSpPr/>
          <p:nvPr/>
        </p:nvSpPr>
        <p:spPr>
          <a:xfrm>
            <a:off x="4953000" y="2907030"/>
            <a:ext cx="1143000" cy="533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Query Server</a:t>
            </a:r>
            <a:endParaRPr lang="en-US" sz="1200" b="1" dirty="0">
              <a:solidFill>
                <a:srgbClr val="444445"/>
              </a:solidFill>
            </a:endParaRPr>
          </a:p>
        </p:txBody>
      </p:sp>
      <p:cxnSp>
        <p:nvCxnSpPr>
          <p:cNvPr id="26" name="Straight Connector 25"/>
          <p:cNvCxnSpPr/>
          <p:nvPr/>
        </p:nvCxnSpPr>
        <p:spPr bwMode="auto">
          <a:xfrm>
            <a:off x="6143636" y="1643050"/>
            <a:ext cx="714380" cy="0"/>
          </a:xfrm>
          <a:prstGeom prst="line">
            <a:avLst/>
          </a:prstGeom>
          <a:ln w="31750">
            <a:headEnd type="arrow" w="sm" len="sm"/>
            <a:tailEnd type="arrow" w="sm" len="sm"/>
          </a:ln>
        </p:spPr>
        <p:style>
          <a:lnRef idx="2">
            <a:schemeClr val="accent3"/>
          </a:lnRef>
          <a:fillRef idx="0">
            <a:schemeClr val="accent3"/>
          </a:fillRef>
          <a:effectRef idx="1">
            <a:schemeClr val="accent3"/>
          </a:effectRef>
          <a:fontRef idx="minor">
            <a:schemeClr val="tx1"/>
          </a:fontRef>
        </p:style>
      </p:cxnSp>
      <p:sp>
        <p:nvSpPr>
          <p:cNvPr id="27" name="Rounded Rectangle 26"/>
          <p:cNvSpPr/>
          <p:nvPr/>
        </p:nvSpPr>
        <p:spPr>
          <a:xfrm>
            <a:off x="6858016" y="1428736"/>
            <a:ext cx="990600"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en-US" sz="1050" b="1" dirty="0" smtClean="0">
                <a:solidFill>
                  <a:srgbClr val="444445"/>
                </a:solidFill>
              </a:rPr>
              <a:t>Other Search Source</a:t>
            </a:r>
            <a:endParaRPr lang="en-US" sz="1050" b="1" dirty="0">
              <a:solidFill>
                <a:srgbClr val="444445"/>
              </a:solidFill>
            </a:endParaRPr>
          </a:p>
        </p:txBody>
      </p:sp>
      <p:grpSp>
        <p:nvGrpSpPr>
          <p:cNvPr id="28" name="Group 30"/>
          <p:cNvGrpSpPr/>
          <p:nvPr/>
        </p:nvGrpSpPr>
        <p:grpSpPr>
          <a:xfrm>
            <a:off x="6072198" y="928670"/>
            <a:ext cx="533400" cy="457200"/>
            <a:chOff x="3835400" y="3733800"/>
            <a:chExt cx="1213124" cy="1143000"/>
          </a:xfrm>
        </p:grpSpPr>
        <p:grpSp>
          <p:nvGrpSpPr>
            <p:cNvPr id="29" name="Group 22"/>
            <p:cNvGrpSpPr/>
            <p:nvPr/>
          </p:nvGrpSpPr>
          <p:grpSpPr>
            <a:xfrm>
              <a:off x="3835400" y="3733800"/>
              <a:ext cx="552724" cy="825498"/>
              <a:chOff x="1192024" y="2758440"/>
              <a:chExt cx="1066800" cy="1593276"/>
            </a:xfrm>
            <a:effectLst>
              <a:outerShdw blurRad="76200" dir="18900000" sy="23000" kx="-1200000" algn="bl" rotWithShape="0">
                <a:prstClr val="black">
                  <a:alpha val="20000"/>
                </a:prstClr>
              </a:outerShdw>
            </a:effectLst>
          </p:grpSpPr>
          <p:sp>
            <p:nvSpPr>
              <p:cNvPr id="38" name="Flowchart: Delay 37"/>
              <p:cNvSpPr/>
              <p:nvPr/>
            </p:nvSpPr>
            <p:spPr>
              <a:xfrm rot="16200000">
                <a:off x="1247269" y="3267076"/>
                <a:ext cx="956310" cy="1066800"/>
              </a:xfrm>
              <a:prstGeom prst="flowChartDelay">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39" name="Flowchart: Delay 38"/>
              <p:cNvSpPr/>
              <p:nvPr/>
            </p:nvSpPr>
            <p:spPr>
              <a:xfrm rot="16200000">
                <a:off x="1191675" y="3448397"/>
                <a:ext cx="1067499" cy="739140"/>
              </a:xfrm>
              <a:prstGeom prst="flowChartDelay">
                <a:avLst/>
              </a:prstGeom>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40" name="Oval 25"/>
              <p:cNvSpPr/>
              <p:nvPr/>
            </p:nvSpPr>
            <p:spPr>
              <a:xfrm>
                <a:off x="1378715" y="2758440"/>
                <a:ext cx="693421" cy="6934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grpSp>
        <p:grpSp>
          <p:nvGrpSpPr>
            <p:cNvPr id="30" name="Group 13"/>
            <p:cNvGrpSpPr/>
            <p:nvPr/>
          </p:nvGrpSpPr>
          <p:grpSpPr>
            <a:xfrm>
              <a:off x="4495800" y="3810001"/>
              <a:ext cx="552724" cy="825499"/>
              <a:chOff x="1143000" y="2758440"/>
              <a:chExt cx="1066800" cy="1593278"/>
            </a:xfrm>
            <a:effectLst>
              <a:outerShdw blurRad="76200" dir="18900000" sy="23000" kx="-1200000" algn="bl" rotWithShape="0">
                <a:prstClr val="black">
                  <a:alpha val="20000"/>
                </a:prstClr>
              </a:outerShdw>
            </a:effectLst>
          </p:grpSpPr>
          <p:sp>
            <p:nvSpPr>
              <p:cNvPr id="35" name="Flowchart: Delay 34"/>
              <p:cNvSpPr/>
              <p:nvPr/>
            </p:nvSpPr>
            <p:spPr>
              <a:xfrm rot="16200000">
                <a:off x="1198245" y="3267075"/>
                <a:ext cx="956310" cy="10668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36" name="Flowchart: Delay 35"/>
              <p:cNvSpPr/>
              <p:nvPr/>
            </p:nvSpPr>
            <p:spPr>
              <a:xfrm rot="16200000">
                <a:off x="1142650" y="3448398"/>
                <a:ext cx="1067500" cy="73914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37" name="Oval 36"/>
              <p:cNvSpPr/>
              <p:nvPr/>
            </p:nvSpPr>
            <p:spPr>
              <a:xfrm>
                <a:off x="1329690" y="2758440"/>
                <a:ext cx="693420" cy="693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grpSp>
        <p:grpSp>
          <p:nvGrpSpPr>
            <p:cNvPr id="31" name="Group 26"/>
            <p:cNvGrpSpPr/>
            <p:nvPr/>
          </p:nvGrpSpPr>
          <p:grpSpPr>
            <a:xfrm>
              <a:off x="4114800" y="4051301"/>
              <a:ext cx="552724" cy="825499"/>
              <a:chOff x="1143000" y="2758440"/>
              <a:chExt cx="1066800" cy="1593278"/>
            </a:xfrm>
            <a:effectLst>
              <a:outerShdw blurRad="76200" dir="18900000" sy="23000" kx="-1200000" algn="bl" rotWithShape="0">
                <a:prstClr val="black">
                  <a:alpha val="20000"/>
                </a:prstClr>
              </a:outerShdw>
            </a:effectLst>
          </p:grpSpPr>
          <p:sp>
            <p:nvSpPr>
              <p:cNvPr id="32" name="Flowchart: Delay 27"/>
              <p:cNvSpPr/>
              <p:nvPr/>
            </p:nvSpPr>
            <p:spPr>
              <a:xfrm rot="16200000">
                <a:off x="1198245" y="3267075"/>
                <a:ext cx="956310" cy="106680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33" name="Flowchart: Delay 32"/>
              <p:cNvSpPr/>
              <p:nvPr/>
            </p:nvSpPr>
            <p:spPr>
              <a:xfrm rot="16200000">
                <a:off x="1142650" y="3448398"/>
                <a:ext cx="1067500" cy="73914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sp>
            <p:nvSpPr>
              <p:cNvPr id="34" name="Oval 33"/>
              <p:cNvSpPr/>
              <p:nvPr/>
            </p:nvSpPr>
            <p:spPr>
              <a:xfrm>
                <a:off x="1329690" y="2758440"/>
                <a:ext cx="693420" cy="6934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dirty="0">
                  <a:solidFill>
                    <a:srgbClr val="444445"/>
                  </a:solidFill>
                </a:endParaRPr>
              </a:p>
            </p:txBody>
          </p:sp>
        </p:grpSp>
      </p:grpSp>
      <p:sp>
        <p:nvSpPr>
          <p:cNvPr id="66" name="TextBox 65"/>
          <p:cNvSpPr txBox="1"/>
          <p:nvPr/>
        </p:nvSpPr>
        <p:spPr>
          <a:xfrm>
            <a:off x="846859" y="5357826"/>
            <a:ext cx="3010761" cy="461665"/>
          </a:xfrm>
          <a:prstGeom prst="rect">
            <a:avLst/>
          </a:prstGeom>
          <a:noFill/>
        </p:spPr>
        <p:txBody>
          <a:bodyPr wrap="none" rtlCol="0">
            <a:spAutoFit/>
          </a:bodyPr>
          <a:lstStyle/>
          <a:p>
            <a:pPr fontAlgn="auto">
              <a:spcBef>
                <a:spcPts val="0"/>
              </a:spcBef>
              <a:spcAft>
                <a:spcPts val="0"/>
              </a:spcAft>
            </a:pPr>
            <a:r>
              <a:rPr lang="nb-NO" sz="2400" dirty="0" smtClean="0">
                <a:solidFill>
                  <a:srgbClr val="444445"/>
                </a:solidFill>
                <a:latin typeface="Segoe" pitchFamily="34" charset="0"/>
              </a:rPr>
              <a:t>Search and Indexing</a:t>
            </a:r>
          </a:p>
        </p:txBody>
      </p:sp>
      <p:sp>
        <p:nvSpPr>
          <p:cNvPr id="85" name="Rounded Rectangle 84"/>
          <p:cNvSpPr/>
          <p:nvPr/>
        </p:nvSpPr>
        <p:spPr>
          <a:xfrm>
            <a:off x="5030970" y="3643314"/>
            <a:ext cx="1143000" cy="533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Crawler</a:t>
            </a:r>
            <a:endParaRPr lang="en-US" sz="1200" b="1" dirty="0">
              <a:solidFill>
                <a:srgbClr val="444445"/>
              </a:solidFill>
            </a:endParaRPr>
          </a:p>
        </p:txBody>
      </p:sp>
      <p:sp>
        <p:nvSpPr>
          <p:cNvPr id="86" name="Rounded Rectangle 85"/>
          <p:cNvSpPr/>
          <p:nvPr/>
        </p:nvSpPr>
        <p:spPr>
          <a:xfrm>
            <a:off x="4986343" y="3719506"/>
            <a:ext cx="1143000" cy="533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Crawler</a:t>
            </a:r>
            <a:endParaRPr lang="en-US" sz="1200" b="1" dirty="0">
              <a:solidFill>
                <a:srgbClr val="444445"/>
              </a:solidFill>
            </a:endParaRPr>
          </a:p>
        </p:txBody>
      </p:sp>
      <p:cxnSp>
        <p:nvCxnSpPr>
          <p:cNvPr id="43" name="Straight Connector 42"/>
          <p:cNvCxnSpPr/>
          <p:nvPr/>
        </p:nvCxnSpPr>
        <p:spPr>
          <a:xfrm rot="16200000" flipH="1">
            <a:off x="4071934" y="2643182"/>
            <a:ext cx="1071570" cy="928694"/>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rot="5400000" flipH="1" flipV="1">
            <a:off x="4143372" y="4286256"/>
            <a:ext cx="857256" cy="857256"/>
          </a:xfrm>
          <a:prstGeom prst="line">
            <a:avLst/>
          </a:prstGeom>
          <a:ln>
            <a:prstDash val="dash"/>
          </a:ln>
        </p:spPr>
        <p:style>
          <a:lnRef idx="3">
            <a:schemeClr val="accent4"/>
          </a:lnRef>
          <a:fillRef idx="0">
            <a:schemeClr val="accent4"/>
          </a:fillRef>
          <a:effectRef idx="2">
            <a:schemeClr val="accent4"/>
          </a:effectRef>
          <a:fontRef idx="minor">
            <a:schemeClr val="tx1"/>
          </a:fontRef>
        </p:style>
      </p:cxnSp>
      <p:grpSp>
        <p:nvGrpSpPr>
          <p:cNvPr id="20" name="Group 19"/>
          <p:cNvGrpSpPr/>
          <p:nvPr/>
        </p:nvGrpSpPr>
        <p:grpSpPr>
          <a:xfrm>
            <a:off x="642910" y="2571744"/>
            <a:ext cx="3514354" cy="2584090"/>
            <a:chOff x="714348" y="2916612"/>
            <a:chExt cx="3514354" cy="2584090"/>
          </a:xfrm>
        </p:grpSpPr>
        <p:sp>
          <p:nvSpPr>
            <p:cNvPr id="67" name="Rectangle 66"/>
            <p:cNvSpPr/>
            <p:nvPr/>
          </p:nvSpPr>
          <p:spPr>
            <a:xfrm>
              <a:off x="717406" y="2918437"/>
              <a:ext cx="3511296" cy="2582265"/>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nb-NO">
                <a:solidFill>
                  <a:srgbClr val="444445"/>
                </a:solidFill>
              </a:endParaRPr>
            </a:p>
          </p:txBody>
        </p:sp>
        <p:grpSp>
          <p:nvGrpSpPr>
            <p:cNvPr id="68" name="Group 15"/>
            <p:cNvGrpSpPr/>
            <p:nvPr/>
          </p:nvGrpSpPr>
          <p:grpSpPr>
            <a:xfrm>
              <a:off x="1324895" y="3485360"/>
              <a:ext cx="2384092" cy="686773"/>
              <a:chOff x="3475037" y="3200400"/>
              <a:chExt cx="2773363" cy="1019175"/>
            </a:xfrm>
          </p:grpSpPr>
          <p:pic>
            <p:nvPicPr>
              <p:cNvPr id="69" name="Picture 5"/>
              <p:cNvPicPr>
                <a:picLocks noChangeAspect="1" noChangeArrowheads="1"/>
              </p:cNvPicPr>
              <p:nvPr/>
            </p:nvPicPr>
            <p:blipFill>
              <a:blip r:embed="rId3" cstate="print"/>
              <a:srcRect b="20248"/>
              <a:stretch>
                <a:fillRect/>
              </a:stretch>
            </p:blipFill>
            <p:spPr bwMode="auto">
              <a:xfrm>
                <a:off x="3475037" y="3200400"/>
                <a:ext cx="715963" cy="1019175"/>
              </a:xfrm>
              <a:prstGeom prst="rect">
                <a:avLst/>
              </a:prstGeom>
              <a:noFill/>
              <a:ln w="9525">
                <a:noFill/>
                <a:miter lim="800000"/>
                <a:headEnd/>
                <a:tailEnd/>
              </a:ln>
              <a:effectLst/>
            </p:spPr>
          </p:pic>
          <p:pic>
            <p:nvPicPr>
              <p:cNvPr id="70" name="Picture 5"/>
              <p:cNvPicPr>
                <a:picLocks noChangeAspect="1" noChangeArrowheads="1"/>
              </p:cNvPicPr>
              <p:nvPr/>
            </p:nvPicPr>
            <p:blipFill>
              <a:blip r:embed="rId3" cstate="print"/>
              <a:srcRect b="20248"/>
              <a:stretch>
                <a:fillRect/>
              </a:stretch>
            </p:blipFill>
            <p:spPr bwMode="auto">
              <a:xfrm>
                <a:off x="4160837" y="3200400"/>
                <a:ext cx="715963" cy="1019175"/>
              </a:xfrm>
              <a:prstGeom prst="rect">
                <a:avLst/>
              </a:prstGeom>
              <a:noFill/>
              <a:ln w="9525">
                <a:noFill/>
                <a:miter lim="800000"/>
                <a:headEnd/>
                <a:tailEnd/>
              </a:ln>
              <a:effectLst/>
            </p:spPr>
          </p:pic>
          <p:pic>
            <p:nvPicPr>
              <p:cNvPr id="71" name="Picture 5"/>
              <p:cNvPicPr>
                <a:picLocks noChangeAspect="1" noChangeArrowheads="1"/>
              </p:cNvPicPr>
              <p:nvPr/>
            </p:nvPicPr>
            <p:blipFill>
              <a:blip r:embed="rId3" cstate="print"/>
              <a:srcRect b="20248"/>
              <a:stretch>
                <a:fillRect/>
              </a:stretch>
            </p:blipFill>
            <p:spPr bwMode="auto">
              <a:xfrm>
                <a:off x="4846637" y="3200400"/>
                <a:ext cx="715963" cy="1019175"/>
              </a:xfrm>
              <a:prstGeom prst="rect">
                <a:avLst/>
              </a:prstGeom>
              <a:noFill/>
              <a:ln w="9525">
                <a:noFill/>
                <a:miter lim="800000"/>
                <a:headEnd/>
                <a:tailEnd/>
              </a:ln>
              <a:effectLst/>
            </p:spPr>
          </p:pic>
          <p:pic>
            <p:nvPicPr>
              <p:cNvPr id="72" name="Picture 5"/>
              <p:cNvPicPr>
                <a:picLocks noChangeAspect="1" noChangeArrowheads="1"/>
              </p:cNvPicPr>
              <p:nvPr/>
            </p:nvPicPr>
            <p:blipFill>
              <a:blip r:embed="rId3" cstate="print"/>
              <a:srcRect b="20248"/>
              <a:stretch>
                <a:fillRect/>
              </a:stretch>
            </p:blipFill>
            <p:spPr bwMode="auto">
              <a:xfrm>
                <a:off x="5532437" y="3200400"/>
                <a:ext cx="715963" cy="1019175"/>
              </a:xfrm>
              <a:prstGeom prst="rect">
                <a:avLst/>
              </a:prstGeom>
              <a:noFill/>
              <a:ln w="9525">
                <a:noFill/>
                <a:miter lim="800000"/>
                <a:headEnd/>
                <a:tailEnd/>
              </a:ln>
              <a:effectLst/>
            </p:spPr>
          </p:pic>
        </p:grpSp>
        <p:cxnSp>
          <p:nvCxnSpPr>
            <p:cNvPr id="73" name="Straight Arrow Connector 72"/>
            <p:cNvCxnSpPr/>
            <p:nvPr/>
          </p:nvCxnSpPr>
          <p:spPr bwMode="auto">
            <a:xfrm>
              <a:off x="1119744" y="5127636"/>
              <a:ext cx="3036612" cy="17260"/>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9050" cap="flat" cmpd="sng" algn="ctr">
              <a:solidFill>
                <a:schemeClr val="tx1"/>
              </a:solidFill>
              <a:prstDash val="solid"/>
              <a:round/>
              <a:headEnd type="none" w="med" len="med"/>
              <a:tailEnd type="arrow"/>
            </a:ln>
            <a:effectLst/>
          </p:spPr>
        </p:cxnSp>
        <p:sp>
          <p:nvSpPr>
            <p:cNvPr id="74" name="TextBox 73"/>
            <p:cNvSpPr txBox="1"/>
            <p:nvPr/>
          </p:nvSpPr>
          <p:spPr>
            <a:xfrm>
              <a:off x="1815913" y="5178655"/>
              <a:ext cx="1462195" cy="307777"/>
            </a:xfrm>
            <a:prstGeom prst="rect">
              <a:avLst/>
            </a:prstGeom>
            <a:noFill/>
          </p:spPr>
          <p:txBody>
            <a:bodyPr wrap="none" rtlCol="0">
              <a:spAutoFit/>
            </a:bodyPr>
            <a:lstStyle/>
            <a:p>
              <a:pPr fontAlgn="auto">
                <a:spcBef>
                  <a:spcPts val="0"/>
                </a:spcBef>
                <a:spcAft>
                  <a:spcPts val="0"/>
                </a:spcAft>
              </a:pPr>
              <a:r>
                <a:rPr lang="en-US" sz="1400" dirty="0" smtClean="0">
                  <a:solidFill>
                    <a:srgbClr val="444445"/>
                  </a:solidFill>
                  <a:latin typeface="Segoe" pitchFamily="34" charset="0"/>
                </a:rPr>
                <a:t>Content Volume</a:t>
              </a:r>
            </a:p>
          </p:txBody>
        </p:sp>
        <p:cxnSp>
          <p:nvCxnSpPr>
            <p:cNvPr id="75" name="Straight Arrow Connector 74"/>
            <p:cNvCxnSpPr/>
            <p:nvPr/>
          </p:nvCxnSpPr>
          <p:spPr bwMode="auto">
            <a:xfrm rot="5400000" flipH="1" flipV="1">
              <a:off x="161033" y="4160616"/>
              <a:ext cx="1925720" cy="8303"/>
            </a:xfrm>
            <a:prstGeom prst="straightConnector1">
              <a:avLst/>
            </a:pr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9050" cap="flat" cmpd="sng" algn="ctr">
              <a:solidFill>
                <a:schemeClr val="tx1"/>
              </a:solidFill>
              <a:prstDash val="solid"/>
              <a:round/>
              <a:headEnd type="none" w="med" len="med"/>
              <a:tailEnd type="arrow"/>
            </a:ln>
            <a:effectLst/>
          </p:spPr>
        </p:cxnSp>
        <p:sp>
          <p:nvSpPr>
            <p:cNvPr id="76" name="TextBox 75"/>
            <p:cNvSpPr txBox="1"/>
            <p:nvPr/>
          </p:nvSpPr>
          <p:spPr>
            <a:xfrm>
              <a:off x="714348" y="2916612"/>
              <a:ext cx="2409757" cy="307777"/>
            </a:xfrm>
            <a:prstGeom prst="rect">
              <a:avLst/>
            </a:prstGeom>
            <a:noFill/>
          </p:spPr>
          <p:txBody>
            <a:bodyPr wrap="square" rtlCol="0">
              <a:spAutoFit/>
            </a:bodyPr>
            <a:lstStyle/>
            <a:p>
              <a:pPr fontAlgn="auto">
                <a:spcBef>
                  <a:spcPts val="0"/>
                </a:spcBef>
                <a:spcAft>
                  <a:spcPts val="0"/>
                </a:spcAft>
              </a:pPr>
              <a:r>
                <a:rPr lang="en-US" sz="1400" dirty="0" smtClean="0">
                  <a:solidFill>
                    <a:srgbClr val="444445"/>
                  </a:solidFill>
                  <a:latin typeface="Segoe" pitchFamily="34" charset="0"/>
                </a:rPr>
                <a:t>Query Volume</a:t>
              </a:r>
            </a:p>
          </p:txBody>
        </p:sp>
        <p:grpSp>
          <p:nvGrpSpPr>
            <p:cNvPr id="77" name="Group 37"/>
            <p:cNvGrpSpPr/>
            <p:nvPr/>
          </p:nvGrpSpPr>
          <p:grpSpPr>
            <a:xfrm>
              <a:off x="1309045" y="4325387"/>
              <a:ext cx="2384092" cy="686773"/>
              <a:chOff x="3475037" y="3200400"/>
              <a:chExt cx="2773363" cy="1019175"/>
            </a:xfrm>
          </p:grpSpPr>
          <p:pic>
            <p:nvPicPr>
              <p:cNvPr id="78" name="Picture 5"/>
              <p:cNvPicPr>
                <a:picLocks noChangeAspect="1" noChangeArrowheads="1"/>
              </p:cNvPicPr>
              <p:nvPr/>
            </p:nvPicPr>
            <p:blipFill>
              <a:blip r:embed="rId3" cstate="print"/>
              <a:srcRect b="20248"/>
              <a:stretch>
                <a:fillRect/>
              </a:stretch>
            </p:blipFill>
            <p:spPr bwMode="auto">
              <a:xfrm>
                <a:off x="3475037" y="3200400"/>
                <a:ext cx="715963" cy="1019175"/>
              </a:xfrm>
              <a:prstGeom prst="rect">
                <a:avLst/>
              </a:prstGeom>
              <a:noFill/>
              <a:ln w="9525">
                <a:noFill/>
                <a:miter lim="800000"/>
                <a:headEnd/>
                <a:tailEnd/>
              </a:ln>
              <a:effectLst/>
            </p:spPr>
          </p:pic>
          <p:pic>
            <p:nvPicPr>
              <p:cNvPr id="79" name="Picture 5"/>
              <p:cNvPicPr>
                <a:picLocks noChangeAspect="1" noChangeArrowheads="1"/>
              </p:cNvPicPr>
              <p:nvPr/>
            </p:nvPicPr>
            <p:blipFill>
              <a:blip r:embed="rId3" cstate="print"/>
              <a:srcRect b="20248"/>
              <a:stretch>
                <a:fillRect/>
              </a:stretch>
            </p:blipFill>
            <p:spPr bwMode="auto">
              <a:xfrm>
                <a:off x="4160837" y="3200400"/>
                <a:ext cx="715963" cy="1019175"/>
              </a:xfrm>
              <a:prstGeom prst="rect">
                <a:avLst/>
              </a:prstGeom>
              <a:noFill/>
              <a:ln w="9525">
                <a:noFill/>
                <a:miter lim="800000"/>
                <a:headEnd/>
                <a:tailEnd/>
              </a:ln>
              <a:effectLst/>
            </p:spPr>
          </p:pic>
          <p:pic>
            <p:nvPicPr>
              <p:cNvPr id="80" name="Picture 5"/>
              <p:cNvPicPr>
                <a:picLocks noChangeAspect="1" noChangeArrowheads="1"/>
              </p:cNvPicPr>
              <p:nvPr/>
            </p:nvPicPr>
            <p:blipFill>
              <a:blip r:embed="rId3" cstate="print"/>
              <a:srcRect b="20248"/>
              <a:stretch>
                <a:fillRect/>
              </a:stretch>
            </p:blipFill>
            <p:spPr bwMode="auto">
              <a:xfrm>
                <a:off x="4846637" y="3200400"/>
                <a:ext cx="715963" cy="1019175"/>
              </a:xfrm>
              <a:prstGeom prst="rect">
                <a:avLst/>
              </a:prstGeom>
              <a:noFill/>
              <a:ln w="9525">
                <a:noFill/>
                <a:miter lim="800000"/>
                <a:headEnd/>
                <a:tailEnd/>
              </a:ln>
              <a:effectLst/>
            </p:spPr>
          </p:pic>
          <p:pic>
            <p:nvPicPr>
              <p:cNvPr id="81" name="Picture 5"/>
              <p:cNvPicPr>
                <a:picLocks noChangeAspect="1" noChangeArrowheads="1"/>
              </p:cNvPicPr>
              <p:nvPr/>
            </p:nvPicPr>
            <p:blipFill>
              <a:blip r:embed="rId3" cstate="print"/>
              <a:srcRect b="20248"/>
              <a:stretch>
                <a:fillRect/>
              </a:stretch>
            </p:blipFill>
            <p:spPr bwMode="auto">
              <a:xfrm>
                <a:off x="5532437" y="3200400"/>
                <a:ext cx="715963" cy="1019175"/>
              </a:xfrm>
              <a:prstGeom prst="rect">
                <a:avLst/>
              </a:prstGeom>
              <a:noFill/>
              <a:ln w="9525">
                <a:noFill/>
                <a:miter lim="800000"/>
                <a:headEnd/>
                <a:tailEnd/>
              </a:ln>
              <a:effectLst/>
            </p:spPr>
          </p:pic>
        </p:grpSp>
      </p:grpSp>
      <p:sp>
        <p:nvSpPr>
          <p:cNvPr id="87" name="Rounded Rectangle 86"/>
          <p:cNvSpPr/>
          <p:nvPr/>
        </p:nvSpPr>
        <p:spPr>
          <a:xfrm>
            <a:off x="4929190" y="3795698"/>
            <a:ext cx="1143000" cy="533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r>
              <a:rPr lang="en-US" sz="1200" b="1" dirty="0" smtClean="0">
                <a:solidFill>
                  <a:srgbClr val="444445"/>
                </a:solidFill>
              </a:rPr>
              <a:t>FAST </a:t>
            </a:r>
            <a:endParaRPr lang="en-US" sz="1200" b="1" dirty="0">
              <a:solidFill>
                <a:srgbClr val="444445"/>
              </a:solidFill>
            </a:endParaRPr>
          </a:p>
        </p:txBody>
      </p:sp>
    </p:spTree>
    <p:extLst>
      <p:ext uri="{BB962C8B-B14F-4D97-AF65-F5344CB8AC3E}">
        <p14:creationId xmlns:p14="http://schemas.microsoft.com/office/powerpoint/2010/main" val="393991722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341313" y="174625"/>
            <a:ext cx="8505825" cy="1052596"/>
          </a:xfrm>
        </p:spPr>
        <p:txBody>
          <a:bodyPr/>
          <a:lstStyle/>
          <a:p>
            <a:r>
              <a:rPr lang="en-US" sz="4400" dirty="0" smtClean="0"/>
              <a:t>FQL Example : Location Awareness </a:t>
            </a:r>
            <a:r>
              <a:rPr lang="en-US" dirty="0" smtClean="0"/>
              <a:t/>
            </a:r>
            <a:br>
              <a:rPr lang="en-US" dirty="0" smtClean="0"/>
            </a:br>
            <a:r>
              <a:rPr lang="en-US" sz="3200" i="1" dirty="0">
                <a:solidFill>
                  <a:srgbClr val="FFFF00"/>
                </a:solidFill>
                <a:latin typeface="+mn-lt"/>
                <a:cs typeface="+mn-cs"/>
              </a:rPr>
              <a:t>Geo-search using </a:t>
            </a:r>
            <a:r>
              <a:rPr lang="en-US" sz="3200" i="1" dirty="0" err="1">
                <a:solidFill>
                  <a:srgbClr val="FFFF00"/>
                </a:solidFill>
                <a:latin typeface="+mn-lt"/>
                <a:cs typeface="+mn-cs"/>
              </a:rPr>
              <a:t>sortformula</a:t>
            </a:r>
            <a:r>
              <a:rPr lang="en-US" sz="3200" i="1" dirty="0">
                <a:solidFill>
                  <a:srgbClr val="FFFF00"/>
                </a:solidFill>
                <a:latin typeface="+mn-lt"/>
                <a:cs typeface="+mn-cs"/>
              </a:rPr>
              <a:t>()</a:t>
            </a:r>
          </a:p>
        </p:txBody>
      </p:sp>
      <p:sp>
        <p:nvSpPr>
          <p:cNvPr id="90116" name="Rectangle 3"/>
          <p:cNvSpPr>
            <a:spLocks noChangeArrowheads="1"/>
          </p:cNvSpPr>
          <p:nvPr/>
        </p:nvSpPr>
        <p:spPr bwMode="auto">
          <a:xfrm>
            <a:off x="6400800" y="3962400"/>
            <a:ext cx="2430462" cy="1219200"/>
          </a:xfrm>
          <a:prstGeom prst="rect">
            <a:avLst/>
          </a:prstGeom>
          <a:solidFill>
            <a:schemeClr val="bg1"/>
          </a:solidFill>
          <a:ln w="9525" algn="ctr">
            <a:solidFill>
              <a:srgbClr val="808080"/>
            </a:solidFill>
            <a:miter lim="800000"/>
            <a:headEnd/>
            <a:tailEnd/>
          </a:ln>
        </p:spPr>
        <p:txBody>
          <a:bodyPr lIns="72000" tIns="72000" rIns="72000" bIns="72000"/>
          <a:lstStyle/>
          <a:p>
            <a:pPr fontAlgn="auto">
              <a:spcBef>
                <a:spcPct val="20000"/>
              </a:spcBef>
              <a:spcAft>
                <a:spcPts val="0"/>
              </a:spcAft>
            </a:pPr>
            <a:r>
              <a:rPr lang="en-US" sz="1400" dirty="0" smtClean="0">
                <a:solidFill>
                  <a:srgbClr val="444445"/>
                </a:solidFill>
                <a:latin typeface="Segoe UI"/>
              </a:rPr>
              <a:t>Formula sorting allows complete control of distance calculations (standard or ‘warped’ geometries) </a:t>
            </a:r>
            <a:endParaRPr lang="en-US" sz="1400" dirty="0">
              <a:solidFill>
                <a:srgbClr val="444445"/>
              </a:solidFill>
              <a:latin typeface="Segoe UI"/>
            </a:endParaRPr>
          </a:p>
        </p:txBody>
      </p:sp>
      <p:grpSp>
        <p:nvGrpSpPr>
          <p:cNvPr id="2" name="Group 4"/>
          <p:cNvGrpSpPr>
            <a:grpSpLocks/>
          </p:cNvGrpSpPr>
          <p:nvPr/>
        </p:nvGrpSpPr>
        <p:grpSpPr bwMode="auto">
          <a:xfrm>
            <a:off x="152400" y="1524001"/>
            <a:ext cx="7637460" cy="3254375"/>
            <a:chOff x="299" y="960"/>
            <a:chExt cx="4811" cy="2050"/>
          </a:xfrm>
        </p:grpSpPr>
        <p:sp>
          <p:nvSpPr>
            <p:cNvPr id="90118" name="Text Box 5"/>
            <p:cNvSpPr txBox="1">
              <a:spLocks noChangeArrowheads="1"/>
            </p:cNvSpPr>
            <p:nvPr/>
          </p:nvSpPr>
          <p:spPr bwMode="auto">
            <a:xfrm>
              <a:off x="299" y="985"/>
              <a:ext cx="488" cy="155"/>
            </a:xfrm>
            <a:prstGeom prst="rect">
              <a:avLst/>
            </a:prstGeom>
            <a:noFill/>
            <a:ln w="9525" algn="ctr">
              <a:noFill/>
              <a:miter lim="800000"/>
              <a:headEnd/>
              <a:tailEnd/>
            </a:ln>
          </p:spPr>
          <p:txBody>
            <a:bodyPr wrap="none" lIns="0" tIns="0" rIns="0" bIns="0">
              <a:spAutoFit/>
            </a:bodyPr>
            <a:lstStyle/>
            <a:p>
              <a:pPr fontAlgn="auto">
                <a:spcBef>
                  <a:spcPts val="0"/>
                </a:spcBef>
                <a:spcAft>
                  <a:spcPts val="0"/>
                </a:spcAft>
              </a:pPr>
              <a:r>
                <a:rPr lang="en-US" sz="1600" b="1" dirty="0">
                  <a:solidFill>
                    <a:srgbClr val="FFFFFF"/>
                  </a:solidFill>
                  <a:latin typeface="Segoe UI"/>
                </a:rPr>
                <a:t>Content</a:t>
              </a:r>
            </a:p>
          </p:txBody>
        </p:sp>
        <p:sp>
          <p:nvSpPr>
            <p:cNvPr id="90119" name="Text Box 6"/>
            <p:cNvSpPr txBox="1">
              <a:spLocks noChangeArrowheads="1"/>
            </p:cNvSpPr>
            <p:nvPr/>
          </p:nvSpPr>
          <p:spPr bwMode="auto">
            <a:xfrm>
              <a:off x="1199" y="985"/>
              <a:ext cx="696" cy="155"/>
            </a:xfrm>
            <a:prstGeom prst="rect">
              <a:avLst/>
            </a:prstGeom>
            <a:noFill/>
            <a:ln w="9525" algn="ctr">
              <a:noFill/>
              <a:miter lim="800000"/>
              <a:headEnd/>
              <a:tailEnd/>
            </a:ln>
          </p:spPr>
          <p:txBody>
            <a:bodyPr wrap="none" lIns="0" tIns="0" rIns="0" bIns="0">
              <a:spAutoFit/>
            </a:bodyPr>
            <a:lstStyle/>
            <a:p>
              <a:pPr fontAlgn="auto">
                <a:spcBef>
                  <a:spcPts val="0"/>
                </a:spcBef>
                <a:spcAft>
                  <a:spcPts val="0"/>
                </a:spcAft>
              </a:pPr>
              <a:r>
                <a:rPr lang="en-US" sz="1600" b="1">
                  <a:solidFill>
                    <a:srgbClr val="FFFFFF"/>
                  </a:solidFill>
                  <a:latin typeface="Segoe UI"/>
                </a:rPr>
                <a:t>Processing</a:t>
              </a:r>
            </a:p>
          </p:txBody>
        </p:sp>
        <p:sp>
          <p:nvSpPr>
            <p:cNvPr id="90120" name="Text Box 7"/>
            <p:cNvSpPr txBox="1">
              <a:spLocks noChangeArrowheads="1"/>
            </p:cNvSpPr>
            <p:nvPr/>
          </p:nvSpPr>
          <p:spPr bwMode="auto">
            <a:xfrm>
              <a:off x="2254" y="985"/>
              <a:ext cx="796" cy="154"/>
            </a:xfrm>
            <a:prstGeom prst="rect">
              <a:avLst/>
            </a:prstGeom>
            <a:noFill/>
            <a:ln w="9525" algn="ctr">
              <a:noFill/>
              <a:miter lim="800000"/>
              <a:headEnd/>
              <a:tailEnd/>
            </a:ln>
          </p:spPr>
          <p:txBody>
            <a:bodyPr wrap="none" lIns="0" tIns="0" rIns="0" bIns="0">
              <a:spAutoFit/>
            </a:bodyPr>
            <a:lstStyle/>
            <a:p>
              <a:pPr fontAlgn="auto">
                <a:spcBef>
                  <a:spcPts val="0"/>
                </a:spcBef>
                <a:spcAft>
                  <a:spcPts val="0"/>
                </a:spcAft>
              </a:pPr>
              <a:r>
                <a:rPr lang="en-US" sz="1600" b="1">
                  <a:solidFill>
                    <a:srgbClr val="FFFFFF"/>
                  </a:solidFill>
                  <a:latin typeface="Segoe UI"/>
                </a:rPr>
                <a:t>Search/Index</a:t>
              </a:r>
            </a:p>
          </p:txBody>
        </p:sp>
        <p:sp>
          <p:nvSpPr>
            <p:cNvPr id="90121" name="Text Box 8"/>
            <p:cNvSpPr txBox="1">
              <a:spLocks noChangeArrowheads="1"/>
            </p:cNvSpPr>
            <p:nvPr/>
          </p:nvSpPr>
          <p:spPr bwMode="auto">
            <a:xfrm>
              <a:off x="3360" y="985"/>
              <a:ext cx="370" cy="154"/>
            </a:xfrm>
            <a:prstGeom prst="rect">
              <a:avLst/>
            </a:prstGeom>
            <a:noFill/>
            <a:ln w="9525" algn="ctr">
              <a:noFill/>
              <a:miter lim="800000"/>
              <a:headEnd/>
              <a:tailEnd/>
            </a:ln>
          </p:spPr>
          <p:txBody>
            <a:bodyPr wrap="none" lIns="0" tIns="0" rIns="0" bIns="0">
              <a:spAutoFit/>
            </a:bodyPr>
            <a:lstStyle/>
            <a:p>
              <a:pPr fontAlgn="auto">
                <a:spcBef>
                  <a:spcPts val="0"/>
                </a:spcBef>
                <a:spcAft>
                  <a:spcPts val="0"/>
                </a:spcAft>
              </a:pPr>
              <a:r>
                <a:rPr lang="en-US" sz="1600" b="1" dirty="0">
                  <a:solidFill>
                    <a:srgbClr val="FFFFFF"/>
                  </a:solidFill>
                  <a:latin typeface="Segoe UI"/>
                </a:rPr>
                <a:t>Query</a:t>
              </a:r>
            </a:p>
          </p:txBody>
        </p:sp>
        <p:sp>
          <p:nvSpPr>
            <p:cNvPr id="90123" name="Text Box 10"/>
            <p:cNvSpPr txBox="1">
              <a:spLocks noChangeArrowheads="1"/>
            </p:cNvSpPr>
            <p:nvPr/>
          </p:nvSpPr>
          <p:spPr bwMode="auto">
            <a:xfrm>
              <a:off x="3216" y="2112"/>
              <a:ext cx="765" cy="814"/>
            </a:xfrm>
            <a:prstGeom prst="rect">
              <a:avLst/>
            </a:prstGeom>
            <a:noFill/>
            <a:ln w="9525" algn="ctr">
              <a:noFill/>
              <a:miter lim="800000"/>
              <a:headEnd/>
              <a:tailEnd/>
            </a:ln>
          </p:spPr>
          <p:txBody>
            <a:bodyPr lIns="0" tIns="0" rIns="0" bIns="0">
              <a:spAutoFit/>
            </a:bodyPr>
            <a:lstStyle/>
            <a:p>
              <a:pPr algn="ctr" fontAlgn="auto">
                <a:spcBef>
                  <a:spcPts val="0"/>
                </a:spcBef>
                <a:spcAft>
                  <a:spcPts val="0"/>
                </a:spcAft>
              </a:pPr>
              <a:r>
                <a:rPr lang="en-US" sz="1400" dirty="0">
                  <a:solidFill>
                    <a:srgbClr val="FFFFFF"/>
                  </a:solidFill>
                  <a:latin typeface="Segoe UI"/>
                </a:rPr>
                <a:t>Sort results by distance from end-user </a:t>
              </a:r>
              <a:r>
                <a:rPr lang="en-US" sz="1400" dirty="0" smtClean="0">
                  <a:solidFill>
                    <a:srgbClr val="FFFFFF"/>
                  </a:solidFill>
                  <a:latin typeface="Segoe UI"/>
                </a:rPr>
                <a:t>location</a:t>
              </a:r>
            </a:p>
            <a:p>
              <a:pPr algn="ctr" fontAlgn="auto">
                <a:spcBef>
                  <a:spcPts val="0"/>
                </a:spcBef>
                <a:spcAft>
                  <a:spcPts val="0"/>
                </a:spcAft>
              </a:pPr>
              <a:endParaRPr lang="en-US" sz="1400" dirty="0">
                <a:solidFill>
                  <a:srgbClr val="FFFFFF"/>
                </a:solidFill>
                <a:latin typeface="Segoe UI"/>
              </a:endParaRPr>
            </a:p>
            <a:p>
              <a:pPr algn="ctr" fontAlgn="auto">
                <a:spcBef>
                  <a:spcPts val="0"/>
                </a:spcBef>
                <a:spcAft>
                  <a:spcPts val="0"/>
                </a:spcAft>
              </a:pPr>
              <a:r>
                <a:rPr lang="en-US" sz="1400" dirty="0" smtClean="0">
                  <a:solidFill>
                    <a:srgbClr val="FFFFFF"/>
                  </a:solidFill>
                  <a:latin typeface="Segoe UI"/>
                </a:rPr>
                <a:t>(50,100)</a:t>
              </a:r>
              <a:endParaRPr lang="en-US" sz="1400" dirty="0">
                <a:solidFill>
                  <a:srgbClr val="FFFFFF"/>
                </a:solidFill>
                <a:latin typeface="Segoe UI"/>
              </a:endParaRPr>
            </a:p>
          </p:txBody>
        </p:sp>
        <p:sp>
          <p:nvSpPr>
            <p:cNvPr id="90124" name="Text Box 11"/>
            <p:cNvSpPr txBox="1">
              <a:spLocks noChangeArrowheads="1"/>
            </p:cNvSpPr>
            <p:nvPr/>
          </p:nvSpPr>
          <p:spPr bwMode="auto">
            <a:xfrm>
              <a:off x="2398" y="2132"/>
              <a:ext cx="425" cy="312"/>
            </a:xfrm>
            <a:prstGeom prst="rect">
              <a:avLst/>
            </a:prstGeom>
            <a:solidFill>
              <a:srgbClr val="EAEAEA"/>
            </a:solid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dirty="0">
                  <a:solidFill>
                    <a:srgbClr val="444445"/>
                  </a:solidFill>
                  <a:latin typeface="Segoe UI"/>
                </a:rPr>
                <a:t>Index</a:t>
              </a:r>
            </a:p>
          </p:txBody>
        </p:sp>
        <p:grpSp>
          <p:nvGrpSpPr>
            <p:cNvPr id="3" name="Group 12"/>
            <p:cNvGrpSpPr>
              <a:grpSpLocks/>
            </p:cNvGrpSpPr>
            <p:nvPr/>
          </p:nvGrpSpPr>
          <p:grpSpPr bwMode="auto">
            <a:xfrm>
              <a:off x="1122" y="1281"/>
              <a:ext cx="1050" cy="313"/>
              <a:chOff x="1037" y="1026"/>
              <a:chExt cx="1050" cy="313"/>
            </a:xfrm>
          </p:grpSpPr>
          <p:sp>
            <p:nvSpPr>
              <p:cNvPr id="90161" name="Text Box 13"/>
              <p:cNvSpPr txBox="1">
                <a:spLocks noChangeArrowheads="1"/>
              </p:cNvSpPr>
              <p:nvPr/>
            </p:nvSpPr>
            <p:spPr bwMode="auto">
              <a:xfrm>
                <a:off x="1548" y="1083"/>
                <a:ext cx="539" cy="233"/>
              </a:xfrm>
              <a:prstGeom prst="rect">
                <a:avLst/>
              </a:prstGeom>
              <a:noFill/>
              <a:ln w="9525" algn="ctr">
                <a:noFill/>
                <a:miter lim="800000"/>
                <a:headEnd/>
                <a:tailEnd/>
              </a:ln>
            </p:spPr>
            <p:txBody>
              <a:bodyPr lIns="0" tIns="0" rIns="0" bIns="0">
                <a:spAutoFit/>
              </a:bodyPr>
              <a:lstStyle/>
              <a:p>
                <a:pPr fontAlgn="auto">
                  <a:spcBef>
                    <a:spcPts val="0"/>
                  </a:spcBef>
                  <a:spcAft>
                    <a:spcPts val="0"/>
                  </a:spcAft>
                </a:pPr>
                <a:r>
                  <a:rPr lang="en-US" sz="1200" b="1">
                    <a:solidFill>
                      <a:srgbClr val="FFFFFF"/>
                    </a:solidFill>
                    <a:latin typeface="Segoe UI"/>
                  </a:rPr>
                  <a:t>External data</a:t>
                </a:r>
              </a:p>
            </p:txBody>
          </p:sp>
          <p:pic>
            <p:nvPicPr>
              <p:cNvPr id="90162" name="Picture 14" descr="Database"/>
              <p:cNvPicPr>
                <a:picLocks noChangeAspect="1" noChangeArrowheads="1"/>
              </p:cNvPicPr>
              <p:nvPr/>
            </p:nvPicPr>
            <p:blipFill>
              <a:blip r:embed="rId3" cstate="print"/>
              <a:srcRect/>
              <a:stretch>
                <a:fillRect/>
              </a:stretch>
            </p:blipFill>
            <p:spPr bwMode="auto">
              <a:xfrm>
                <a:off x="1037" y="1026"/>
                <a:ext cx="421" cy="313"/>
              </a:xfrm>
              <a:prstGeom prst="rect">
                <a:avLst/>
              </a:prstGeom>
              <a:noFill/>
              <a:ln w="9525">
                <a:noFill/>
                <a:miter lim="800000"/>
                <a:headEnd/>
                <a:tailEnd/>
              </a:ln>
            </p:spPr>
          </p:pic>
        </p:grpSp>
        <p:grpSp>
          <p:nvGrpSpPr>
            <p:cNvPr id="4" name="Group 15"/>
            <p:cNvGrpSpPr>
              <a:grpSpLocks/>
            </p:cNvGrpSpPr>
            <p:nvPr/>
          </p:nvGrpSpPr>
          <p:grpSpPr bwMode="auto">
            <a:xfrm>
              <a:off x="300" y="2047"/>
              <a:ext cx="399" cy="942"/>
              <a:chOff x="272" y="2925"/>
              <a:chExt cx="399" cy="942"/>
            </a:xfrm>
          </p:grpSpPr>
          <p:grpSp>
            <p:nvGrpSpPr>
              <p:cNvPr id="5" name="Group 16"/>
              <p:cNvGrpSpPr>
                <a:grpSpLocks/>
              </p:cNvGrpSpPr>
              <p:nvPr/>
            </p:nvGrpSpPr>
            <p:grpSpPr bwMode="auto">
              <a:xfrm>
                <a:off x="329" y="2925"/>
                <a:ext cx="342" cy="681"/>
                <a:chOff x="810" y="3096"/>
                <a:chExt cx="342" cy="681"/>
              </a:xfrm>
            </p:grpSpPr>
            <p:sp>
              <p:nvSpPr>
                <p:cNvPr id="90152" name="Text Box 17"/>
                <p:cNvSpPr txBox="1">
                  <a:spLocks noChangeArrowheads="1"/>
                </p:cNvSpPr>
                <p:nvPr/>
              </p:nvSpPr>
              <p:spPr bwMode="auto">
                <a:xfrm>
                  <a:off x="924" y="3096"/>
                  <a:ext cx="228" cy="114"/>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900" b="1">
                      <a:solidFill>
                        <a:srgbClr val="FFFFFF"/>
                      </a:solidFill>
                      <a:latin typeface="Segoe UI"/>
                    </a:rPr>
                    <a:t>ABC</a:t>
                  </a:r>
                </a:p>
              </p:txBody>
            </p:sp>
            <p:sp>
              <p:nvSpPr>
                <p:cNvPr id="90153" name="Text Box 18"/>
                <p:cNvSpPr txBox="1">
                  <a:spLocks noChangeArrowheads="1"/>
                </p:cNvSpPr>
                <p:nvPr/>
              </p:nvSpPr>
              <p:spPr bwMode="auto">
                <a:xfrm>
                  <a:off x="924" y="3266"/>
                  <a:ext cx="228" cy="114"/>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900" b="1">
                      <a:solidFill>
                        <a:srgbClr val="FFFFFF"/>
                      </a:solidFill>
                      <a:latin typeface="Segoe UI"/>
                    </a:rPr>
                    <a:t>XYZ</a:t>
                  </a:r>
                </a:p>
              </p:txBody>
            </p:sp>
            <p:sp>
              <p:nvSpPr>
                <p:cNvPr id="90154" name="Text Box 19"/>
                <p:cNvSpPr txBox="1">
                  <a:spLocks noChangeArrowheads="1"/>
                </p:cNvSpPr>
                <p:nvPr/>
              </p:nvSpPr>
              <p:spPr bwMode="auto">
                <a:xfrm>
                  <a:off x="924" y="3436"/>
                  <a:ext cx="228" cy="114"/>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900" b="1">
                      <a:solidFill>
                        <a:srgbClr val="FFFFFF"/>
                      </a:solidFill>
                      <a:latin typeface="Segoe UI"/>
                    </a:rPr>
                    <a:t>123</a:t>
                  </a:r>
                </a:p>
              </p:txBody>
            </p:sp>
            <p:sp>
              <p:nvSpPr>
                <p:cNvPr id="90155" name="Line 20"/>
                <p:cNvSpPr>
                  <a:spLocks noChangeShapeType="1"/>
                </p:cNvSpPr>
                <p:nvPr/>
              </p:nvSpPr>
              <p:spPr bwMode="auto">
                <a:xfrm>
                  <a:off x="810" y="3124"/>
                  <a:ext cx="0" cy="595"/>
                </a:xfrm>
                <a:prstGeom prst="line">
                  <a:avLst/>
                </a:prstGeom>
                <a:noFill/>
                <a:ln w="9525">
                  <a:solidFill>
                    <a:srgbClr val="808080"/>
                  </a:solidFill>
                  <a:round/>
                  <a:headEnd/>
                  <a:tailEnd/>
                </a:ln>
              </p:spPr>
              <p:txBody>
                <a:bodyPr lIns="0" tIns="0" rIns="0" bIns="0">
                  <a:spAutoFit/>
                </a:bodyPr>
                <a:lstStyle/>
                <a:p>
                  <a:pPr fontAlgn="auto">
                    <a:spcBef>
                      <a:spcPts val="0"/>
                    </a:spcBef>
                    <a:spcAft>
                      <a:spcPts val="0"/>
                    </a:spcAft>
                  </a:pPr>
                  <a:endParaRPr lang="en-US">
                    <a:solidFill>
                      <a:srgbClr val="FFFFFF"/>
                    </a:solidFill>
                    <a:latin typeface="Segoe UI"/>
                  </a:endParaRPr>
                </a:p>
              </p:txBody>
            </p:sp>
            <p:sp>
              <p:nvSpPr>
                <p:cNvPr id="90156" name="Line 21"/>
                <p:cNvSpPr>
                  <a:spLocks noChangeShapeType="1"/>
                </p:cNvSpPr>
                <p:nvPr/>
              </p:nvSpPr>
              <p:spPr bwMode="auto">
                <a:xfrm>
                  <a:off x="810" y="3152"/>
                  <a:ext cx="114" cy="0"/>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57" name="Line 22"/>
                <p:cNvSpPr>
                  <a:spLocks noChangeShapeType="1"/>
                </p:cNvSpPr>
                <p:nvPr/>
              </p:nvSpPr>
              <p:spPr bwMode="auto">
                <a:xfrm>
                  <a:off x="810" y="3322"/>
                  <a:ext cx="114" cy="0"/>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58" name="Line 23"/>
                <p:cNvSpPr>
                  <a:spLocks noChangeShapeType="1"/>
                </p:cNvSpPr>
                <p:nvPr/>
              </p:nvSpPr>
              <p:spPr bwMode="auto">
                <a:xfrm>
                  <a:off x="810" y="3492"/>
                  <a:ext cx="114" cy="0"/>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59" name="Line 24"/>
                <p:cNvSpPr>
                  <a:spLocks noChangeShapeType="1"/>
                </p:cNvSpPr>
                <p:nvPr/>
              </p:nvSpPr>
              <p:spPr bwMode="auto">
                <a:xfrm>
                  <a:off x="810" y="3719"/>
                  <a:ext cx="114" cy="0"/>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60" name="Text Box 25"/>
                <p:cNvSpPr txBox="1">
                  <a:spLocks noChangeArrowheads="1"/>
                </p:cNvSpPr>
                <p:nvPr/>
              </p:nvSpPr>
              <p:spPr bwMode="auto">
                <a:xfrm>
                  <a:off x="924" y="3663"/>
                  <a:ext cx="228" cy="114"/>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endParaRPr lang="nb-NO" sz="900" b="1">
                    <a:solidFill>
                      <a:srgbClr val="FFFFFF"/>
                    </a:solidFill>
                    <a:latin typeface="Segoe UI"/>
                  </a:endParaRPr>
                </a:p>
              </p:txBody>
            </p:sp>
          </p:grpSp>
          <p:grpSp>
            <p:nvGrpSpPr>
              <p:cNvPr id="6" name="Group 26"/>
              <p:cNvGrpSpPr>
                <a:grpSpLocks/>
              </p:cNvGrpSpPr>
              <p:nvPr/>
            </p:nvGrpSpPr>
            <p:grpSpPr bwMode="auto">
              <a:xfrm>
                <a:off x="272" y="3634"/>
                <a:ext cx="368" cy="233"/>
                <a:chOff x="272" y="3634"/>
                <a:chExt cx="368" cy="233"/>
              </a:xfrm>
            </p:grpSpPr>
            <p:sp>
              <p:nvSpPr>
                <p:cNvPr id="90150" name="Text Box 27"/>
                <p:cNvSpPr txBox="1">
                  <a:spLocks noChangeArrowheads="1"/>
                </p:cNvSpPr>
                <p:nvPr/>
              </p:nvSpPr>
              <p:spPr bwMode="auto">
                <a:xfrm>
                  <a:off x="357" y="3634"/>
                  <a:ext cx="255" cy="233"/>
                </a:xfrm>
                <a:prstGeom prst="rect">
                  <a:avLst/>
                </a:prstGeom>
                <a:noFill/>
                <a:ln w="9525" algn="ctr">
                  <a:noFill/>
                  <a:miter lim="800000"/>
                  <a:headEnd/>
                  <a:tailEnd/>
                </a:ln>
              </p:spPr>
              <p:txBody>
                <a:bodyPr lIns="0" tIns="0" rIns="0" bIns="0">
                  <a:spAutoFit/>
                </a:bodyPr>
                <a:lstStyle/>
                <a:p>
                  <a:pPr fontAlgn="auto">
                    <a:spcBef>
                      <a:spcPts val="0"/>
                    </a:spcBef>
                    <a:spcAft>
                      <a:spcPts val="0"/>
                    </a:spcAft>
                  </a:pPr>
                  <a:r>
                    <a:rPr lang="en-US" sz="1200" b="1">
                      <a:solidFill>
                        <a:srgbClr val="FFFFFF"/>
                      </a:solidFill>
                      <a:latin typeface="Segoe UI"/>
                    </a:rPr>
                    <a:t>Geo data</a:t>
                  </a:r>
                </a:p>
              </p:txBody>
            </p:sp>
            <p:sp>
              <p:nvSpPr>
                <p:cNvPr id="90151" name="AutoShape 28"/>
                <p:cNvSpPr>
                  <a:spLocks noChangeArrowheads="1"/>
                </p:cNvSpPr>
                <p:nvPr/>
              </p:nvSpPr>
              <p:spPr bwMode="auto">
                <a:xfrm>
                  <a:off x="272" y="3674"/>
                  <a:ext cx="368" cy="174"/>
                </a:xfrm>
                <a:prstGeom prst="flowChartInputOutput">
                  <a:avLst/>
                </a:prstGeom>
                <a:noFill/>
                <a:ln w="9525" algn="ctr">
                  <a:solidFill>
                    <a:srgbClr val="808080"/>
                  </a:solidFill>
                  <a:miter lim="800000"/>
                  <a:headEnd/>
                  <a:tailEnd/>
                </a:ln>
              </p:spPr>
              <p:txBody>
                <a:bodyPr lIns="0" tIns="0" rIns="0" bIns="0" anchor="ctr">
                  <a:spAutoFit/>
                </a:bodyPr>
                <a:lstStyle/>
                <a:p>
                  <a:pPr fontAlgn="auto">
                    <a:spcBef>
                      <a:spcPts val="0"/>
                    </a:spcBef>
                    <a:spcAft>
                      <a:spcPts val="0"/>
                    </a:spcAft>
                  </a:pPr>
                  <a:endParaRPr lang="en-US">
                    <a:solidFill>
                      <a:srgbClr val="FFFFFF"/>
                    </a:solidFill>
                    <a:latin typeface="Segoe UI"/>
                  </a:endParaRPr>
                </a:p>
              </p:txBody>
            </p:sp>
          </p:grpSp>
        </p:grpSp>
        <p:grpSp>
          <p:nvGrpSpPr>
            <p:cNvPr id="7" name="Group 29"/>
            <p:cNvGrpSpPr>
              <a:grpSpLocks/>
            </p:cNvGrpSpPr>
            <p:nvPr/>
          </p:nvGrpSpPr>
          <p:grpSpPr bwMode="auto">
            <a:xfrm>
              <a:off x="924" y="2132"/>
              <a:ext cx="1164" cy="878"/>
              <a:chOff x="1519" y="3067"/>
              <a:chExt cx="1164" cy="878"/>
            </a:xfrm>
          </p:grpSpPr>
          <p:sp>
            <p:nvSpPr>
              <p:cNvPr id="90134" name="Text Box 30"/>
              <p:cNvSpPr txBox="1">
                <a:spLocks noChangeArrowheads="1"/>
              </p:cNvSpPr>
              <p:nvPr/>
            </p:nvSpPr>
            <p:spPr bwMode="auto">
              <a:xfrm>
                <a:off x="1831" y="3067"/>
                <a:ext cx="624" cy="311"/>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Geo specific processing</a:t>
                </a:r>
              </a:p>
            </p:txBody>
          </p:sp>
          <p:sp>
            <p:nvSpPr>
              <p:cNvPr id="90135" name="Text Box 31"/>
              <p:cNvSpPr txBox="1">
                <a:spLocks noChangeArrowheads="1"/>
              </p:cNvSpPr>
              <p:nvPr/>
            </p:nvSpPr>
            <p:spPr bwMode="auto">
              <a:xfrm>
                <a:off x="2001" y="3351"/>
                <a:ext cx="256" cy="170"/>
              </a:xfrm>
              <a:prstGeom prst="rect">
                <a:avLst/>
              </a:prstGeom>
              <a:solidFill>
                <a:schemeClr val="bg1"/>
              </a:solid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dirty="0">
                    <a:solidFill>
                      <a:srgbClr val="444445"/>
                    </a:solidFill>
                    <a:latin typeface="Segoe UI"/>
                  </a:rPr>
                  <a:t>Geo</a:t>
                </a:r>
              </a:p>
            </p:txBody>
          </p:sp>
          <p:sp>
            <p:nvSpPr>
              <p:cNvPr id="90136" name="Text Box 32"/>
              <p:cNvSpPr txBox="1">
                <a:spLocks noChangeArrowheads="1"/>
              </p:cNvSpPr>
              <p:nvPr/>
            </p:nvSpPr>
            <p:spPr bwMode="auto">
              <a:xfrm>
                <a:off x="1689" y="3577"/>
                <a:ext cx="341" cy="169"/>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Pos_1</a:t>
                </a:r>
              </a:p>
            </p:txBody>
          </p:sp>
          <p:sp>
            <p:nvSpPr>
              <p:cNvPr id="90137" name="Text Box 33"/>
              <p:cNvSpPr txBox="1">
                <a:spLocks noChangeArrowheads="1"/>
              </p:cNvSpPr>
              <p:nvPr/>
            </p:nvSpPr>
            <p:spPr bwMode="auto">
              <a:xfrm>
                <a:off x="2228" y="3577"/>
                <a:ext cx="341" cy="169"/>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Pos_2</a:t>
                </a:r>
              </a:p>
            </p:txBody>
          </p:sp>
          <p:sp>
            <p:nvSpPr>
              <p:cNvPr id="90138" name="Text Box 34"/>
              <p:cNvSpPr txBox="1">
                <a:spLocks noChangeArrowheads="1"/>
              </p:cNvSpPr>
              <p:nvPr/>
            </p:nvSpPr>
            <p:spPr bwMode="auto">
              <a:xfrm>
                <a:off x="1519" y="3776"/>
                <a:ext cx="228" cy="169"/>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Lat</a:t>
                </a:r>
              </a:p>
            </p:txBody>
          </p:sp>
          <p:sp>
            <p:nvSpPr>
              <p:cNvPr id="90139" name="Text Box 35"/>
              <p:cNvSpPr txBox="1">
                <a:spLocks noChangeArrowheads="1"/>
              </p:cNvSpPr>
              <p:nvPr/>
            </p:nvSpPr>
            <p:spPr bwMode="auto">
              <a:xfrm>
                <a:off x="1774" y="3776"/>
                <a:ext cx="285" cy="168"/>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Lon</a:t>
                </a:r>
              </a:p>
            </p:txBody>
          </p:sp>
          <p:sp>
            <p:nvSpPr>
              <p:cNvPr id="90140" name="Text Box 36"/>
              <p:cNvSpPr txBox="1">
                <a:spLocks noChangeArrowheads="1"/>
              </p:cNvSpPr>
              <p:nvPr/>
            </p:nvSpPr>
            <p:spPr bwMode="auto">
              <a:xfrm>
                <a:off x="2398" y="3776"/>
                <a:ext cx="285" cy="168"/>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Lon</a:t>
                </a:r>
              </a:p>
            </p:txBody>
          </p:sp>
          <p:sp>
            <p:nvSpPr>
              <p:cNvPr id="90141" name="Text Box 37"/>
              <p:cNvSpPr txBox="1">
                <a:spLocks noChangeArrowheads="1"/>
              </p:cNvSpPr>
              <p:nvPr/>
            </p:nvSpPr>
            <p:spPr bwMode="auto">
              <a:xfrm>
                <a:off x="2143" y="3776"/>
                <a:ext cx="228" cy="169"/>
              </a:xfrm>
              <a:prstGeom prst="rect">
                <a:avLst/>
              </a:prstGeom>
              <a:noFill/>
              <a:ln w="9525" algn="ctr">
                <a:solidFill>
                  <a:schemeClr val="tx1"/>
                </a:solidFill>
                <a:miter lim="800000"/>
                <a:headEnd/>
                <a:tailEnd/>
              </a:ln>
            </p:spPr>
            <p:txBody>
              <a:bodyPr lIns="36000" tIns="36000" rIns="36000" bIns="36000" anchor="ctr" anchorCtr="1"/>
              <a:lstStyle/>
              <a:p>
                <a:pPr fontAlgn="auto">
                  <a:spcBef>
                    <a:spcPts val="0"/>
                  </a:spcBef>
                  <a:spcAft>
                    <a:spcPts val="0"/>
                  </a:spcAft>
                </a:pPr>
                <a:r>
                  <a:rPr lang="en-US" sz="1200" b="1">
                    <a:solidFill>
                      <a:srgbClr val="FFFFFF"/>
                    </a:solidFill>
                    <a:latin typeface="Segoe UI"/>
                  </a:rPr>
                  <a:t>Lat</a:t>
                </a:r>
              </a:p>
            </p:txBody>
          </p:sp>
          <p:sp>
            <p:nvSpPr>
              <p:cNvPr id="90142" name="Line 38"/>
              <p:cNvSpPr>
                <a:spLocks noChangeShapeType="1"/>
              </p:cNvSpPr>
              <p:nvPr/>
            </p:nvSpPr>
            <p:spPr bwMode="auto">
              <a:xfrm flipH="1">
                <a:off x="1831" y="3521"/>
                <a:ext cx="227" cy="56"/>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43" name="Line 39"/>
              <p:cNvSpPr>
                <a:spLocks noChangeShapeType="1"/>
              </p:cNvSpPr>
              <p:nvPr/>
            </p:nvSpPr>
            <p:spPr bwMode="auto">
              <a:xfrm>
                <a:off x="2171" y="3521"/>
                <a:ext cx="227" cy="56"/>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44" name="Line 40"/>
              <p:cNvSpPr>
                <a:spLocks noChangeShapeType="1"/>
              </p:cNvSpPr>
              <p:nvPr/>
            </p:nvSpPr>
            <p:spPr bwMode="auto">
              <a:xfrm flipH="1">
                <a:off x="1661" y="3748"/>
                <a:ext cx="85" cy="28"/>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45" name="Line 41"/>
              <p:cNvSpPr>
                <a:spLocks noChangeShapeType="1"/>
              </p:cNvSpPr>
              <p:nvPr/>
            </p:nvSpPr>
            <p:spPr bwMode="auto">
              <a:xfrm>
                <a:off x="1859" y="3748"/>
                <a:ext cx="57" cy="28"/>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46" name="Line 42"/>
              <p:cNvSpPr>
                <a:spLocks noChangeShapeType="1"/>
              </p:cNvSpPr>
              <p:nvPr/>
            </p:nvSpPr>
            <p:spPr bwMode="auto">
              <a:xfrm flipH="1">
                <a:off x="2256" y="3748"/>
                <a:ext cx="57" cy="28"/>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90147" name="Line 43"/>
              <p:cNvSpPr>
                <a:spLocks noChangeShapeType="1"/>
              </p:cNvSpPr>
              <p:nvPr/>
            </p:nvSpPr>
            <p:spPr bwMode="auto">
              <a:xfrm>
                <a:off x="2483" y="3748"/>
                <a:ext cx="114" cy="28"/>
              </a:xfrm>
              <a:prstGeom prst="line">
                <a:avLst/>
              </a:prstGeom>
              <a:noFill/>
              <a:ln w="9525">
                <a:solidFill>
                  <a:srgbClr val="808080"/>
                </a:solidFill>
                <a:round/>
                <a:headEnd/>
                <a:tailEn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grpSp>
        <p:pic>
          <p:nvPicPr>
            <p:cNvPr id="90128" name="Picture 44" descr="BusinessManager"/>
            <p:cNvPicPr>
              <a:picLocks noChangeAspect="1" noChangeArrowheads="1"/>
            </p:cNvPicPr>
            <p:nvPr/>
          </p:nvPicPr>
          <p:blipFill>
            <a:blip r:embed="rId4" cstate="print"/>
            <a:srcRect/>
            <a:stretch>
              <a:fillRect/>
            </a:stretch>
          </p:blipFill>
          <p:spPr bwMode="auto">
            <a:xfrm>
              <a:off x="3447" y="1423"/>
              <a:ext cx="186" cy="664"/>
            </a:xfrm>
            <a:prstGeom prst="rect">
              <a:avLst/>
            </a:prstGeom>
            <a:noFill/>
            <a:ln w="9525">
              <a:noFill/>
              <a:miter lim="800000"/>
              <a:headEnd/>
              <a:tailEnd/>
            </a:ln>
          </p:spPr>
        </p:pic>
        <p:sp>
          <p:nvSpPr>
            <p:cNvPr id="90129" name="AutoShape 45"/>
            <p:cNvSpPr>
              <a:spLocks noChangeArrowheads="1"/>
            </p:cNvSpPr>
            <p:nvPr/>
          </p:nvSpPr>
          <p:spPr bwMode="auto">
            <a:xfrm>
              <a:off x="782" y="2101"/>
              <a:ext cx="0" cy="347"/>
            </a:xfrm>
            <a:prstGeom prst="rightArrow">
              <a:avLst>
                <a:gd name="adj1" fmla="val 50000"/>
                <a:gd name="adj2" fmla="val 43916"/>
              </a:avLst>
            </a:prstGeom>
            <a:solidFill>
              <a:srgbClr val="FF9900"/>
            </a:solidFill>
            <a:ln w="9525" algn="ctr">
              <a:noFill/>
              <a:miter lim="800000"/>
              <a:headEnd/>
              <a:tailEnd/>
            </a:ln>
          </p:spPr>
          <p:txBody>
            <a:bodyPr wrap="none" lIns="0" tIns="0" rIns="0" bIns="0" anchor="ctr">
              <a:spAutoFit/>
            </a:bodyPr>
            <a:lstStyle/>
            <a:p>
              <a:pPr fontAlgn="auto">
                <a:spcBef>
                  <a:spcPts val="0"/>
                </a:spcBef>
                <a:spcAft>
                  <a:spcPts val="0"/>
                </a:spcAft>
              </a:pPr>
              <a:endParaRPr lang="en-US">
                <a:solidFill>
                  <a:srgbClr val="FFFFFF"/>
                </a:solidFill>
                <a:latin typeface="Segoe UI"/>
              </a:endParaRPr>
            </a:p>
          </p:txBody>
        </p:sp>
        <p:sp>
          <p:nvSpPr>
            <p:cNvPr id="90130" name="AutoShape 46"/>
            <p:cNvSpPr>
              <a:spLocks noChangeArrowheads="1"/>
            </p:cNvSpPr>
            <p:nvPr/>
          </p:nvSpPr>
          <p:spPr bwMode="auto">
            <a:xfrm>
              <a:off x="1944" y="2100"/>
              <a:ext cx="0" cy="347"/>
            </a:xfrm>
            <a:prstGeom prst="rightArrow">
              <a:avLst>
                <a:gd name="adj1" fmla="val 50000"/>
                <a:gd name="adj2" fmla="val 43916"/>
              </a:avLst>
            </a:prstGeom>
            <a:solidFill>
              <a:srgbClr val="FF9900"/>
            </a:solidFill>
            <a:ln w="9525" algn="ctr">
              <a:noFill/>
              <a:miter lim="800000"/>
              <a:headEnd/>
              <a:tailEnd/>
            </a:ln>
          </p:spPr>
          <p:txBody>
            <a:bodyPr wrap="none" lIns="0" tIns="0" rIns="0" bIns="0" anchor="ctr">
              <a:spAutoFit/>
            </a:bodyPr>
            <a:lstStyle/>
            <a:p>
              <a:pPr fontAlgn="auto">
                <a:spcBef>
                  <a:spcPts val="0"/>
                </a:spcBef>
                <a:spcAft>
                  <a:spcPts val="0"/>
                </a:spcAft>
              </a:pPr>
              <a:endParaRPr lang="en-US">
                <a:solidFill>
                  <a:srgbClr val="FFFFFF"/>
                </a:solidFill>
                <a:latin typeface="Segoe UI"/>
              </a:endParaRPr>
            </a:p>
          </p:txBody>
        </p:sp>
        <p:sp>
          <p:nvSpPr>
            <p:cNvPr id="90131" name="AutoShape 47"/>
            <p:cNvSpPr>
              <a:spLocks noChangeArrowheads="1"/>
            </p:cNvSpPr>
            <p:nvPr/>
          </p:nvSpPr>
          <p:spPr bwMode="auto">
            <a:xfrm>
              <a:off x="2852" y="2128"/>
              <a:ext cx="0" cy="347"/>
            </a:xfrm>
            <a:prstGeom prst="rightArrow">
              <a:avLst>
                <a:gd name="adj1" fmla="val 50000"/>
                <a:gd name="adj2" fmla="val 43916"/>
              </a:avLst>
            </a:prstGeom>
            <a:solidFill>
              <a:srgbClr val="FF9900"/>
            </a:solidFill>
            <a:ln w="9525" algn="ctr">
              <a:noFill/>
              <a:miter lim="800000"/>
              <a:headEnd/>
              <a:tailEnd/>
            </a:ln>
          </p:spPr>
          <p:txBody>
            <a:bodyPr wrap="none" lIns="0" tIns="0" rIns="0" bIns="0" anchor="ctr">
              <a:spAutoFit/>
            </a:bodyPr>
            <a:lstStyle/>
            <a:p>
              <a:pPr fontAlgn="auto">
                <a:spcBef>
                  <a:spcPts val="0"/>
                </a:spcBef>
                <a:spcAft>
                  <a:spcPts val="0"/>
                </a:spcAft>
              </a:pPr>
              <a:endParaRPr lang="en-US">
                <a:solidFill>
                  <a:srgbClr val="FFFFFF"/>
                </a:solidFill>
                <a:latin typeface="Segoe UI"/>
              </a:endParaRPr>
            </a:p>
          </p:txBody>
        </p:sp>
        <p:sp>
          <p:nvSpPr>
            <p:cNvPr id="90132" name="Line 48"/>
            <p:cNvSpPr>
              <a:spLocks noChangeShapeType="1"/>
            </p:cNvSpPr>
            <p:nvPr/>
          </p:nvSpPr>
          <p:spPr bwMode="auto">
            <a:xfrm>
              <a:off x="1548" y="1593"/>
              <a:ext cx="0" cy="539"/>
            </a:xfrm>
            <a:prstGeom prst="line">
              <a:avLst/>
            </a:prstGeom>
            <a:noFill/>
            <a:ln w="38100">
              <a:solidFill>
                <a:srgbClr val="FF9900"/>
              </a:solidFill>
              <a:prstDash val="sysDot"/>
              <a:round/>
              <a:headEnd/>
              <a:tailEnd type="triangle" w="med" len="med"/>
            </a:ln>
          </p:spPr>
          <p:txBody>
            <a:bodyPr wrap="none" lIns="0" tIns="0" rIns="0" bIns="0">
              <a:spAutoFit/>
            </a:bodyPr>
            <a:lstStyle/>
            <a:p>
              <a:pPr fontAlgn="auto">
                <a:spcBef>
                  <a:spcPts val="0"/>
                </a:spcBef>
                <a:spcAft>
                  <a:spcPts val="0"/>
                </a:spcAft>
              </a:pPr>
              <a:endParaRPr lang="en-US">
                <a:solidFill>
                  <a:srgbClr val="FFFFFF"/>
                </a:solidFill>
                <a:latin typeface="Segoe UI"/>
              </a:endParaRPr>
            </a:p>
          </p:txBody>
        </p:sp>
        <p:sp>
          <p:nvSpPr>
            <p:cNvPr id="52" name="Text Box 8"/>
            <p:cNvSpPr txBox="1">
              <a:spLocks noChangeArrowheads="1"/>
            </p:cNvSpPr>
            <p:nvPr/>
          </p:nvSpPr>
          <p:spPr bwMode="auto">
            <a:xfrm>
              <a:off x="4715" y="960"/>
              <a:ext cx="395" cy="155"/>
            </a:xfrm>
            <a:prstGeom prst="rect">
              <a:avLst/>
            </a:prstGeom>
            <a:noFill/>
            <a:ln w="9525" algn="ctr">
              <a:noFill/>
              <a:miter lim="800000"/>
              <a:headEnd/>
              <a:tailEnd/>
            </a:ln>
          </p:spPr>
          <p:txBody>
            <a:bodyPr wrap="none" lIns="0" tIns="0" rIns="0" bIns="0">
              <a:spAutoFit/>
            </a:bodyPr>
            <a:lstStyle/>
            <a:p>
              <a:pPr fontAlgn="auto">
                <a:spcBef>
                  <a:spcPts val="0"/>
                </a:spcBef>
                <a:spcAft>
                  <a:spcPts val="0"/>
                </a:spcAft>
              </a:pPr>
              <a:r>
                <a:rPr lang="en-US" sz="1600" b="1" dirty="0" smtClean="0">
                  <a:solidFill>
                    <a:srgbClr val="FFFFFF"/>
                  </a:solidFill>
                  <a:latin typeface="Segoe UI"/>
                </a:rPr>
                <a:t>Result</a:t>
              </a:r>
              <a:endParaRPr lang="en-US" sz="1600" b="1" dirty="0">
                <a:solidFill>
                  <a:srgbClr val="FFFFFF"/>
                </a:solidFill>
                <a:latin typeface="Segoe UI"/>
              </a:endParaRPr>
            </a:p>
          </p:txBody>
        </p:sp>
      </p:grpSp>
      <p:sp>
        <p:nvSpPr>
          <p:cNvPr id="8" name="Rectangle 7"/>
          <p:cNvSpPr/>
          <p:nvPr/>
        </p:nvSpPr>
        <p:spPr>
          <a:xfrm>
            <a:off x="457200" y="6260068"/>
            <a:ext cx="8458200" cy="369332"/>
          </a:xfrm>
          <a:prstGeom prst="rect">
            <a:avLst/>
          </a:prstGeom>
        </p:spPr>
        <p:txBody>
          <a:bodyPr wrap="square">
            <a:spAutoFit/>
          </a:bodyPr>
          <a:lstStyle/>
          <a:p>
            <a:pPr fontAlgn="auto">
              <a:spcBef>
                <a:spcPts val="0"/>
              </a:spcBef>
              <a:spcAft>
                <a:spcPts val="0"/>
              </a:spcAft>
            </a:pPr>
            <a:r>
              <a:rPr lang="en-US" dirty="0" smtClean="0">
                <a:solidFill>
                  <a:srgbClr val="FFFFFF"/>
                </a:solidFill>
                <a:latin typeface="Segoe UI"/>
              </a:rPr>
              <a:t>query=</a:t>
            </a:r>
            <a:r>
              <a:rPr lang="en-US" dirty="0" err="1" smtClean="0">
                <a:solidFill>
                  <a:srgbClr val="FFFFFF"/>
                </a:solidFill>
                <a:latin typeface="Segoe UI"/>
              </a:rPr>
              <a:t>hotel&amp;sortby</a:t>
            </a:r>
            <a:r>
              <a:rPr lang="en-US" dirty="0">
                <a:solidFill>
                  <a:srgbClr val="FFFFFF"/>
                </a:solidFill>
                <a:latin typeface="Segoe UI"/>
              </a:rPr>
              <a:t>=+[</a:t>
            </a:r>
            <a:r>
              <a:rPr lang="en-US" dirty="0" err="1" smtClean="0">
                <a:solidFill>
                  <a:srgbClr val="FFFFFF"/>
                </a:solidFill>
                <a:latin typeface="Segoe UI"/>
              </a:rPr>
              <a:t>formula:sqrt</a:t>
            </a:r>
            <a:r>
              <a:rPr lang="en-US" dirty="0" smtClean="0">
                <a:solidFill>
                  <a:srgbClr val="FFFFFF"/>
                </a:solidFill>
                <a:latin typeface="Segoe UI"/>
              </a:rPr>
              <a:t>(</a:t>
            </a:r>
            <a:r>
              <a:rPr lang="en-US" dirty="0" err="1" smtClean="0">
                <a:solidFill>
                  <a:srgbClr val="FFFFFF"/>
                </a:solidFill>
                <a:latin typeface="Segoe UI"/>
              </a:rPr>
              <a:t>pow</a:t>
            </a:r>
            <a:r>
              <a:rPr lang="en-US" dirty="0" smtClean="0">
                <a:solidFill>
                  <a:srgbClr val="FFFFFF"/>
                </a:solidFill>
                <a:latin typeface="Segoe UI"/>
              </a:rPr>
              <a:t>(50-latitude,2</a:t>
            </a:r>
            <a:r>
              <a:rPr lang="en-US" dirty="0">
                <a:solidFill>
                  <a:srgbClr val="FFFFFF"/>
                </a:solidFill>
                <a:latin typeface="Segoe UI"/>
              </a:rPr>
              <a:t>)+</a:t>
            </a:r>
            <a:r>
              <a:rPr lang="en-US" dirty="0" err="1" smtClean="0">
                <a:solidFill>
                  <a:srgbClr val="FFFFFF"/>
                </a:solidFill>
                <a:latin typeface="Segoe UI"/>
              </a:rPr>
              <a:t>pow</a:t>
            </a:r>
            <a:r>
              <a:rPr lang="en-US" dirty="0" smtClean="0">
                <a:solidFill>
                  <a:srgbClr val="FFFFFF"/>
                </a:solidFill>
                <a:latin typeface="Segoe UI"/>
              </a:rPr>
              <a:t>(100-longitude,2))]</a:t>
            </a:r>
            <a:endParaRPr lang="en-US" dirty="0">
              <a:solidFill>
                <a:srgbClr val="FFFFFF"/>
              </a:solidFill>
              <a:latin typeface="Segoe UI"/>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395309"/>
            <a:ext cx="2971800" cy="14908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TextBox 8"/>
              <p:cNvSpPr txBox="1"/>
              <p:nvPr/>
            </p:nvSpPr>
            <p:spPr>
              <a:xfrm>
                <a:off x="457200" y="5498068"/>
                <a:ext cx="8153400" cy="761427"/>
              </a:xfrm>
              <a:prstGeom prst="rect">
                <a:avLst/>
              </a:prstGeom>
              <a:noFill/>
            </p:spPr>
            <p:txBody>
              <a:bodyPr wrap="square" rtlCol="0" anchor="ctr" anchorCtr="0">
                <a:spAutoFit/>
              </a:bodyPr>
              <a:lstStyle/>
              <a:p>
                <a:pPr fontAlgn="auto">
                  <a:spcBef>
                    <a:spcPts val="0"/>
                  </a:spcBef>
                  <a:spcAft>
                    <a:spcPts val="0"/>
                  </a:spcAft>
                </a:pPr>
                <a:r>
                  <a:rPr lang="en-US" sz="2000" dirty="0" smtClean="0">
                    <a:solidFill>
                      <a:srgbClr val="FFFFFF"/>
                    </a:solidFill>
                    <a:latin typeface="Segoe UI"/>
                  </a:rPr>
                  <a:t>D</a:t>
                </a:r>
                <a:r>
                  <a:rPr lang="" sz="2000" dirty="0" smtClean="0">
                    <a:solidFill>
                      <a:srgbClr val="FFFFFF"/>
                    </a:solidFill>
                    <a:latin typeface="Segoe UI"/>
                  </a:rPr>
                  <a:t>istance(from 50,100) </a:t>
                </a:r>
                <a14:m>
                  <m:oMath xmlns:m="http://schemas.openxmlformats.org/officeDocument/2006/math">
                    <m:r>
                      <a:rPr lang="" sz="2800" i="1" dirty="0" smtClean="0">
                        <a:solidFill>
                          <a:srgbClr val="FFFFFF"/>
                        </a:solidFill>
                        <a:latin typeface="Cambria Math"/>
                      </a:rPr>
                      <m:t>=</m:t>
                    </m:r>
                    <m:f>
                      <m:fPr>
                        <m:type m:val="noBar"/>
                        <m:ctrlPr>
                          <a:rPr lang="" sz="2800" i="1" dirty="0" smtClean="0">
                            <a:solidFill>
                              <a:srgbClr val="FFFFFF"/>
                            </a:solidFill>
                            <a:latin typeface="Cambria Math"/>
                          </a:rPr>
                        </m:ctrlPr>
                      </m:fPr>
                      <m:num>
                        <m:rad>
                          <m:radPr>
                            <m:degHide m:val="on"/>
                            <m:ctrlPr>
                              <a:rPr lang="" sz="2800" i="1" dirty="0" smtClean="0">
                                <a:solidFill>
                                  <a:srgbClr val="FFFFFF"/>
                                </a:solidFill>
                                <a:latin typeface="Cambria Math"/>
                              </a:rPr>
                            </m:ctrlPr>
                          </m:radPr>
                          <m:deg/>
                          <m:e>
                            <m:sSup>
                              <m:sSupPr>
                                <m:ctrlPr>
                                  <a:rPr lang="" sz="2800" i="1" dirty="0" smtClean="0">
                                    <a:solidFill>
                                      <a:srgbClr val="FFFFFF"/>
                                    </a:solidFill>
                                    <a:latin typeface="Cambria Math"/>
                                  </a:rPr>
                                </m:ctrlPr>
                              </m:sSupPr>
                              <m:e>
                                <m:r>
                                  <a:rPr lang="" sz="2800" i="1" dirty="0" smtClean="0">
                                    <a:solidFill>
                                      <a:srgbClr val="FFFFFF"/>
                                    </a:solidFill>
                                    <a:latin typeface="Cambria Math"/>
                                  </a:rPr>
                                  <m:t>(50−</m:t>
                                </m:r>
                                <m:r>
                                  <a:rPr lang="" sz="2800" i="1" dirty="0" smtClean="0">
                                    <a:solidFill>
                                      <a:srgbClr val="FFFFFF"/>
                                    </a:solidFill>
                                    <a:latin typeface="Cambria Math"/>
                                  </a:rPr>
                                  <m:t>𝑙𝑎𝑡𝑖𝑡𝑢𝑑𝑒</m:t>
                                </m:r>
                                <m:r>
                                  <a:rPr lang="" sz="2800" i="1" dirty="0" smtClean="0">
                                    <a:solidFill>
                                      <a:srgbClr val="FFFFFF"/>
                                    </a:solidFill>
                                    <a:latin typeface="Cambria Math"/>
                                  </a:rPr>
                                  <m:t>)</m:t>
                                </m:r>
                              </m:e>
                              <m:sup>
                                <m:r>
                                  <a:rPr lang="" sz="2800" i="1" dirty="0" smtClean="0">
                                    <a:solidFill>
                                      <a:srgbClr val="FFFFFF"/>
                                    </a:solidFill>
                                    <a:latin typeface="Cambria Math"/>
                                  </a:rPr>
                                  <m:t>2</m:t>
                                </m:r>
                              </m:sup>
                            </m:sSup>
                            <m:r>
                              <a:rPr lang="" sz="2800" i="1" dirty="0" smtClean="0">
                                <a:solidFill>
                                  <a:srgbClr val="FFFFFF"/>
                                </a:solidFill>
                                <a:latin typeface="Cambria Math"/>
                              </a:rPr>
                              <m:t>+</m:t>
                            </m:r>
                            <m:sSup>
                              <m:sSupPr>
                                <m:ctrlPr>
                                  <a:rPr lang="" sz="2800" i="1" dirty="0" smtClean="0">
                                    <a:solidFill>
                                      <a:srgbClr val="FFFFFF"/>
                                    </a:solidFill>
                                    <a:latin typeface="Cambria Math"/>
                                  </a:rPr>
                                </m:ctrlPr>
                              </m:sSupPr>
                              <m:e>
                                <m:r>
                                  <a:rPr lang="" sz="2800" i="1" dirty="0" smtClean="0">
                                    <a:solidFill>
                                      <a:srgbClr val="FFFFFF"/>
                                    </a:solidFill>
                                    <a:latin typeface="Cambria Math"/>
                                  </a:rPr>
                                  <m:t>(100−</m:t>
                                </m:r>
                                <m:r>
                                  <a:rPr lang="" sz="2800" i="1" dirty="0" smtClean="0">
                                    <a:solidFill>
                                      <a:srgbClr val="FFFFFF"/>
                                    </a:solidFill>
                                    <a:latin typeface="Cambria Math"/>
                                  </a:rPr>
                                  <m:t>𝑙𝑜𝑛𝑔𝑖𝑡𝑢𝑑𝑒</m:t>
                                </m:r>
                                <m:r>
                                  <a:rPr lang="" sz="2800" i="1" dirty="0" smtClean="0">
                                    <a:solidFill>
                                      <a:srgbClr val="FFFFFF"/>
                                    </a:solidFill>
                                    <a:latin typeface="Cambria Math"/>
                                  </a:rPr>
                                  <m:t>)</m:t>
                                </m:r>
                              </m:e>
                              <m:sup>
                                <m:r>
                                  <a:rPr lang="" sz="2800" i="1" dirty="0" smtClean="0">
                                    <a:solidFill>
                                      <a:srgbClr val="FFFFFF"/>
                                    </a:solidFill>
                                    <a:latin typeface="Cambria Math"/>
                                  </a:rPr>
                                  <m:t>2</m:t>
                                </m:r>
                              </m:sup>
                            </m:sSup>
                            <m:r>
                              <m:rPr>
                                <m:nor/>
                              </m:rPr>
                              <a:rPr lang="en-US" sz="2800" dirty="0" smtClean="0">
                                <a:solidFill>
                                  <a:srgbClr val="FFFFFF"/>
                                </a:solidFill>
                                <a:latin typeface="Segoe UI"/>
                              </a:rPr>
                              <m:t> </m:t>
                            </m:r>
                          </m:e>
                        </m:rad>
                      </m:num>
                      <m:den/>
                    </m:f>
                  </m:oMath>
                </a14:m>
                <a:endParaRPr lang="en-US" sz="2800" dirty="0" smtClean="0">
                  <a:solidFill>
                    <a:srgbClr val="FFFFFF"/>
                  </a:solidFill>
                  <a:latin typeface="Segoe"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7200" y="5498068"/>
                <a:ext cx="8153400" cy="761427"/>
              </a:xfrm>
              <a:prstGeom prst="rect">
                <a:avLst/>
              </a:prstGeom>
              <a:blipFill rotWithShape="1">
                <a:blip r:embed="rId6"/>
                <a:stretch>
                  <a:fillRect l="-747" b="-12000"/>
                </a:stretch>
              </a:blipFill>
            </p:spPr>
            <p:txBody>
              <a:bodyPr/>
              <a:lstStyle/>
              <a:p>
                <a:r>
                  <a:rPr lang="nl-BE">
                    <a:noFill/>
                  </a:rPr>
                  <a:t> </a:t>
                </a:r>
              </a:p>
            </p:txBody>
          </p:sp>
        </mc:Fallback>
      </mc:AlternateContent>
      <p:pic>
        <p:nvPicPr>
          <p:cNvPr id="53" name="Picture 2" descr="\\server3\restrict\ftp_root\clients\white_Whale\3-10035_GideonBibliowicz\SFP_Art\SharePoint_Pie\Resized\Pie_Icon_AllColors.png"/>
          <p:cNvPicPr>
            <a:picLocks noChangeAspect="1" noChangeArrowheads="1"/>
          </p:cNvPicPr>
          <p:nvPr/>
        </p:nvPicPr>
        <p:blipFill>
          <a:blip r:embed="rId7"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390866686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599"/>
            <a:ext cx="8380412" cy="664797"/>
          </a:xfrm>
        </p:spPr>
        <p:txBody>
          <a:bodyPr/>
          <a:lstStyle/>
          <a:p>
            <a:r>
              <a:rPr lang="en-US" dirty="0" smtClean="0"/>
              <a:t>What have we learned today?</a:t>
            </a:r>
            <a:endParaRPr lang="en-US" dirty="0"/>
          </a:p>
        </p:txBody>
      </p:sp>
      <p:sp>
        <p:nvSpPr>
          <p:cNvPr id="5" name="Text Placeholder 4"/>
          <p:cNvSpPr>
            <a:spLocks noGrp="1"/>
          </p:cNvSpPr>
          <p:nvPr>
            <p:ph type="body" sz="quarter" idx="10"/>
          </p:nvPr>
        </p:nvSpPr>
        <p:spPr>
          <a:xfrm>
            <a:off x="382588" y="810601"/>
            <a:ext cx="8385048" cy="332399"/>
          </a:xfrm>
        </p:spPr>
        <p:txBody>
          <a:bodyPr/>
          <a:lstStyle/>
          <a:p>
            <a:r>
              <a:rPr lang="en-US" dirty="0" smtClean="0">
                <a:solidFill>
                  <a:srgbClr val="FFFF00"/>
                </a:solidFill>
              </a:rPr>
              <a:t>End User Perspective</a:t>
            </a:r>
            <a:endParaRPr lang="en-US" dirty="0">
              <a:solidFill>
                <a:srgbClr val="FFFF00"/>
              </a:solidFill>
            </a:endParaRPr>
          </a:p>
        </p:txBody>
      </p:sp>
      <p:pic>
        <p:nvPicPr>
          <p:cNvPr id="6" name="Picture 5" descr="ShrPt-Svr10_h_rgb_r.png"/>
          <p:cNvPicPr>
            <a:picLocks noChangeAspect="1"/>
          </p:cNvPicPr>
          <p:nvPr/>
        </p:nvPicPr>
        <p:blipFill>
          <a:blip cstate="print"/>
          <a:stretch>
            <a:fillRect/>
          </a:stretch>
        </p:blipFill>
        <p:spPr>
          <a:xfrm>
            <a:off x="12827000" y="1143000"/>
            <a:ext cx="2286000" cy="609600"/>
          </a:xfrm>
          <a:prstGeom prst="rect">
            <a:avLst/>
          </a:prstGeom>
        </p:spPr>
      </p:pic>
      <p:pic>
        <p:nvPicPr>
          <p:cNvPr id="7" name="Picture 6" descr="FASTSrchSvr2010-SP_h_rgb_r.png"/>
          <p:cNvPicPr>
            <a:picLocks noChangeAspect="1"/>
          </p:cNvPicPr>
          <p:nvPr/>
        </p:nvPicPr>
        <p:blipFill>
          <a:blip cstate="print"/>
          <a:stretch>
            <a:fillRect/>
          </a:stretch>
        </p:blipFill>
        <p:spPr>
          <a:xfrm>
            <a:off x="15725503" y="1079863"/>
            <a:ext cx="2705100" cy="717679"/>
          </a:xfrm>
          <a:prstGeom prst="rect">
            <a:avLst/>
          </a:prstGeom>
        </p:spPr>
      </p:pic>
      <p:grpSp>
        <p:nvGrpSpPr>
          <p:cNvPr id="3" name="Group 2"/>
          <p:cNvGrpSpPr/>
          <p:nvPr/>
        </p:nvGrpSpPr>
        <p:grpSpPr>
          <a:xfrm>
            <a:off x="478356" y="1293222"/>
            <a:ext cx="3784870" cy="5172891"/>
            <a:chOff x="2616200" y="1293222"/>
            <a:chExt cx="3314700" cy="5172891"/>
          </a:xfrm>
        </p:grpSpPr>
        <p:sp>
          <p:nvSpPr>
            <p:cNvPr id="11" name="Rectangle 10"/>
            <p:cNvSpPr/>
            <p:nvPr/>
          </p:nvSpPr>
          <p:spPr bwMode="auto">
            <a:xfrm>
              <a:off x="2682005" y="1293222"/>
              <a:ext cx="3092843" cy="5172891"/>
            </a:xfrm>
            <a:prstGeom prst="rect">
              <a:avLst/>
            </a:prstGeom>
            <a:solidFill>
              <a:srgbClr val="1B3D5D"/>
            </a:solidFill>
            <a:ln w="19050" cap="flat" cmpd="sng" algn="ctr">
              <a:gradFill>
                <a:gsLst>
                  <a:gs pos="0">
                    <a:schemeClr val="tx1">
                      <a:alpha val="10000"/>
                    </a:schemeClr>
                  </a:gs>
                  <a:gs pos="50000">
                    <a:schemeClr val="tx1">
                      <a:alpha val="65000"/>
                    </a:schemeClr>
                  </a:gs>
                  <a:gs pos="100000">
                    <a:schemeClr val="accent1"/>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61737" tIns="30869" rIns="61737" bIns="30869" numCol="1" rtlCol="0" anchor="ctr" anchorCtr="0" compatLnSpc="1">
              <a:prstTxWarp prst="textNoShape">
                <a:avLst/>
              </a:prstTxWarp>
            </a:bodyPr>
            <a:lstStyle/>
            <a:p>
              <a:pPr marL="285777" lvl="1" indent="-296506" algn="ctr">
                <a:lnSpc>
                  <a:spcPct val="90000"/>
                </a:lnSpc>
                <a:spcAft>
                  <a:spcPts val="1215"/>
                </a:spcAft>
                <a:buClr>
                  <a:srgbClr val="FFFFFF"/>
                </a:buClr>
                <a:buSzPct val="95000"/>
                <a:tabLst>
                  <a:tab pos="385248" algn="l"/>
                </a:tabLst>
                <a:defRPr/>
              </a:pPr>
              <a:endParaRPr lang="en-US" altLang="zh-CN" sz="2400" b="1" dirty="0">
                <a:ln w="3175">
                  <a:noFill/>
                </a:ln>
                <a:gradFill flip="none" rotWithShape="1">
                  <a:gsLst>
                    <a:gs pos="0">
                      <a:srgbClr val="444445">
                        <a:shade val="30000"/>
                        <a:satMod val="115000"/>
                      </a:srgbClr>
                    </a:gs>
                    <a:gs pos="50000">
                      <a:srgbClr val="444445">
                        <a:shade val="67500"/>
                        <a:satMod val="115000"/>
                      </a:srgbClr>
                    </a:gs>
                    <a:gs pos="100000">
                      <a:srgbClr val="444445">
                        <a:shade val="100000"/>
                        <a:satMod val="115000"/>
                      </a:srgbClr>
                    </a:gs>
                  </a:gsLst>
                  <a:lin ang="16200000" scaled="1"/>
                  <a:tileRect/>
                </a:gradFill>
                <a:effectLst>
                  <a:outerShdw blurRad="50800" dist="38100" dir="2700000" algn="tl" rotWithShape="0">
                    <a:prstClr val="black">
                      <a:alpha val="40000"/>
                    </a:prstClr>
                  </a:outerShdw>
                </a:effectLst>
                <a:cs typeface="Arial" charset="0"/>
              </a:endParaRPr>
            </a:p>
          </p:txBody>
        </p:sp>
        <p:sp>
          <p:nvSpPr>
            <p:cNvPr id="12" name="Rectangle 11"/>
            <p:cNvSpPr/>
            <p:nvPr/>
          </p:nvSpPr>
          <p:spPr bwMode="auto">
            <a:xfrm>
              <a:off x="2616200" y="1319349"/>
              <a:ext cx="3314700" cy="613955"/>
            </a:xfrm>
            <a:prstGeom prst="rect">
              <a:avLst/>
            </a:prstGeom>
            <a:gradFill flip="none" rotWithShape="1">
              <a:gsLst>
                <a:gs pos="0">
                  <a:schemeClr val="bg1">
                    <a:alpha val="0"/>
                  </a:schemeClr>
                </a:gs>
                <a:gs pos="50000">
                  <a:srgbClr val="47CFFF">
                    <a:alpha val="42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sp>
          <p:nvSpPr>
            <p:cNvPr id="13" name="Rectangle 12"/>
            <p:cNvSpPr/>
            <p:nvPr/>
          </p:nvSpPr>
          <p:spPr bwMode="auto">
            <a:xfrm>
              <a:off x="2628900" y="1959429"/>
              <a:ext cx="3263900" cy="445948"/>
            </a:xfrm>
            <a:prstGeom prst="rect">
              <a:avLst/>
            </a:prstGeom>
            <a:gradFill flip="none" rotWithShape="1">
              <a:gsLst>
                <a:gs pos="0">
                  <a:schemeClr val="bg1">
                    <a:alpha val="0"/>
                  </a:schemeClr>
                </a:gs>
                <a:gs pos="50000">
                  <a:schemeClr val="accent3">
                    <a:alpha val="56000"/>
                  </a:scheme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pic>
          <p:nvPicPr>
            <p:cNvPr id="36" name="Picture 35" descr="ShrPt-Svr10_h_rgb_r.png"/>
            <p:cNvPicPr>
              <a:picLocks noChangeAspect="1"/>
            </p:cNvPicPr>
            <p:nvPr/>
          </p:nvPicPr>
          <p:blipFill>
            <a:blip cstate="print"/>
            <a:stretch>
              <a:fillRect/>
            </a:stretch>
          </p:blipFill>
          <p:spPr>
            <a:xfrm>
              <a:off x="3138854" y="1415074"/>
              <a:ext cx="2036048" cy="303182"/>
            </a:xfrm>
            <a:prstGeom prst="rect">
              <a:avLst/>
            </a:prstGeom>
            <a:noFill/>
            <a:ln>
              <a:noFill/>
            </a:ln>
          </p:spPr>
        </p:pic>
      </p:grpSp>
      <p:grpSp>
        <p:nvGrpSpPr>
          <p:cNvPr id="4" name="Group 3"/>
          <p:cNvGrpSpPr/>
          <p:nvPr/>
        </p:nvGrpSpPr>
        <p:grpSpPr>
          <a:xfrm>
            <a:off x="4876800" y="1293180"/>
            <a:ext cx="3886200" cy="5169450"/>
            <a:chOff x="5740400" y="1293180"/>
            <a:chExt cx="3444602" cy="5169450"/>
          </a:xfrm>
        </p:grpSpPr>
        <p:sp>
          <p:nvSpPr>
            <p:cNvPr id="14" name="Rectangle 13"/>
            <p:cNvSpPr/>
            <p:nvPr/>
          </p:nvSpPr>
          <p:spPr bwMode="auto">
            <a:xfrm>
              <a:off x="5808784" y="1293180"/>
              <a:ext cx="3214051" cy="5169450"/>
            </a:xfrm>
            <a:prstGeom prst="rect">
              <a:avLst/>
            </a:prstGeom>
            <a:solidFill>
              <a:srgbClr val="1B3D5D"/>
            </a:solidFill>
            <a:ln w="19050" cap="flat" cmpd="sng" algn="ctr">
              <a:gradFill>
                <a:gsLst>
                  <a:gs pos="0">
                    <a:schemeClr val="tx1">
                      <a:alpha val="10000"/>
                    </a:schemeClr>
                  </a:gs>
                  <a:gs pos="50000">
                    <a:schemeClr val="tx1">
                      <a:alpha val="65000"/>
                    </a:schemeClr>
                  </a:gs>
                  <a:gs pos="100000">
                    <a:schemeClr val="accent1"/>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61737" tIns="30869" rIns="61737" bIns="30869" numCol="1" rtlCol="0" anchor="ctr" anchorCtr="0" compatLnSpc="1">
              <a:prstTxWarp prst="textNoShape">
                <a:avLst/>
              </a:prstTxWarp>
            </a:bodyPr>
            <a:lstStyle/>
            <a:p>
              <a:pPr marL="285777" lvl="1" indent="-296506" algn="ctr">
                <a:lnSpc>
                  <a:spcPct val="90000"/>
                </a:lnSpc>
                <a:spcAft>
                  <a:spcPts val="1215"/>
                </a:spcAft>
                <a:buClr>
                  <a:srgbClr val="FFFFFF"/>
                </a:buClr>
                <a:buSzPct val="95000"/>
                <a:tabLst>
                  <a:tab pos="385248" algn="l"/>
                </a:tabLst>
                <a:defRPr/>
              </a:pPr>
              <a:endParaRPr lang="en-US" altLang="zh-CN" sz="2400" b="1" dirty="0">
                <a:ln w="3175">
                  <a:noFill/>
                </a:ln>
                <a:gradFill flip="none" rotWithShape="1">
                  <a:gsLst>
                    <a:gs pos="0">
                      <a:srgbClr val="444445">
                        <a:shade val="30000"/>
                        <a:satMod val="115000"/>
                      </a:srgbClr>
                    </a:gs>
                    <a:gs pos="50000">
                      <a:srgbClr val="444445">
                        <a:shade val="67500"/>
                        <a:satMod val="115000"/>
                      </a:srgbClr>
                    </a:gs>
                    <a:gs pos="100000">
                      <a:srgbClr val="444445">
                        <a:shade val="100000"/>
                        <a:satMod val="115000"/>
                      </a:srgbClr>
                    </a:gs>
                  </a:gsLst>
                  <a:lin ang="16200000" scaled="1"/>
                  <a:tileRect/>
                </a:gradFill>
                <a:effectLst>
                  <a:outerShdw blurRad="50800" dist="38100" dir="2700000" algn="tl" rotWithShape="0">
                    <a:prstClr val="black">
                      <a:alpha val="40000"/>
                    </a:prstClr>
                  </a:outerShdw>
                </a:effectLst>
                <a:cs typeface="Arial" charset="0"/>
              </a:endParaRPr>
            </a:p>
          </p:txBody>
        </p:sp>
        <p:sp>
          <p:nvSpPr>
            <p:cNvPr id="15" name="Rectangle 14"/>
            <p:cNvSpPr/>
            <p:nvPr/>
          </p:nvSpPr>
          <p:spPr bwMode="auto">
            <a:xfrm>
              <a:off x="5740400" y="1319349"/>
              <a:ext cx="3444602" cy="613955"/>
            </a:xfrm>
            <a:prstGeom prst="rect">
              <a:avLst/>
            </a:prstGeom>
            <a:gradFill flip="none" rotWithShape="1">
              <a:gsLst>
                <a:gs pos="0">
                  <a:schemeClr val="bg1">
                    <a:alpha val="0"/>
                  </a:schemeClr>
                </a:gs>
                <a:gs pos="50000">
                  <a:srgbClr val="47CFFF">
                    <a:alpha val="42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sp>
          <p:nvSpPr>
            <p:cNvPr id="16" name="Rectangle 15"/>
            <p:cNvSpPr/>
            <p:nvPr/>
          </p:nvSpPr>
          <p:spPr bwMode="auto">
            <a:xfrm>
              <a:off x="5765800" y="1959429"/>
              <a:ext cx="3263900" cy="445948"/>
            </a:xfrm>
            <a:prstGeom prst="rect">
              <a:avLst/>
            </a:prstGeom>
            <a:gradFill flip="none" rotWithShape="1">
              <a:gsLst>
                <a:gs pos="0">
                  <a:schemeClr val="bg1">
                    <a:alpha val="0"/>
                  </a:schemeClr>
                </a:gs>
                <a:gs pos="50000">
                  <a:schemeClr val="accent3">
                    <a:alpha val="56000"/>
                  </a:scheme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pic>
          <p:nvPicPr>
            <p:cNvPr id="37" name="Picture 36" descr="FASTSrchSvr2010-SP_h_rgb_r.png"/>
            <p:cNvPicPr>
              <a:picLocks noChangeAspect="1"/>
            </p:cNvPicPr>
            <p:nvPr/>
          </p:nvPicPr>
          <p:blipFill>
            <a:blip cstate="print"/>
            <a:stretch>
              <a:fillRect/>
            </a:stretch>
          </p:blipFill>
          <p:spPr>
            <a:xfrm>
              <a:off x="6223419" y="1407916"/>
              <a:ext cx="2205519" cy="444591"/>
            </a:xfrm>
            <a:prstGeom prst="rect">
              <a:avLst/>
            </a:prstGeom>
            <a:noFill/>
            <a:ln>
              <a:noFill/>
            </a:ln>
          </p:spPr>
        </p:pic>
      </p:grpSp>
      <p:graphicFrame>
        <p:nvGraphicFramePr>
          <p:cNvPr id="17" name="Content Placeholder 3"/>
          <p:cNvGraphicFramePr>
            <a:graphicFrameLocks noGrp="1"/>
          </p:cNvGraphicFramePr>
          <p:nvPr>
            <p:ph idx="1"/>
            <p:extLst>
              <p:ext uri="{D42A27DB-BD31-4B8C-83A1-F6EECF244321}">
                <p14:modId xmlns:p14="http://schemas.microsoft.com/office/powerpoint/2010/main" val="309437713"/>
              </p:ext>
            </p:extLst>
          </p:nvPr>
        </p:nvGraphicFramePr>
        <p:xfrm>
          <a:off x="5079242" y="1524000"/>
          <a:ext cx="3498864" cy="4663440"/>
        </p:xfrm>
        <a:graphic>
          <a:graphicData uri="http://schemas.openxmlformats.org/drawingml/2006/table">
            <a:tbl>
              <a:tblPr firstRow="1" firstCol="1" bandRow="1">
                <a:tableStyleId>{2D5ABB26-0587-4C30-8999-92F81FD0307C}</a:tableStyleId>
              </a:tblPr>
              <a:tblGrid>
                <a:gridCol w="3498864"/>
              </a:tblGrid>
              <a:tr h="381000">
                <a:tc>
                  <a:txBody>
                    <a:bodyPr/>
                    <a:lstStyle/>
                    <a:p>
                      <a:pPr marL="0" marR="0" algn="ctr">
                        <a:lnSpc>
                          <a:spcPct val="115000"/>
                        </a:lnSpc>
                        <a:spcBef>
                          <a:spcPts val="0"/>
                        </a:spcBef>
                        <a:spcAft>
                          <a:spcPts val="0"/>
                        </a:spcAft>
                      </a:pPr>
                      <a:endParaRPr lang="en-US" sz="1600" dirty="0">
                        <a:solidFill>
                          <a:schemeClr val="tx1"/>
                        </a:solidFill>
                        <a:effectLst/>
                        <a:latin typeface="+mn-lt"/>
                        <a:ea typeface="Calibri"/>
                        <a:cs typeface="Times New Roman"/>
                      </a:endParaRPr>
                    </a:p>
                  </a:txBody>
                  <a:tcPr marL="68580" marR="68580" marT="0" marB="0"/>
                </a:tc>
              </a:tr>
              <a:tr h="533400">
                <a:tc>
                  <a:txBody>
                    <a:bodyPr/>
                    <a:lstStyle/>
                    <a:p>
                      <a:pPr marL="0" marR="0" indent="0" algn="ctr" defTabSz="761940" rtl="0" eaLnBrk="1" fontAlgn="auto" latinLnBrk="0" hangingPunct="1">
                        <a:lnSpc>
                          <a:spcPct val="90000"/>
                        </a:lnSpc>
                        <a:spcBef>
                          <a:spcPts val="0"/>
                        </a:spcBef>
                        <a:spcAft>
                          <a:spcPts val="0"/>
                        </a:spcAft>
                        <a:buClrTx/>
                        <a:buSzTx/>
                        <a:buFontTx/>
                        <a:buNone/>
                        <a:tabLst/>
                        <a:defRPr/>
                      </a:pPr>
                      <a:r>
                        <a:rPr lang="en-US" sz="1400" dirty="0" smtClean="0">
                          <a:solidFill>
                            <a:schemeClr val="bg1"/>
                          </a:solidFill>
                          <a:effectLst/>
                        </a:rPr>
                        <a:t>Most visual and dynamic </a:t>
                      </a:r>
                      <a:br>
                        <a:rPr lang="en-US" sz="1400" dirty="0" smtClean="0">
                          <a:solidFill>
                            <a:schemeClr val="bg1"/>
                          </a:solidFill>
                          <a:effectLst/>
                        </a:rPr>
                      </a:br>
                      <a:r>
                        <a:rPr lang="en-US" sz="1400" dirty="0" smtClean="0">
                          <a:solidFill>
                            <a:schemeClr val="bg1"/>
                          </a:solidFill>
                          <a:effectLst/>
                        </a:rPr>
                        <a:t>user experience</a:t>
                      </a:r>
                      <a:endParaRPr lang="en-US" sz="1400" dirty="0">
                        <a:solidFill>
                          <a:schemeClr val="bg1"/>
                        </a:solidFill>
                        <a:effectLst/>
                        <a:latin typeface="+mn-lt"/>
                        <a:ea typeface="Calibri"/>
                        <a:cs typeface="Times New Roman"/>
                      </a:endParaRPr>
                    </a:p>
                  </a:txBody>
                  <a:tcPr marL="68580" marR="68580" marT="0" marB="0" anchor="ctr"/>
                </a:tc>
              </a:tr>
              <a:tr h="1166334">
                <a:tc>
                  <a:txBody>
                    <a:bodyPr/>
                    <a:lstStyle/>
                    <a:p>
                      <a:pPr marL="169863" marR="0" indent="-169863" algn="l" defTabSz="761939" rtl="0" eaLnBrk="1" latinLnBrk="0" hangingPunct="1">
                        <a:lnSpc>
                          <a:spcPct val="150000"/>
                        </a:lnSpc>
                        <a:spcBef>
                          <a:spcPts val="0"/>
                        </a:spcBef>
                        <a:spcAft>
                          <a:spcPts val="0"/>
                        </a:spcAft>
                        <a:buSzPct val="60000"/>
                        <a:buFont typeface="Arial" pitchFamily="34" charset="0"/>
                        <a:buNone/>
                      </a:pPr>
                      <a:r>
                        <a:rPr lang="en-US" sz="1600" kern="1200" dirty="0" smtClean="0">
                          <a:solidFill>
                            <a:schemeClr val="bg1"/>
                          </a:solidFill>
                          <a:latin typeface="+mn-lt"/>
                          <a:ea typeface="+mn-ea"/>
                          <a:cs typeface="+mn-cs"/>
                        </a:rPr>
                        <a:t>Same capabilities, </a:t>
                      </a:r>
                      <a:r>
                        <a:rPr lang="en-US" sz="1600" i="1" kern="1200" dirty="0" smtClean="0">
                          <a:solidFill>
                            <a:schemeClr val="bg1"/>
                          </a:solidFill>
                          <a:latin typeface="+mn-lt"/>
                          <a:ea typeface="+mn-ea"/>
                          <a:cs typeface="+mn-cs"/>
                        </a:rPr>
                        <a:t>plus</a:t>
                      </a:r>
                      <a:r>
                        <a:rPr lang="en-US" sz="1600" kern="1200" dirty="0" smtClean="0">
                          <a:solidFill>
                            <a:schemeClr val="bg1"/>
                          </a:solidFill>
                          <a:latin typeface="+mn-lt"/>
                          <a:ea typeface="+mn-ea"/>
                          <a:cs typeface="+mn-cs"/>
                        </a:rPr>
                        <a:t>:</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kern="1200" dirty="0" smtClean="0">
                          <a:solidFill>
                            <a:schemeClr val="bg1"/>
                          </a:solidFill>
                          <a:latin typeface="+mn-lt"/>
                          <a:ea typeface="+mn-ea"/>
                          <a:cs typeface="+mn-cs"/>
                        </a:rPr>
                        <a:t>Thumbnails &amp;</a:t>
                      </a:r>
                      <a:r>
                        <a:rPr lang="en-US" sz="1600" kern="1200" baseline="0" dirty="0" smtClean="0">
                          <a:solidFill>
                            <a:schemeClr val="bg1"/>
                          </a:solidFill>
                          <a:latin typeface="+mn-lt"/>
                          <a:ea typeface="+mn-ea"/>
                          <a:cs typeface="+mn-cs"/>
                        </a:rPr>
                        <a:t> </a:t>
                      </a:r>
                      <a:r>
                        <a:rPr lang="en-US" sz="1600" kern="1200" dirty="0" smtClean="0">
                          <a:solidFill>
                            <a:schemeClr val="bg1"/>
                          </a:solidFill>
                          <a:latin typeface="+mn-lt"/>
                          <a:ea typeface="+mn-ea"/>
                          <a:cs typeface="+mn-cs"/>
                        </a:rPr>
                        <a:t>Previews</a:t>
                      </a:r>
                    </a:p>
                    <a:p>
                      <a:pPr marL="169863" marR="0" indent="-169863" algn="l" defTabSz="761939" rtl="0" eaLnBrk="1" latinLnBrk="0" hangingPunct="1">
                        <a:lnSpc>
                          <a:spcPct val="150000"/>
                        </a:lnSpc>
                        <a:spcBef>
                          <a:spcPts val="0"/>
                        </a:spcBef>
                        <a:spcAft>
                          <a:spcPts val="0"/>
                        </a:spcAft>
                        <a:buSzPct val="60000"/>
                        <a:buFont typeface="Arial" pitchFamily="34" charset="0"/>
                        <a:buBlip>
                          <a:blip r:embed="rId2"/>
                        </a:buBlip>
                      </a:pPr>
                      <a:r>
                        <a:rPr lang="en-US" sz="1600" kern="1200" dirty="0" smtClean="0">
                          <a:solidFill>
                            <a:schemeClr val="bg1"/>
                          </a:solidFill>
                          <a:latin typeface="+mn-lt"/>
                          <a:ea typeface="+mn-ea"/>
                          <a:cs typeface="+mn-cs"/>
                        </a:rPr>
                        <a:t>Visual Best Bets</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kern="1200" dirty="0" smtClean="0">
                          <a:solidFill>
                            <a:schemeClr val="bg1"/>
                          </a:solidFill>
                          <a:latin typeface="+mn-lt"/>
                          <a:ea typeface="+mn-ea"/>
                          <a:cs typeface="+mn-cs"/>
                        </a:rPr>
                        <a:t>Deep refiners with counts</a:t>
                      </a:r>
                    </a:p>
                    <a:p>
                      <a:pPr marL="169863" marR="0" indent="-169863" algn="l" defTabSz="761939" rtl="0" eaLnBrk="1" latinLnBrk="0" hangingPunct="1">
                        <a:lnSpc>
                          <a:spcPct val="150000"/>
                        </a:lnSpc>
                        <a:spcBef>
                          <a:spcPts val="0"/>
                        </a:spcBef>
                        <a:spcAft>
                          <a:spcPts val="0"/>
                        </a:spcAft>
                        <a:buSzPct val="60000"/>
                        <a:buBlip>
                          <a:blip r:embed="rId2"/>
                        </a:buBlip>
                      </a:pPr>
                      <a:r>
                        <a:rPr lang="fr-FR" sz="1600" kern="1200" dirty="0" smtClean="0">
                          <a:solidFill>
                            <a:schemeClr val="bg1"/>
                          </a:solidFill>
                          <a:latin typeface="+mn-lt"/>
                          <a:ea typeface="+mn-ea"/>
                          <a:cs typeface="+mn-cs"/>
                        </a:rPr>
                        <a:t>User context from user profile</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fr-FR" sz="1600" kern="1200" dirty="0" smtClean="0">
                          <a:solidFill>
                            <a:schemeClr val="bg1"/>
                          </a:solidFill>
                          <a:latin typeface="+mn-lt"/>
                          <a:ea typeface="+mn-ea"/>
                          <a:cs typeface="+mn-cs"/>
                        </a:rPr>
                        <a:t>Multiple relevance profiles</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kern="1200" dirty="0" smtClean="0">
                          <a:solidFill>
                            <a:schemeClr val="bg1"/>
                          </a:solidFill>
                          <a:latin typeface="+mn-lt"/>
                          <a:ea typeface="+mn-ea"/>
                          <a:cs typeface="+mn-cs"/>
                        </a:rPr>
                        <a:t>Sorting on any property</a:t>
                      </a:r>
                    </a:p>
                    <a:p>
                      <a:pPr marL="169863" marR="0" indent="-169863" algn="l" defTabSz="761939" rtl="0" eaLnBrk="1" latinLnBrk="0" hangingPunct="1">
                        <a:lnSpc>
                          <a:spcPct val="150000"/>
                        </a:lnSpc>
                        <a:spcBef>
                          <a:spcPts val="0"/>
                        </a:spcBef>
                        <a:spcAft>
                          <a:spcPts val="0"/>
                        </a:spcAft>
                        <a:buSzPct val="60000"/>
                        <a:buBlip>
                          <a:blip r:embed="rId2"/>
                        </a:buBlip>
                      </a:pPr>
                      <a:r>
                        <a:rPr lang="en-US" sz="1600" kern="1200" dirty="0" smtClean="0">
                          <a:solidFill>
                            <a:schemeClr val="bg1"/>
                          </a:solidFill>
                          <a:latin typeface="+mn-lt"/>
                          <a:ea typeface="+mn-ea"/>
                          <a:cs typeface="+mn-cs"/>
                        </a:rPr>
                        <a:t>Similarity Search</a:t>
                      </a:r>
                    </a:p>
                    <a:p>
                      <a:pPr marL="169863" marR="0" indent="-169863" algn="l" defTabSz="761939" rtl="0" eaLnBrk="1" latinLnBrk="0" hangingPunct="1">
                        <a:lnSpc>
                          <a:spcPct val="150000"/>
                        </a:lnSpc>
                        <a:spcBef>
                          <a:spcPts val="0"/>
                        </a:spcBef>
                        <a:spcAft>
                          <a:spcPts val="0"/>
                        </a:spcAft>
                        <a:buSzPct val="60000"/>
                        <a:buBlip>
                          <a:blip r:embed="rId2"/>
                        </a:buBlip>
                      </a:pPr>
                      <a:r>
                        <a:rPr lang="en-US" sz="1600" kern="1200" dirty="0" smtClean="0">
                          <a:solidFill>
                            <a:schemeClr val="bg1"/>
                          </a:solidFill>
                          <a:latin typeface="+mn-lt"/>
                          <a:ea typeface="+mn-ea"/>
                          <a:cs typeface="+mn-cs"/>
                        </a:rPr>
                        <a:t>Broader, better language support </a:t>
                      </a:r>
                    </a:p>
                    <a:p>
                      <a:pPr marL="169863" marR="0" indent="-169863" algn="l" defTabSz="761939" rtl="0" eaLnBrk="1" latinLnBrk="0" hangingPunct="1">
                        <a:lnSpc>
                          <a:spcPct val="150000"/>
                        </a:lnSpc>
                        <a:spcBef>
                          <a:spcPts val="0"/>
                        </a:spcBef>
                        <a:spcAft>
                          <a:spcPts val="0"/>
                        </a:spcAft>
                        <a:buSzPct val="60000"/>
                        <a:buBlip>
                          <a:blip r:embed="rId2"/>
                        </a:buBlip>
                      </a:pPr>
                      <a:r>
                        <a:rPr lang="en-US" sz="1600" kern="1200" dirty="0" smtClean="0">
                          <a:solidFill>
                            <a:schemeClr val="bg1"/>
                          </a:solidFill>
                          <a:latin typeface="+mn-lt"/>
                          <a:ea typeface="+mn-ea"/>
                          <a:cs typeface="+mn-cs"/>
                        </a:rPr>
                        <a:t>Richer</a:t>
                      </a:r>
                      <a:r>
                        <a:rPr lang="en-US" sz="1600" kern="1200" baseline="0" dirty="0" smtClean="0">
                          <a:solidFill>
                            <a:schemeClr val="bg1"/>
                          </a:solidFill>
                          <a:latin typeface="+mn-lt"/>
                          <a:ea typeface="+mn-ea"/>
                          <a:cs typeface="+mn-cs"/>
                        </a:rPr>
                        <a:t> query language</a:t>
                      </a:r>
                      <a:endParaRPr lang="en-US" sz="1600" kern="1200" dirty="0" smtClean="0">
                        <a:solidFill>
                          <a:schemeClr val="bg1"/>
                        </a:solidFill>
                        <a:latin typeface="+mn-lt"/>
                        <a:ea typeface="+mn-ea"/>
                        <a:cs typeface="+mn-cs"/>
                      </a:endParaRPr>
                    </a:p>
                  </a:txBody>
                  <a:tcPr marL="182880" marR="6858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08903338"/>
              </p:ext>
            </p:extLst>
          </p:nvPr>
        </p:nvGraphicFramePr>
        <p:xfrm>
          <a:off x="685800" y="1447800"/>
          <a:ext cx="3223010" cy="4815840"/>
        </p:xfrm>
        <a:graphic>
          <a:graphicData uri="http://schemas.openxmlformats.org/drawingml/2006/table">
            <a:tbl>
              <a:tblPr firstRow="1" firstCol="1" bandRow="1">
                <a:tableStyleId>{2D5ABB26-0587-4C30-8999-92F81FD0307C}</a:tableStyleId>
              </a:tblPr>
              <a:tblGrid>
                <a:gridCol w="3223010"/>
              </a:tblGrid>
              <a:tr h="420804">
                <a:tc>
                  <a:txBody>
                    <a:bodyPr/>
                    <a:lstStyle/>
                    <a:p>
                      <a:pPr marL="0" marR="0" algn="ctr">
                        <a:lnSpc>
                          <a:spcPct val="115000"/>
                        </a:lnSpc>
                        <a:spcBef>
                          <a:spcPts val="0"/>
                        </a:spcBef>
                        <a:spcAft>
                          <a:spcPts val="0"/>
                        </a:spcAft>
                      </a:pPr>
                      <a:endParaRPr lang="en-US" sz="1600" dirty="0">
                        <a:solidFill>
                          <a:schemeClr val="tx1"/>
                        </a:solidFill>
                        <a:effectLst/>
                        <a:latin typeface="+mn-lt"/>
                        <a:ea typeface="Calibri"/>
                        <a:cs typeface="Times New Roman"/>
                      </a:endParaRPr>
                    </a:p>
                  </a:txBody>
                  <a:tcPr marL="68580" marR="68580" marT="0" marB="0"/>
                </a:tc>
              </a:tr>
              <a:tr h="645996">
                <a:tc>
                  <a:txBody>
                    <a:bodyPr/>
                    <a:lstStyle/>
                    <a:p>
                      <a:pPr marL="0" marR="0" indent="0" algn="ctr" defTabSz="761940" rtl="0" eaLnBrk="1" fontAlgn="auto" latinLnBrk="0" hangingPunct="1">
                        <a:lnSpc>
                          <a:spcPct val="90000"/>
                        </a:lnSpc>
                        <a:spcBef>
                          <a:spcPts val="0"/>
                        </a:spcBef>
                        <a:spcAft>
                          <a:spcPts val="0"/>
                        </a:spcAft>
                        <a:buClrTx/>
                        <a:buSzTx/>
                        <a:buFontTx/>
                        <a:buNone/>
                        <a:tabLst/>
                        <a:defRPr/>
                      </a:pPr>
                      <a:r>
                        <a:rPr lang="en-US" sz="1400" dirty="0">
                          <a:gradFill>
                            <a:gsLst>
                              <a:gs pos="0">
                                <a:schemeClr val="tx1"/>
                              </a:gs>
                              <a:gs pos="100000">
                                <a:schemeClr val="tx1"/>
                              </a:gs>
                            </a:gsLst>
                            <a:lin ang="0" scaled="1"/>
                          </a:gradFill>
                          <a:effectLst/>
                        </a:rPr>
                        <a:t> </a:t>
                      </a:r>
                      <a:r>
                        <a:rPr lang="en-US" sz="1400" dirty="0" smtClean="0">
                          <a:solidFill>
                            <a:schemeClr val="bg1"/>
                          </a:solidFill>
                          <a:effectLst/>
                        </a:rPr>
                        <a:t>Great OOB search experience</a:t>
                      </a:r>
                      <a:endParaRPr lang="en-US" sz="1400" dirty="0">
                        <a:solidFill>
                          <a:schemeClr val="bg1"/>
                        </a:solidFill>
                        <a:effectLst/>
                        <a:latin typeface="+mn-lt"/>
                        <a:ea typeface="Calibri"/>
                        <a:cs typeface="Times New Roman"/>
                      </a:endParaRPr>
                    </a:p>
                  </a:txBody>
                  <a:tcPr marL="68580" marR="68580" marT="0" marB="0" anchor="ctr"/>
                </a:tc>
              </a:tr>
              <a:tr h="627017">
                <a:tc>
                  <a:txBody>
                    <a:bodyPr/>
                    <a:lstStyle/>
                    <a:p>
                      <a:pPr marL="169863" indent="-169863" defTabSz="761939">
                        <a:lnSpc>
                          <a:spcPct val="150000"/>
                        </a:lnSpc>
                        <a:spcBef>
                          <a:spcPts val="0"/>
                        </a:spcBef>
                        <a:buSzPct val="60000"/>
                        <a:buBlip>
                          <a:blip r:embed="rId2"/>
                        </a:buBlip>
                      </a:pPr>
                      <a:r>
                        <a:rPr lang="en-US" sz="1600" dirty="0" smtClean="0">
                          <a:solidFill>
                            <a:schemeClr val="bg1"/>
                          </a:solidFill>
                        </a:rPr>
                        <a:t>Excellent OOB relevance</a:t>
                      </a:r>
                    </a:p>
                    <a:p>
                      <a:pPr marL="169863" indent="-169863" defTabSz="761939">
                        <a:lnSpc>
                          <a:spcPct val="150000"/>
                        </a:lnSpc>
                        <a:spcBef>
                          <a:spcPts val="0"/>
                        </a:spcBef>
                        <a:buSzPct val="60000"/>
                        <a:buBlip>
                          <a:blip r:embed="rId2"/>
                        </a:buBlip>
                      </a:pPr>
                      <a:r>
                        <a:rPr lang="en-US" sz="1600" dirty="0" smtClean="0">
                          <a:solidFill>
                            <a:schemeClr val="bg1"/>
                          </a:solidFill>
                        </a:rPr>
                        <a:t>Federated results</a:t>
                      </a:r>
                    </a:p>
                    <a:p>
                      <a:pPr marL="169863" indent="-169863" defTabSz="761939">
                        <a:lnSpc>
                          <a:spcPct val="150000"/>
                        </a:lnSpc>
                        <a:spcBef>
                          <a:spcPts val="0"/>
                        </a:spcBef>
                        <a:buSzPct val="60000"/>
                        <a:buBlip>
                          <a:blip r:embed="rId2"/>
                        </a:buBlip>
                      </a:pPr>
                      <a:r>
                        <a:rPr lang="en-US" sz="1600" dirty="0" smtClean="0">
                          <a:solidFill>
                            <a:schemeClr val="bg1"/>
                          </a:solidFill>
                        </a:rPr>
                        <a:t>Metadata based refiners </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baseline="0" dirty="0" smtClean="0">
                          <a:solidFill>
                            <a:schemeClr val="bg1"/>
                          </a:solidFill>
                        </a:rPr>
                        <a:t>Query Suggestions, </a:t>
                      </a:r>
                      <a:r>
                        <a:rPr lang="en-US" sz="1600" dirty="0" smtClean="0">
                          <a:solidFill>
                            <a:schemeClr val="bg1"/>
                          </a:solidFill>
                        </a:rPr>
                        <a:t>Did You Mean</a:t>
                      </a:r>
                      <a:r>
                        <a:rPr lang="en-US" sz="1600" baseline="0" dirty="0" smtClean="0">
                          <a:solidFill>
                            <a:schemeClr val="bg1"/>
                          </a:solidFill>
                        </a:rPr>
                        <a:t> &amp; </a:t>
                      </a:r>
                      <a:r>
                        <a:rPr lang="en-US" sz="1600" dirty="0" smtClean="0">
                          <a:solidFill>
                            <a:schemeClr val="bg1"/>
                          </a:solidFill>
                        </a:rPr>
                        <a:t>Related Searches</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dirty="0" smtClean="0">
                          <a:solidFill>
                            <a:schemeClr val="bg1"/>
                          </a:solidFill>
                        </a:rPr>
                        <a:t>View in browser</a:t>
                      </a:r>
                    </a:p>
                    <a:p>
                      <a:pPr marL="169863" marR="0" indent="-169863" algn="l" defTabSz="761939" rtl="0" eaLnBrk="1" fontAlgn="auto" latinLnBrk="0" hangingPunct="1">
                        <a:lnSpc>
                          <a:spcPct val="150000"/>
                        </a:lnSpc>
                        <a:spcBef>
                          <a:spcPts val="0"/>
                        </a:spcBef>
                        <a:spcAft>
                          <a:spcPts val="0"/>
                        </a:spcAft>
                        <a:buClrTx/>
                        <a:buSzPct val="60000"/>
                        <a:buFontTx/>
                        <a:buBlip>
                          <a:blip r:embed="rId2"/>
                        </a:buBlip>
                        <a:tabLst/>
                        <a:defRPr/>
                      </a:pPr>
                      <a:r>
                        <a:rPr lang="en-US" sz="1600" dirty="0" smtClean="0">
                          <a:solidFill>
                            <a:schemeClr val="bg1"/>
                          </a:solidFill>
                        </a:rPr>
                        <a:t>People</a:t>
                      </a:r>
                      <a:r>
                        <a:rPr lang="en-US" sz="1600" baseline="0" dirty="0" smtClean="0">
                          <a:solidFill>
                            <a:schemeClr val="bg1"/>
                          </a:solidFill>
                        </a:rPr>
                        <a:t> search</a:t>
                      </a:r>
                      <a:endParaRPr lang="en-US" sz="1600" dirty="0" smtClean="0">
                        <a:solidFill>
                          <a:schemeClr val="bg1"/>
                        </a:solidFill>
                      </a:endParaRPr>
                    </a:p>
                    <a:p>
                      <a:pPr marL="169863" indent="-169863" defTabSz="761939">
                        <a:lnSpc>
                          <a:spcPct val="150000"/>
                        </a:lnSpc>
                        <a:spcBef>
                          <a:spcPts val="0"/>
                        </a:spcBef>
                        <a:buSzPct val="60000"/>
                        <a:buBlip>
                          <a:blip r:embed="rId2"/>
                        </a:buBlip>
                      </a:pPr>
                      <a:r>
                        <a:rPr lang="en-US" sz="1600" dirty="0" smtClean="0">
                          <a:solidFill>
                            <a:schemeClr val="bg1"/>
                          </a:solidFill>
                        </a:rPr>
                        <a:t>Phonetic &amp; nickname matching</a:t>
                      </a:r>
                    </a:p>
                    <a:p>
                      <a:pPr marL="169863" indent="-169863" defTabSz="761939">
                        <a:lnSpc>
                          <a:spcPct val="150000"/>
                        </a:lnSpc>
                        <a:spcBef>
                          <a:spcPts val="0"/>
                        </a:spcBef>
                        <a:buSzPct val="60000"/>
                        <a:buBlip>
                          <a:blip r:embed="rId2"/>
                        </a:buBlip>
                      </a:pPr>
                      <a:r>
                        <a:rPr lang="en-US" sz="1600" dirty="0" smtClean="0">
                          <a:solidFill>
                            <a:schemeClr val="bg1"/>
                          </a:solidFill>
                        </a:rPr>
                        <a:t>Social behavior improves</a:t>
                      </a:r>
                      <a:r>
                        <a:rPr lang="en-US" sz="1600" baseline="0" dirty="0" smtClean="0">
                          <a:solidFill>
                            <a:schemeClr val="bg1"/>
                          </a:solidFill>
                        </a:rPr>
                        <a:t> relevance</a:t>
                      </a:r>
                      <a:endParaRPr lang="en-US" sz="1600" dirty="0" smtClean="0">
                        <a:solidFill>
                          <a:schemeClr val="bg1"/>
                        </a:solidFill>
                      </a:endParaRPr>
                    </a:p>
                  </a:txBody>
                  <a:tcPr marL="182880" marR="68580" anchor="ctr"/>
                </a:tc>
              </a:tr>
            </a:tbl>
          </a:graphicData>
        </a:graphic>
      </p:graphicFrame>
      <p:pic>
        <p:nvPicPr>
          <p:cNvPr id="18" name="Picture 2" descr="\\server3\restrict\ftp_root\clients\white_Whale\3-10035_GideonBibliowicz\SFP_Art\SharePoint_Pie\Resized\Pie_Icon_AllColors.png"/>
          <p:cNvPicPr>
            <a:picLocks noChangeAspect="1" noChangeArrowheads="1"/>
          </p:cNvPicPr>
          <p:nvPr/>
        </p:nvPicPr>
        <p:blipFill>
          <a:blip r:embed="rId3"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4155100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599"/>
            <a:ext cx="8380412" cy="664797"/>
          </a:xfrm>
        </p:spPr>
        <p:txBody>
          <a:bodyPr/>
          <a:lstStyle/>
          <a:p>
            <a:r>
              <a:rPr lang="en-US" dirty="0" smtClean="0"/>
              <a:t>What have we learned today ?</a:t>
            </a:r>
            <a:endParaRPr lang="en-US" dirty="0"/>
          </a:p>
        </p:txBody>
      </p:sp>
      <p:sp>
        <p:nvSpPr>
          <p:cNvPr id="5" name="Text Placeholder 4"/>
          <p:cNvSpPr>
            <a:spLocks noGrp="1"/>
          </p:cNvSpPr>
          <p:nvPr>
            <p:ph type="body" sz="quarter" idx="10"/>
          </p:nvPr>
        </p:nvSpPr>
        <p:spPr>
          <a:xfrm>
            <a:off x="382588" y="810601"/>
            <a:ext cx="8385048" cy="332399"/>
          </a:xfrm>
        </p:spPr>
        <p:txBody>
          <a:bodyPr/>
          <a:lstStyle/>
          <a:p>
            <a:r>
              <a:rPr lang="en-US" dirty="0" smtClean="0">
                <a:solidFill>
                  <a:srgbClr val="FFFF00"/>
                </a:solidFill>
              </a:rPr>
              <a:t>IT Professional Perspective</a:t>
            </a:r>
            <a:endParaRPr lang="en-US" dirty="0">
              <a:solidFill>
                <a:srgbClr val="FFFF00"/>
              </a:solidFill>
            </a:endParaRPr>
          </a:p>
        </p:txBody>
      </p:sp>
      <p:pic>
        <p:nvPicPr>
          <p:cNvPr id="6" name="Picture 5" descr="ShrPt-Svr10_h_rgb_r.png"/>
          <p:cNvPicPr>
            <a:picLocks noChangeAspect="1"/>
          </p:cNvPicPr>
          <p:nvPr/>
        </p:nvPicPr>
        <p:blipFill>
          <a:blip cstate="print"/>
          <a:stretch>
            <a:fillRect/>
          </a:stretch>
        </p:blipFill>
        <p:spPr>
          <a:xfrm>
            <a:off x="12827000" y="1143000"/>
            <a:ext cx="2286000" cy="609600"/>
          </a:xfrm>
          <a:prstGeom prst="rect">
            <a:avLst/>
          </a:prstGeom>
        </p:spPr>
      </p:pic>
      <p:pic>
        <p:nvPicPr>
          <p:cNvPr id="7" name="Picture 6" descr="FASTSrchSvr2010-SP_h_rgb_r.png"/>
          <p:cNvPicPr>
            <a:picLocks noChangeAspect="1"/>
          </p:cNvPicPr>
          <p:nvPr/>
        </p:nvPicPr>
        <p:blipFill>
          <a:blip cstate="print"/>
          <a:stretch>
            <a:fillRect/>
          </a:stretch>
        </p:blipFill>
        <p:spPr>
          <a:xfrm>
            <a:off x="15725503" y="1079863"/>
            <a:ext cx="2705100" cy="717679"/>
          </a:xfrm>
          <a:prstGeom prst="rect">
            <a:avLst/>
          </a:prstGeom>
        </p:spPr>
      </p:pic>
      <p:grpSp>
        <p:nvGrpSpPr>
          <p:cNvPr id="3" name="Group 2"/>
          <p:cNvGrpSpPr/>
          <p:nvPr/>
        </p:nvGrpSpPr>
        <p:grpSpPr>
          <a:xfrm>
            <a:off x="381000" y="1293222"/>
            <a:ext cx="4017444" cy="5172891"/>
            <a:chOff x="2616200" y="1293222"/>
            <a:chExt cx="3314700" cy="5172891"/>
          </a:xfrm>
        </p:grpSpPr>
        <p:sp>
          <p:nvSpPr>
            <p:cNvPr id="11" name="Rectangle 10"/>
            <p:cNvSpPr/>
            <p:nvPr/>
          </p:nvSpPr>
          <p:spPr bwMode="auto">
            <a:xfrm>
              <a:off x="2682005" y="1293222"/>
              <a:ext cx="3092843" cy="5172891"/>
            </a:xfrm>
            <a:prstGeom prst="rect">
              <a:avLst/>
            </a:prstGeom>
            <a:solidFill>
              <a:srgbClr val="1B3D5D"/>
            </a:solidFill>
            <a:ln w="19050" cap="flat" cmpd="sng" algn="ctr">
              <a:gradFill>
                <a:gsLst>
                  <a:gs pos="0">
                    <a:schemeClr val="tx1">
                      <a:alpha val="10000"/>
                    </a:schemeClr>
                  </a:gs>
                  <a:gs pos="50000">
                    <a:schemeClr val="tx1">
                      <a:alpha val="65000"/>
                    </a:schemeClr>
                  </a:gs>
                  <a:gs pos="100000">
                    <a:schemeClr val="accent1"/>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61737" tIns="30869" rIns="61737" bIns="30869" numCol="1" rtlCol="0" anchor="ctr" anchorCtr="0" compatLnSpc="1">
              <a:prstTxWarp prst="textNoShape">
                <a:avLst/>
              </a:prstTxWarp>
            </a:bodyPr>
            <a:lstStyle/>
            <a:p>
              <a:pPr marL="285777" lvl="1" indent="-296506" algn="ctr">
                <a:lnSpc>
                  <a:spcPct val="90000"/>
                </a:lnSpc>
                <a:spcAft>
                  <a:spcPts val="1215"/>
                </a:spcAft>
                <a:buClr>
                  <a:srgbClr val="FFFFFF"/>
                </a:buClr>
                <a:buSzPct val="95000"/>
                <a:tabLst>
                  <a:tab pos="385248" algn="l"/>
                </a:tabLst>
                <a:defRPr/>
              </a:pPr>
              <a:endParaRPr lang="en-US" altLang="zh-CN" sz="2400" b="1" dirty="0">
                <a:ln w="3175">
                  <a:noFill/>
                </a:ln>
                <a:gradFill flip="none" rotWithShape="1">
                  <a:gsLst>
                    <a:gs pos="0">
                      <a:srgbClr val="444445">
                        <a:shade val="30000"/>
                        <a:satMod val="115000"/>
                      </a:srgbClr>
                    </a:gs>
                    <a:gs pos="50000">
                      <a:srgbClr val="444445">
                        <a:shade val="67500"/>
                        <a:satMod val="115000"/>
                      </a:srgbClr>
                    </a:gs>
                    <a:gs pos="100000">
                      <a:srgbClr val="444445">
                        <a:shade val="100000"/>
                        <a:satMod val="115000"/>
                      </a:srgbClr>
                    </a:gs>
                  </a:gsLst>
                  <a:lin ang="16200000" scaled="1"/>
                  <a:tileRect/>
                </a:gradFill>
                <a:effectLst>
                  <a:outerShdw blurRad="50800" dist="38100" dir="2700000" algn="tl" rotWithShape="0">
                    <a:prstClr val="black">
                      <a:alpha val="40000"/>
                    </a:prstClr>
                  </a:outerShdw>
                </a:effectLst>
                <a:cs typeface="Arial" charset="0"/>
              </a:endParaRPr>
            </a:p>
          </p:txBody>
        </p:sp>
        <p:sp>
          <p:nvSpPr>
            <p:cNvPr id="12" name="Rectangle 11"/>
            <p:cNvSpPr/>
            <p:nvPr/>
          </p:nvSpPr>
          <p:spPr bwMode="auto">
            <a:xfrm>
              <a:off x="2616200" y="1319349"/>
              <a:ext cx="3314700" cy="613955"/>
            </a:xfrm>
            <a:prstGeom prst="rect">
              <a:avLst/>
            </a:prstGeom>
            <a:gradFill flip="none" rotWithShape="1">
              <a:gsLst>
                <a:gs pos="0">
                  <a:schemeClr val="bg1">
                    <a:alpha val="0"/>
                  </a:schemeClr>
                </a:gs>
                <a:gs pos="50000">
                  <a:srgbClr val="47CFFF">
                    <a:alpha val="42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sp>
          <p:nvSpPr>
            <p:cNvPr id="13" name="Rectangle 12"/>
            <p:cNvSpPr/>
            <p:nvPr/>
          </p:nvSpPr>
          <p:spPr bwMode="auto">
            <a:xfrm>
              <a:off x="2628900" y="1959429"/>
              <a:ext cx="3263900" cy="445948"/>
            </a:xfrm>
            <a:prstGeom prst="rect">
              <a:avLst/>
            </a:prstGeom>
            <a:gradFill flip="none" rotWithShape="1">
              <a:gsLst>
                <a:gs pos="0">
                  <a:schemeClr val="bg1">
                    <a:alpha val="0"/>
                  </a:schemeClr>
                </a:gs>
                <a:gs pos="50000">
                  <a:schemeClr val="accent3">
                    <a:alpha val="56000"/>
                  </a:scheme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pic>
          <p:nvPicPr>
            <p:cNvPr id="36" name="Picture 35" descr="ShrPt-Svr10_h_rgb_r.png"/>
            <p:cNvPicPr>
              <a:picLocks noChangeAspect="1"/>
            </p:cNvPicPr>
            <p:nvPr/>
          </p:nvPicPr>
          <p:blipFill>
            <a:blip cstate="print"/>
            <a:stretch>
              <a:fillRect/>
            </a:stretch>
          </p:blipFill>
          <p:spPr>
            <a:xfrm>
              <a:off x="3138854" y="1415074"/>
              <a:ext cx="2036048" cy="303182"/>
            </a:xfrm>
            <a:prstGeom prst="rect">
              <a:avLst/>
            </a:prstGeom>
            <a:noFill/>
            <a:ln>
              <a:noFill/>
            </a:ln>
          </p:spPr>
        </p:pic>
      </p:grpSp>
      <p:grpSp>
        <p:nvGrpSpPr>
          <p:cNvPr id="4" name="Group 3"/>
          <p:cNvGrpSpPr/>
          <p:nvPr/>
        </p:nvGrpSpPr>
        <p:grpSpPr>
          <a:xfrm>
            <a:off x="4790399" y="1293180"/>
            <a:ext cx="4125001" cy="5169450"/>
            <a:chOff x="5740400" y="1293180"/>
            <a:chExt cx="3444602" cy="5169450"/>
          </a:xfrm>
        </p:grpSpPr>
        <p:sp>
          <p:nvSpPr>
            <p:cNvPr id="14" name="Rectangle 13"/>
            <p:cNvSpPr/>
            <p:nvPr/>
          </p:nvSpPr>
          <p:spPr bwMode="auto">
            <a:xfrm>
              <a:off x="5808784" y="1293180"/>
              <a:ext cx="3214051" cy="5169450"/>
            </a:xfrm>
            <a:prstGeom prst="rect">
              <a:avLst/>
            </a:prstGeom>
            <a:solidFill>
              <a:srgbClr val="1B3D5D"/>
            </a:solidFill>
            <a:ln w="19050" cap="flat" cmpd="sng" algn="ctr">
              <a:gradFill>
                <a:gsLst>
                  <a:gs pos="0">
                    <a:schemeClr val="tx1">
                      <a:alpha val="10000"/>
                    </a:schemeClr>
                  </a:gs>
                  <a:gs pos="50000">
                    <a:schemeClr val="tx1">
                      <a:alpha val="65000"/>
                    </a:schemeClr>
                  </a:gs>
                  <a:gs pos="100000">
                    <a:schemeClr val="accent1"/>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61737" tIns="30869" rIns="61737" bIns="30869" numCol="1" rtlCol="0" anchor="ctr" anchorCtr="0" compatLnSpc="1">
              <a:prstTxWarp prst="textNoShape">
                <a:avLst/>
              </a:prstTxWarp>
            </a:bodyPr>
            <a:lstStyle/>
            <a:p>
              <a:pPr marL="285777" lvl="1" indent="-296506" algn="ctr">
                <a:lnSpc>
                  <a:spcPct val="90000"/>
                </a:lnSpc>
                <a:spcAft>
                  <a:spcPts val="1215"/>
                </a:spcAft>
                <a:buClr>
                  <a:srgbClr val="FFFFFF"/>
                </a:buClr>
                <a:buSzPct val="95000"/>
                <a:tabLst>
                  <a:tab pos="385248" algn="l"/>
                </a:tabLst>
                <a:defRPr/>
              </a:pPr>
              <a:endParaRPr lang="en-US" altLang="zh-CN" sz="2400" b="1" dirty="0">
                <a:ln w="3175">
                  <a:noFill/>
                </a:ln>
                <a:gradFill flip="none" rotWithShape="1">
                  <a:gsLst>
                    <a:gs pos="0">
                      <a:srgbClr val="444445">
                        <a:shade val="30000"/>
                        <a:satMod val="115000"/>
                      </a:srgbClr>
                    </a:gs>
                    <a:gs pos="50000">
                      <a:srgbClr val="444445">
                        <a:shade val="67500"/>
                        <a:satMod val="115000"/>
                      </a:srgbClr>
                    </a:gs>
                    <a:gs pos="100000">
                      <a:srgbClr val="444445">
                        <a:shade val="100000"/>
                        <a:satMod val="115000"/>
                      </a:srgbClr>
                    </a:gs>
                  </a:gsLst>
                  <a:lin ang="16200000" scaled="1"/>
                  <a:tileRect/>
                </a:gradFill>
                <a:effectLst>
                  <a:outerShdw blurRad="50800" dist="38100" dir="2700000" algn="tl" rotWithShape="0">
                    <a:prstClr val="black">
                      <a:alpha val="40000"/>
                    </a:prstClr>
                  </a:outerShdw>
                </a:effectLst>
                <a:cs typeface="Arial" charset="0"/>
              </a:endParaRPr>
            </a:p>
          </p:txBody>
        </p:sp>
        <p:sp>
          <p:nvSpPr>
            <p:cNvPr id="15" name="Rectangle 14"/>
            <p:cNvSpPr/>
            <p:nvPr/>
          </p:nvSpPr>
          <p:spPr bwMode="auto">
            <a:xfrm>
              <a:off x="5740400" y="1319349"/>
              <a:ext cx="3444602" cy="613955"/>
            </a:xfrm>
            <a:prstGeom prst="rect">
              <a:avLst/>
            </a:prstGeom>
            <a:gradFill flip="none" rotWithShape="1">
              <a:gsLst>
                <a:gs pos="0">
                  <a:schemeClr val="bg1">
                    <a:alpha val="0"/>
                  </a:schemeClr>
                </a:gs>
                <a:gs pos="50000">
                  <a:srgbClr val="47CFFF">
                    <a:alpha val="42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sp>
          <p:nvSpPr>
            <p:cNvPr id="16" name="Rectangle 15"/>
            <p:cNvSpPr/>
            <p:nvPr/>
          </p:nvSpPr>
          <p:spPr bwMode="auto">
            <a:xfrm>
              <a:off x="5765800" y="1959429"/>
              <a:ext cx="3263900" cy="445948"/>
            </a:xfrm>
            <a:prstGeom prst="rect">
              <a:avLst/>
            </a:prstGeom>
            <a:gradFill flip="none" rotWithShape="1">
              <a:gsLst>
                <a:gs pos="0">
                  <a:schemeClr val="bg1">
                    <a:alpha val="0"/>
                  </a:schemeClr>
                </a:gs>
                <a:gs pos="50000">
                  <a:schemeClr val="accent3">
                    <a:alpha val="56000"/>
                  </a:scheme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6" tIns="91436" rIns="91416" bIns="45708" numCol="1" rtlCol="0" anchor="ctr" anchorCtr="0" compatLnSpc="1"/>
            <a:lstStyle/>
            <a:p>
              <a:pPr algn="ctr" defTabSz="913909"/>
              <a:endParaRPr lang="en-US" sz="2400" dirty="0">
                <a:gradFill>
                  <a:gsLst>
                    <a:gs pos="50000">
                      <a:srgbClr val="444445"/>
                    </a:gs>
                    <a:gs pos="100000">
                      <a:srgbClr val="444445"/>
                    </a:gs>
                  </a:gsLst>
                  <a:lin ang="5400000" scaled="0"/>
                </a:gradFill>
              </a:endParaRPr>
            </a:p>
          </p:txBody>
        </p:sp>
        <p:pic>
          <p:nvPicPr>
            <p:cNvPr id="37" name="Picture 36" descr="FASTSrchSvr2010-SP_h_rgb_r.png"/>
            <p:cNvPicPr>
              <a:picLocks noChangeAspect="1"/>
            </p:cNvPicPr>
            <p:nvPr/>
          </p:nvPicPr>
          <p:blipFill>
            <a:blip cstate="print"/>
            <a:stretch>
              <a:fillRect/>
            </a:stretch>
          </p:blipFill>
          <p:spPr>
            <a:xfrm>
              <a:off x="6223419" y="1407916"/>
              <a:ext cx="2205519" cy="444591"/>
            </a:xfrm>
            <a:prstGeom prst="rect">
              <a:avLst/>
            </a:prstGeom>
            <a:noFill/>
            <a:ln>
              <a:noFill/>
            </a:ln>
          </p:spPr>
        </p:pic>
      </p:grpSp>
      <p:graphicFrame>
        <p:nvGraphicFramePr>
          <p:cNvPr id="17" name="Content Placeholder 3"/>
          <p:cNvGraphicFramePr>
            <a:graphicFrameLocks noGrp="1"/>
          </p:cNvGraphicFramePr>
          <p:nvPr>
            <p:ph idx="1"/>
            <p:extLst>
              <p:ext uri="{D42A27DB-BD31-4B8C-83A1-F6EECF244321}">
                <p14:modId xmlns:p14="http://schemas.microsoft.com/office/powerpoint/2010/main" val="115055323"/>
              </p:ext>
            </p:extLst>
          </p:nvPr>
        </p:nvGraphicFramePr>
        <p:xfrm>
          <a:off x="4942800" y="1524000"/>
          <a:ext cx="3611976" cy="4663440"/>
        </p:xfrm>
        <a:graphic>
          <a:graphicData uri="http://schemas.openxmlformats.org/drawingml/2006/table">
            <a:tbl>
              <a:tblPr firstRow="1" firstCol="1" bandRow="1">
                <a:tableStyleId>{2D5ABB26-0587-4C30-8999-92F81FD0307C}</a:tableStyleId>
              </a:tblPr>
              <a:tblGrid>
                <a:gridCol w="3611976"/>
              </a:tblGrid>
              <a:tr h="381000">
                <a:tc>
                  <a:txBody>
                    <a:bodyPr/>
                    <a:lstStyle/>
                    <a:p>
                      <a:pPr marL="0" marR="0" algn="ctr">
                        <a:lnSpc>
                          <a:spcPct val="115000"/>
                        </a:lnSpc>
                        <a:spcBef>
                          <a:spcPts val="0"/>
                        </a:spcBef>
                        <a:spcAft>
                          <a:spcPts val="0"/>
                        </a:spcAft>
                      </a:pPr>
                      <a:endParaRPr lang="en-US" sz="1600" dirty="0">
                        <a:solidFill>
                          <a:schemeClr val="tx1"/>
                        </a:solidFill>
                        <a:effectLst/>
                        <a:latin typeface="+mn-lt"/>
                        <a:ea typeface="Calibri"/>
                        <a:cs typeface="Times New Roman"/>
                      </a:endParaRPr>
                    </a:p>
                  </a:txBody>
                  <a:tcPr marL="68580" marR="68580" marT="0" marB="0"/>
                </a:tc>
              </a:tr>
              <a:tr h="533400">
                <a:tc>
                  <a:txBody>
                    <a:bodyPr/>
                    <a:lstStyle/>
                    <a:p>
                      <a:pPr marL="0" marR="0" indent="0" algn="ctr" defTabSz="761940" rtl="0" eaLnBrk="1" fontAlgn="auto" latinLnBrk="0" hangingPunct="1">
                        <a:lnSpc>
                          <a:spcPct val="90000"/>
                        </a:lnSpc>
                        <a:spcBef>
                          <a:spcPts val="0"/>
                        </a:spcBef>
                        <a:spcAft>
                          <a:spcPts val="0"/>
                        </a:spcAft>
                        <a:buClrTx/>
                        <a:buSzTx/>
                        <a:buFontTx/>
                        <a:buNone/>
                        <a:tabLst/>
                        <a:defRPr/>
                      </a:pPr>
                      <a:r>
                        <a:rPr lang="en-US" sz="1400" dirty="0" smtClean="0">
                          <a:solidFill>
                            <a:schemeClr val="bg1"/>
                          </a:solidFill>
                          <a:effectLst/>
                        </a:rPr>
                        <a:t>Highly capable </a:t>
                      </a:r>
                      <a:r>
                        <a:rPr lang="en-US" sz="1400" b="1" dirty="0" smtClean="0">
                          <a:solidFill>
                            <a:schemeClr val="bg1"/>
                          </a:solidFill>
                          <a:effectLst/>
                        </a:rPr>
                        <a:t>and </a:t>
                      </a:r>
                      <a:r>
                        <a:rPr lang="en-US" sz="1400" dirty="0" smtClean="0">
                          <a:solidFill>
                            <a:schemeClr val="bg1"/>
                          </a:solidFill>
                          <a:effectLst/>
                        </a:rPr>
                        <a:t>easy to manage</a:t>
                      </a:r>
                    </a:p>
                  </a:txBody>
                  <a:tcPr marL="68580" marR="68580" marT="0" marB="0" anchor="ctr"/>
                </a:tc>
              </a:tr>
              <a:tr h="1166334">
                <a:tc>
                  <a:txBody>
                    <a:bodyPr/>
                    <a:lstStyle/>
                    <a:p>
                      <a:pPr marL="169863" marR="0" indent="-169863" algn="l" defTabSz="761939" rtl="0" eaLnBrk="1" latinLnBrk="0" hangingPunct="1">
                        <a:lnSpc>
                          <a:spcPct val="150000"/>
                        </a:lnSpc>
                        <a:spcBef>
                          <a:spcPts val="0"/>
                        </a:spcBef>
                        <a:spcAft>
                          <a:spcPts val="0"/>
                        </a:spcAft>
                        <a:buSzPct val="60000"/>
                        <a:buFont typeface="Arial" pitchFamily="34" charset="0"/>
                        <a:buNone/>
                      </a:pPr>
                      <a:r>
                        <a:rPr lang="en-US" sz="1600" kern="1200" dirty="0" smtClean="0">
                          <a:solidFill>
                            <a:schemeClr val="bg1"/>
                          </a:solidFill>
                          <a:latin typeface="+mn-lt"/>
                          <a:ea typeface="+mn-ea"/>
                          <a:cs typeface="+mn-cs"/>
                        </a:rPr>
                        <a:t>Same capabilities, </a:t>
                      </a:r>
                      <a:r>
                        <a:rPr lang="en-US" sz="1600" i="1" kern="1200" dirty="0" smtClean="0">
                          <a:solidFill>
                            <a:schemeClr val="bg1"/>
                          </a:solidFill>
                          <a:latin typeface="+mn-lt"/>
                          <a:ea typeface="+mn-ea"/>
                          <a:cs typeface="+mn-cs"/>
                        </a:rPr>
                        <a:t>plus</a:t>
                      </a:r>
                      <a:r>
                        <a:rPr lang="en-US" sz="1600" kern="1200" dirty="0" smtClean="0">
                          <a:solidFill>
                            <a:schemeClr val="bg1"/>
                          </a:solidFill>
                          <a:latin typeface="+mn-lt"/>
                          <a:ea typeface="+mn-ea"/>
                          <a:cs typeface="+mn-cs"/>
                        </a:rPr>
                        <a:t>:</a:t>
                      </a:r>
                    </a:p>
                    <a:p>
                      <a:pPr marL="169863" marR="0" indent="-169863" algn="l" defTabSz="761939" rtl="0" eaLnBrk="1" latinLnBrk="0" hangingPunct="1">
                        <a:lnSpc>
                          <a:spcPct val="150000"/>
                        </a:lnSpc>
                        <a:spcBef>
                          <a:spcPts val="0"/>
                        </a:spcBef>
                        <a:spcAft>
                          <a:spcPts val="0"/>
                        </a:spcAft>
                        <a:buSzPct val="60000"/>
                        <a:buBlip>
                          <a:blip r:embed="rId3"/>
                        </a:buBlip>
                      </a:pPr>
                      <a:r>
                        <a:rPr lang="en-US" sz="1600" kern="1200" dirty="0" smtClean="0">
                          <a:solidFill>
                            <a:schemeClr val="bg1"/>
                          </a:solidFill>
                          <a:latin typeface="+mn-lt"/>
                          <a:ea typeface="+mn-ea"/>
                          <a:cs typeface="+mn-cs"/>
                        </a:rPr>
                        <a:t>Extreme scale-out </a:t>
                      </a:r>
                    </a:p>
                    <a:p>
                      <a:pPr marL="169863" marR="0" indent="-169863" algn="l" defTabSz="761939" rtl="0" eaLnBrk="1" latinLnBrk="0" hangingPunct="1">
                        <a:lnSpc>
                          <a:spcPct val="150000"/>
                        </a:lnSpc>
                        <a:spcBef>
                          <a:spcPts val="0"/>
                        </a:spcBef>
                        <a:spcAft>
                          <a:spcPts val="0"/>
                        </a:spcAft>
                        <a:buSzPct val="60000"/>
                        <a:buFont typeface="Arial" pitchFamily="34" charset="0"/>
                        <a:buBlip>
                          <a:blip r:embed="rId3"/>
                        </a:buBlip>
                      </a:pPr>
                      <a:r>
                        <a:rPr lang="en-US" sz="1600" kern="1200" dirty="0" smtClean="0">
                          <a:solidFill>
                            <a:schemeClr val="bg1"/>
                          </a:solidFill>
                          <a:latin typeface="+mn-lt"/>
                          <a:ea typeface="+mn-ea"/>
                          <a:cs typeface="+mn-cs"/>
                        </a:rPr>
                        <a:t>Content Processing pipeline </a:t>
                      </a:r>
                    </a:p>
                    <a:p>
                      <a:pPr marL="169863" marR="0" indent="-169863" algn="l" defTabSz="761939" rtl="0" eaLnBrk="1" latinLnBrk="0" hangingPunct="1">
                        <a:lnSpc>
                          <a:spcPct val="150000"/>
                        </a:lnSpc>
                        <a:spcBef>
                          <a:spcPts val="0"/>
                        </a:spcBef>
                        <a:spcAft>
                          <a:spcPts val="0"/>
                        </a:spcAft>
                        <a:buSzPct val="60000"/>
                        <a:buFont typeface="Arial" pitchFamily="34" charset="0"/>
                        <a:buBlip>
                          <a:blip r:embed="rId3"/>
                        </a:buBlip>
                      </a:pPr>
                      <a:r>
                        <a:rPr lang="en-US" sz="1600" kern="1200" dirty="0" smtClean="0">
                          <a:solidFill>
                            <a:schemeClr val="bg1"/>
                          </a:solidFill>
                          <a:latin typeface="+mn-lt"/>
                          <a:ea typeface="+mn-ea"/>
                          <a:cs typeface="+mn-cs"/>
                        </a:rPr>
                        <a:t>Entity</a:t>
                      </a:r>
                      <a:r>
                        <a:rPr lang="en-US" sz="1600" kern="1200" baseline="0" dirty="0" smtClean="0">
                          <a:solidFill>
                            <a:schemeClr val="bg1"/>
                          </a:solidFill>
                          <a:latin typeface="+mn-lt"/>
                          <a:ea typeface="+mn-ea"/>
                          <a:cs typeface="+mn-cs"/>
                        </a:rPr>
                        <a:t> extraction</a:t>
                      </a:r>
                      <a:endParaRPr lang="en-US" sz="1600" kern="1200" dirty="0" smtClean="0">
                        <a:solidFill>
                          <a:schemeClr val="bg1"/>
                        </a:solidFill>
                        <a:latin typeface="+mn-lt"/>
                        <a:ea typeface="+mn-ea"/>
                        <a:cs typeface="+mn-cs"/>
                      </a:endParaRPr>
                    </a:p>
                    <a:p>
                      <a:pPr marL="169863" marR="0" indent="-169863" algn="l" defTabSz="761939" rtl="0" eaLnBrk="1" latinLnBrk="0" hangingPunct="1">
                        <a:lnSpc>
                          <a:spcPct val="150000"/>
                        </a:lnSpc>
                        <a:spcBef>
                          <a:spcPts val="0"/>
                        </a:spcBef>
                        <a:spcAft>
                          <a:spcPts val="0"/>
                        </a:spcAft>
                        <a:buSzPct val="60000"/>
                        <a:buBlip>
                          <a:blip r:embed="rId3"/>
                        </a:buBlip>
                      </a:pPr>
                      <a:r>
                        <a:rPr lang="en-US" sz="1600" kern="1200" dirty="0" smtClean="0">
                          <a:solidFill>
                            <a:schemeClr val="bg1"/>
                          </a:solidFill>
                          <a:latin typeface="+mn-lt"/>
                          <a:ea typeface="+mn-ea"/>
                          <a:cs typeface="+mn-cs"/>
                        </a:rPr>
                        <a:t>Tunable</a:t>
                      </a:r>
                      <a:r>
                        <a:rPr lang="en-US" sz="1600" kern="1200" baseline="0" dirty="0" smtClean="0">
                          <a:solidFill>
                            <a:schemeClr val="bg1"/>
                          </a:solidFill>
                          <a:latin typeface="+mn-lt"/>
                          <a:ea typeface="+mn-ea"/>
                          <a:cs typeface="+mn-cs"/>
                        </a:rPr>
                        <a:t> relevance ranking</a:t>
                      </a:r>
                      <a:endParaRPr lang="en-US" sz="1600" kern="1200" dirty="0" smtClean="0">
                        <a:solidFill>
                          <a:schemeClr val="bg1"/>
                        </a:solidFill>
                        <a:latin typeface="+mn-lt"/>
                        <a:ea typeface="+mn-ea"/>
                        <a:cs typeface="+mn-cs"/>
                      </a:endParaRPr>
                    </a:p>
                    <a:p>
                      <a:pPr marL="169863" marR="0" indent="-169863" algn="l" defTabSz="761939" rtl="0" eaLnBrk="1" latinLnBrk="0" hangingPunct="1">
                        <a:lnSpc>
                          <a:spcPct val="150000"/>
                        </a:lnSpc>
                        <a:spcBef>
                          <a:spcPts val="0"/>
                        </a:spcBef>
                        <a:spcAft>
                          <a:spcPts val="0"/>
                        </a:spcAft>
                        <a:buSzPct val="60000"/>
                        <a:buBlip>
                          <a:blip r:embed="rId3"/>
                        </a:buBlip>
                      </a:pPr>
                      <a:r>
                        <a:rPr lang="en-US" sz="1600" kern="1200" dirty="0" smtClean="0">
                          <a:solidFill>
                            <a:schemeClr val="bg1"/>
                          </a:solidFill>
                          <a:latin typeface="+mn-lt"/>
                          <a:ea typeface="+mn-ea"/>
                          <a:cs typeface="+mn-cs"/>
                        </a:rPr>
                        <a:t>Easy setup of User Context, </a:t>
                      </a:r>
                      <a:br>
                        <a:rPr lang="en-US" sz="1600" kern="1200" dirty="0" smtClean="0">
                          <a:solidFill>
                            <a:schemeClr val="bg1"/>
                          </a:solidFill>
                          <a:latin typeface="+mn-lt"/>
                          <a:ea typeface="+mn-ea"/>
                          <a:cs typeface="+mn-cs"/>
                        </a:rPr>
                      </a:br>
                      <a:r>
                        <a:rPr lang="en-US" sz="1600" kern="1200" dirty="0" smtClean="0">
                          <a:solidFill>
                            <a:schemeClr val="bg1"/>
                          </a:solidFill>
                          <a:latin typeface="+mn-lt"/>
                          <a:ea typeface="+mn-ea"/>
                          <a:cs typeface="+mn-cs"/>
                        </a:rPr>
                        <a:t>Visual Best Bets,</a:t>
                      </a:r>
                      <a:r>
                        <a:rPr lang="en-US" sz="1600" kern="1200" baseline="0" dirty="0" smtClean="0">
                          <a:solidFill>
                            <a:schemeClr val="bg1"/>
                          </a:solidFill>
                          <a:latin typeface="+mn-lt"/>
                          <a:ea typeface="+mn-ea"/>
                          <a:cs typeface="+mn-cs"/>
                        </a:rPr>
                        <a:t> P</a:t>
                      </a:r>
                      <a:r>
                        <a:rPr lang="en-US" sz="1600" kern="1200" dirty="0" smtClean="0">
                          <a:solidFill>
                            <a:schemeClr val="bg1"/>
                          </a:solidFill>
                          <a:latin typeface="+mn-lt"/>
                          <a:ea typeface="+mn-ea"/>
                          <a:cs typeface="+mn-cs"/>
                        </a:rPr>
                        <a:t>romotion/ Demotion</a:t>
                      </a:r>
                    </a:p>
                    <a:p>
                      <a:pPr marL="169863" marR="0" indent="-169863" algn="l" defTabSz="761939" rtl="0" eaLnBrk="1" latinLnBrk="0" hangingPunct="1">
                        <a:lnSpc>
                          <a:spcPct val="150000"/>
                        </a:lnSpc>
                        <a:spcBef>
                          <a:spcPts val="0"/>
                        </a:spcBef>
                        <a:spcAft>
                          <a:spcPts val="0"/>
                        </a:spcAft>
                        <a:buSzPct val="60000"/>
                        <a:buBlip>
                          <a:blip r:embed="rId3"/>
                        </a:buBlip>
                      </a:pPr>
                      <a:r>
                        <a:rPr lang="en-US" sz="1600" kern="1200" dirty="0" smtClean="0">
                          <a:solidFill>
                            <a:schemeClr val="bg1"/>
                          </a:solidFill>
                          <a:latin typeface="+mn-lt"/>
                          <a:ea typeface="+mn-ea"/>
                          <a:cs typeface="+mn-cs"/>
                        </a:rPr>
                        <a:t>Easy to</a:t>
                      </a:r>
                      <a:r>
                        <a:rPr lang="en-US" sz="1600" kern="1200" baseline="0" dirty="0" smtClean="0">
                          <a:solidFill>
                            <a:schemeClr val="bg1"/>
                          </a:solidFill>
                          <a:latin typeface="+mn-lt"/>
                          <a:ea typeface="+mn-ea"/>
                          <a:cs typeface="+mn-cs"/>
                        </a:rPr>
                        <a:t> configure s</a:t>
                      </a:r>
                      <a:r>
                        <a:rPr lang="en-US" sz="1600" kern="1200" dirty="0" smtClean="0">
                          <a:solidFill>
                            <a:schemeClr val="bg1"/>
                          </a:solidFill>
                          <a:latin typeface="+mn-lt"/>
                          <a:ea typeface="+mn-ea"/>
                          <a:cs typeface="+mn-cs"/>
                        </a:rPr>
                        <a:t>orting, and refinement</a:t>
                      </a:r>
                    </a:p>
                  </a:txBody>
                  <a:tcPr marL="182880" marR="6858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32240421"/>
              </p:ext>
            </p:extLst>
          </p:nvPr>
        </p:nvGraphicFramePr>
        <p:xfrm>
          <a:off x="503618" y="1447800"/>
          <a:ext cx="3666226" cy="4739640"/>
        </p:xfrm>
        <a:graphic>
          <a:graphicData uri="http://schemas.openxmlformats.org/drawingml/2006/table">
            <a:tbl>
              <a:tblPr firstRow="1" firstCol="1" bandRow="1">
                <a:tableStyleId>{2D5ABB26-0587-4C30-8999-92F81FD0307C}</a:tableStyleId>
              </a:tblPr>
              <a:tblGrid>
                <a:gridCol w="3666226"/>
              </a:tblGrid>
              <a:tr h="381000">
                <a:tc>
                  <a:txBody>
                    <a:bodyPr/>
                    <a:lstStyle/>
                    <a:p>
                      <a:pPr marL="0" marR="0" algn="ctr">
                        <a:lnSpc>
                          <a:spcPct val="115000"/>
                        </a:lnSpc>
                        <a:spcBef>
                          <a:spcPts val="0"/>
                        </a:spcBef>
                        <a:spcAft>
                          <a:spcPts val="0"/>
                        </a:spcAft>
                      </a:pPr>
                      <a:endParaRPr lang="en-US" sz="1600" dirty="0">
                        <a:solidFill>
                          <a:schemeClr val="tx1"/>
                        </a:solidFill>
                        <a:effectLst/>
                        <a:latin typeface="+mn-lt"/>
                        <a:ea typeface="Calibri"/>
                        <a:cs typeface="Times New Roman"/>
                      </a:endParaRPr>
                    </a:p>
                  </a:txBody>
                  <a:tcPr marL="68580" marR="68580" marT="0" marB="0"/>
                </a:tc>
              </a:tr>
              <a:tr h="609600">
                <a:tc>
                  <a:txBody>
                    <a:bodyPr/>
                    <a:lstStyle/>
                    <a:p>
                      <a:pPr marL="0" marR="0" indent="0" algn="ctr" defTabSz="761940" rtl="0" eaLnBrk="1" fontAlgn="auto" latinLnBrk="0" hangingPunct="1">
                        <a:lnSpc>
                          <a:spcPct val="90000"/>
                        </a:lnSpc>
                        <a:spcBef>
                          <a:spcPts val="0"/>
                        </a:spcBef>
                        <a:spcAft>
                          <a:spcPts val="0"/>
                        </a:spcAft>
                        <a:buClrTx/>
                        <a:buSzTx/>
                        <a:buFontTx/>
                        <a:buNone/>
                        <a:tabLst/>
                        <a:defRPr/>
                      </a:pPr>
                      <a:r>
                        <a:rPr lang="en-US" sz="1400" dirty="0">
                          <a:solidFill>
                            <a:schemeClr val="bg1"/>
                          </a:solidFill>
                          <a:effectLst/>
                        </a:rPr>
                        <a:t> </a:t>
                      </a:r>
                      <a:r>
                        <a:rPr lang="en-US" sz="1400" dirty="0" smtClean="0">
                          <a:solidFill>
                            <a:schemeClr val="bg1"/>
                          </a:solidFill>
                          <a:effectLst/>
                        </a:rPr>
                        <a:t>Enterprise class search system integrated with SharePoint </a:t>
                      </a:r>
                    </a:p>
                  </a:txBody>
                  <a:tcPr marL="68580" marR="68580" marT="0" marB="0" anchor="ctr"/>
                </a:tc>
              </a:tr>
              <a:tr h="1720670">
                <a:tc>
                  <a:txBody>
                    <a:bodyPr/>
                    <a:lstStyle/>
                    <a:p>
                      <a:pPr marL="169863" indent="-169863" defTabSz="761939">
                        <a:lnSpc>
                          <a:spcPct val="150000"/>
                        </a:lnSpc>
                        <a:spcBef>
                          <a:spcPts val="0"/>
                        </a:spcBef>
                        <a:buSzPct val="60000"/>
                        <a:buBlip>
                          <a:blip r:embed="rId3"/>
                        </a:buBlip>
                      </a:pPr>
                      <a:r>
                        <a:rPr lang="en-US" sz="1600" dirty="0" smtClean="0">
                          <a:solidFill>
                            <a:schemeClr val="bg1"/>
                          </a:solidFill>
                        </a:rPr>
                        <a:t>Enterprise Scale-out (to 100M docs)</a:t>
                      </a:r>
                    </a:p>
                    <a:p>
                      <a:pPr marL="169863" indent="-169863" defTabSz="761939">
                        <a:lnSpc>
                          <a:spcPct val="150000"/>
                        </a:lnSpc>
                        <a:spcBef>
                          <a:spcPts val="0"/>
                        </a:spcBef>
                        <a:buSzPct val="60000"/>
                        <a:buBlip>
                          <a:blip r:embed="rId3"/>
                        </a:buBlip>
                      </a:pPr>
                      <a:r>
                        <a:rPr lang="en-US" sz="1600" dirty="0" smtClean="0">
                          <a:solidFill>
                            <a:schemeClr val="bg1"/>
                          </a:solidFill>
                        </a:rPr>
                        <a:t>Full Fault Tolerance</a:t>
                      </a:r>
                    </a:p>
                    <a:p>
                      <a:pPr marL="169863" indent="-169863" defTabSz="761939">
                        <a:lnSpc>
                          <a:spcPct val="150000"/>
                        </a:lnSpc>
                        <a:spcBef>
                          <a:spcPts val="0"/>
                        </a:spcBef>
                        <a:buSzPct val="60000"/>
                        <a:buBlip>
                          <a:blip r:embed="rId3"/>
                        </a:buBlip>
                      </a:pPr>
                      <a:r>
                        <a:rPr lang="en-US" sz="1600" dirty="0" smtClean="0">
                          <a:solidFill>
                            <a:schemeClr val="bg1"/>
                          </a:solidFill>
                        </a:rPr>
                        <a:t>Native 64 bit; Hyper-V support</a:t>
                      </a:r>
                    </a:p>
                    <a:p>
                      <a:pPr marL="169863" indent="-169863" defTabSz="761939">
                        <a:lnSpc>
                          <a:spcPct val="150000"/>
                        </a:lnSpc>
                        <a:spcBef>
                          <a:spcPts val="0"/>
                        </a:spcBef>
                        <a:buSzPct val="60000"/>
                        <a:buBlip>
                          <a:blip r:embed="rId3"/>
                        </a:buBlip>
                      </a:pPr>
                      <a:r>
                        <a:rPr lang="en-US" sz="1600" dirty="0" smtClean="0">
                          <a:solidFill>
                            <a:schemeClr val="bg1"/>
                          </a:solidFill>
                        </a:rPr>
                        <a:t>Wizard - driven installation</a:t>
                      </a:r>
                    </a:p>
                    <a:p>
                      <a:pPr marL="169863" indent="-169863" defTabSz="761939">
                        <a:lnSpc>
                          <a:spcPct val="150000"/>
                        </a:lnSpc>
                        <a:spcBef>
                          <a:spcPts val="0"/>
                        </a:spcBef>
                        <a:buSzPct val="60000"/>
                        <a:buBlip>
                          <a:blip r:embed="rId3"/>
                        </a:buBlip>
                      </a:pPr>
                      <a:r>
                        <a:rPr lang="en-US" sz="1600" dirty="0" smtClean="0">
                          <a:solidFill>
                            <a:schemeClr val="bg1"/>
                          </a:solidFill>
                        </a:rPr>
                        <a:t>Consolidated search dashboard</a:t>
                      </a:r>
                    </a:p>
                    <a:p>
                      <a:pPr marL="169863" indent="-169863" defTabSz="761939">
                        <a:lnSpc>
                          <a:spcPct val="150000"/>
                        </a:lnSpc>
                        <a:spcBef>
                          <a:spcPts val="0"/>
                        </a:spcBef>
                        <a:buSzPct val="60000"/>
                        <a:buBlip>
                          <a:blip r:embed="rId3"/>
                        </a:buBlip>
                      </a:pPr>
                      <a:r>
                        <a:rPr lang="en-US" sz="1600" dirty="0" smtClean="0">
                          <a:solidFill>
                            <a:schemeClr val="bg1"/>
                          </a:solidFill>
                        </a:rPr>
                        <a:t>PowerShell support</a:t>
                      </a:r>
                    </a:p>
                    <a:p>
                      <a:pPr marL="169863" indent="-169863" defTabSz="761939">
                        <a:lnSpc>
                          <a:spcPct val="150000"/>
                        </a:lnSpc>
                        <a:spcBef>
                          <a:spcPts val="0"/>
                        </a:spcBef>
                        <a:buSzPct val="60000"/>
                        <a:buBlip>
                          <a:blip r:embed="rId3"/>
                        </a:buBlip>
                      </a:pPr>
                      <a:r>
                        <a:rPr lang="en-US" sz="1600" dirty="0" smtClean="0">
                          <a:solidFill>
                            <a:schemeClr val="bg1"/>
                          </a:solidFill>
                        </a:rPr>
                        <a:t>SCOM support </a:t>
                      </a:r>
                    </a:p>
                    <a:p>
                      <a:pPr marL="169863" indent="-169863" defTabSz="761939">
                        <a:lnSpc>
                          <a:spcPct val="150000"/>
                        </a:lnSpc>
                        <a:spcBef>
                          <a:spcPts val="0"/>
                        </a:spcBef>
                        <a:buSzPct val="60000"/>
                        <a:buBlip>
                          <a:blip r:embed="rId3"/>
                        </a:buBlip>
                      </a:pPr>
                      <a:r>
                        <a:rPr lang="en-US" sz="1600" dirty="0" smtClean="0">
                          <a:solidFill>
                            <a:schemeClr val="bg1"/>
                          </a:solidFill>
                        </a:rPr>
                        <a:t>Full search reporting</a:t>
                      </a:r>
                    </a:p>
                    <a:p>
                      <a:pPr marL="169863" indent="-169863" defTabSz="761939">
                        <a:lnSpc>
                          <a:spcPct val="150000"/>
                        </a:lnSpc>
                        <a:spcBef>
                          <a:spcPts val="0"/>
                        </a:spcBef>
                        <a:buSzPct val="60000"/>
                        <a:buBlip>
                          <a:blip r:embed="rId3"/>
                        </a:buBlip>
                      </a:pPr>
                      <a:r>
                        <a:rPr lang="en-US" sz="1600" dirty="0" smtClean="0">
                          <a:solidFill>
                            <a:schemeClr val="bg1"/>
                          </a:solidFill>
                        </a:rPr>
                        <a:t>Full set of connectors OOB </a:t>
                      </a:r>
                    </a:p>
                    <a:p>
                      <a:pPr marL="169863" indent="-169863" defTabSz="761939">
                        <a:lnSpc>
                          <a:spcPct val="150000"/>
                        </a:lnSpc>
                        <a:spcBef>
                          <a:spcPts val="0"/>
                        </a:spcBef>
                        <a:buSzPct val="60000"/>
                        <a:buBlip>
                          <a:blip r:embed="rId3"/>
                        </a:buBlip>
                      </a:pPr>
                      <a:r>
                        <a:rPr lang="en-US" sz="1600" dirty="0" smtClean="0">
                          <a:solidFill>
                            <a:schemeClr val="bg1"/>
                          </a:solidFill>
                        </a:rPr>
                        <a:t>Easy to add new sources via BDC</a:t>
                      </a:r>
                    </a:p>
                  </a:txBody>
                  <a:tcPr marL="182880" marR="68580" anchor="ctr"/>
                </a:tc>
              </a:tr>
            </a:tbl>
          </a:graphicData>
        </a:graphic>
      </p:graphicFrame>
      <p:pic>
        <p:nvPicPr>
          <p:cNvPr id="18"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5128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l-BE"/>
          </a:p>
        </p:txBody>
      </p:sp>
      <p:sp>
        <p:nvSpPr>
          <p:cNvPr id="3" name="Title 2"/>
          <p:cNvSpPr>
            <a:spLocks noGrp="1"/>
          </p:cNvSpPr>
          <p:nvPr>
            <p:ph type="title"/>
          </p:nvPr>
        </p:nvSpPr>
        <p:spPr>
          <a:xfrm>
            <a:off x="382588" y="228599"/>
            <a:ext cx="8380412" cy="664797"/>
          </a:xfrm>
        </p:spPr>
        <p:txBody>
          <a:bodyPr/>
          <a:lstStyle/>
          <a:p>
            <a:r>
              <a:rPr lang="nl-BE" dirty="0" smtClean="0"/>
              <a:t>Enterprise Search TechCenter</a:t>
            </a:r>
            <a:endParaRPr lang="nl-BE" dirty="0"/>
          </a:p>
        </p:txBody>
      </p:sp>
      <p:sp>
        <p:nvSpPr>
          <p:cNvPr id="4" name="Text Placeholder 3"/>
          <p:cNvSpPr>
            <a:spLocks noGrp="1"/>
          </p:cNvSpPr>
          <p:nvPr>
            <p:ph type="body" sz="quarter" idx="10"/>
          </p:nvPr>
        </p:nvSpPr>
        <p:spPr/>
        <p:txBody>
          <a:bodyPr/>
          <a:lstStyle/>
          <a:p>
            <a:endParaRPr lang="nl-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480720" cy="40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1600" y="6021288"/>
            <a:ext cx="7242239" cy="738664"/>
          </a:xfrm>
          <a:prstGeom prst="rect">
            <a:avLst/>
          </a:prstGeom>
        </p:spPr>
        <p:txBody>
          <a:bodyPr vert="horz" wrap="none" lIns="0" tIns="0" rIns="0" bIns="0" rtlCol="0">
            <a:spAutoFit/>
          </a:bodyPr>
          <a:lstStyle/>
          <a:p>
            <a:pPr fontAlgn="auto">
              <a:lnSpc>
                <a:spcPct val="90000"/>
              </a:lnSpc>
              <a:spcBef>
                <a:spcPct val="20000"/>
              </a:spcBef>
              <a:spcAft>
                <a:spcPts val="0"/>
              </a:spcAft>
              <a:buClr>
                <a:srgbClr val="777777"/>
              </a:buClr>
              <a:buSzPct val="130000"/>
            </a:pPr>
            <a:r>
              <a:rPr lang="nl-BE" sz="2400" dirty="0">
                <a:solidFill>
                  <a:srgbClr val="FFFFFF">
                    <a:lumMod val="75000"/>
                  </a:srgbClr>
                </a:solidFill>
                <a:latin typeface="Segoe UI"/>
                <a:hlinkClick r:id="rId3"/>
              </a:rPr>
              <a:t>http://technet.microsoft.com/en-us/enterprisesearch</a:t>
            </a:r>
            <a:r>
              <a:rPr lang="nl-BE" sz="2400" dirty="0" smtClean="0">
                <a:solidFill>
                  <a:srgbClr val="FFFFFF">
                    <a:lumMod val="75000"/>
                  </a:srgbClr>
                </a:solidFill>
                <a:latin typeface="Segoe UI"/>
                <a:hlinkClick r:id="rId3"/>
              </a:rPr>
              <a:t>/</a:t>
            </a:r>
            <a:endParaRPr lang="nl-BE" sz="2400" dirty="0" smtClean="0">
              <a:solidFill>
                <a:srgbClr val="FFFFFF">
                  <a:lumMod val="75000"/>
                </a:srgbClr>
              </a:solidFill>
              <a:latin typeface="Segoe UI"/>
            </a:endParaRPr>
          </a:p>
          <a:p>
            <a:pPr fontAlgn="auto">
              <a:lnSpc>
                <a:spcPct val="90000"/>
              </a:lnSpc>
              <a:spcBef>
                <a:spcPct val="20000"/>
              </a:spcBef>
              <a:spcAft>
                <a:spcPts val="0"/>
              </a:spcAft>
              <a:buClr>
                <a:srgbClr val="777777"/>
              </a:buClr>
              <a:buSzPct val="130000"/>
            </a:pPr>
            <a:endParaRPr lang="nl-BE" sz="2400" dirty="0" err="1" smtClean="0">
              <a:solidFill>
                <a:srgbClr val="FFFFFF">
                  <a:lumMod val="75000"/>
                </a:srgbClr>
              </a:solidFill>
              <a:latin typeface="Segoe UI"/>
            </a:endParaRPr>
          </a:p>
        </p:txBody>
      </p:sp>
      <p:pic>
        <p:nvPicPr>
          <p:cNvPr id="7"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0800000">
            <a:off x="8166099" y="358775"/>
            <a:ext cx="685800" cy="685800"/>
          </a:xfrm>
          <a:prstGeom prst="rect">
            <a:avLst/>
          </a:prstGeom>
          <a:noFill/>
        </p:spPr>
      </p:pic>
    </p:spTree>
    <p:extLst>
      <p:ext uri="{BB962C8B-B14F-4D97-AF65-F5344CB8AC3E}">
        <p14:creationId xmlns:p14="http://schemas.microsoft.com/office/powerpoint/2010/main" val="243404906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2003"/>
            <a:ext cx="8382000" cy="664797"/>
          </a:xfrm>
        </p:spPr>
        <p:txBody>
          <a:bodyPr>
            <a:normAutofit/>
          </a:bodyPr>
          <a:lstStyle/>
          <a:p>
            <a:r>
              <a:rPr lang="en-US" dirty="0" smtClean="0"/>
              <a:t>SharePoint Insights</a:t>
            </a:r>
            <a:endParaRPr lang="en-US" dirty="0"/>
          </a:p>
        </p:txBody>
      </p:sp>
      <p:sp>
        <p:nvSpPr>
          <p:cNvPr id="23" name="Rounded Rectangle 22"/>
          <p:cNvSpPr/>
          <p:nvPr/>
        </p:nvSpPr>
        <p:spPr bwMode="auto">
          <a:xfrm>
            <a:off x="152400" y="1626576"/>
            <a:ext cx="8991600"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Advanced analysis with Excel Services</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Richer data visualization and easy sharing</a:t>
            </a:r>
            <a:endParaRPr lang="en-US" dirty="0"/>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Incorporation of LOB data in data analysis</a:t>
            </a:r>
            <a:endParaRPr lang="en-US" dirty="0"/>
          </a:p>
        </p:txBody>
      </p:sp>
      <p:sp>
        <p:nvSpPr>
          <p:cNvPr id="24" name="Rounded Rectangle 23"/>
          <p:cNvSpPr/>
          <p:nvPr/>
        </p:nvSpPr>
        <p:spPr bwMode="auto">
          <a:xfrm>
            <a:off x="231774" y="1622362"/>
            <a:ext cx="2321661"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Data interaction</a:t>
            </a:r>
            <a:endParaRPr lang="en-US" altLang="zh-CN" dirty="0"/>
          </a:p>
        </p:txBody>
      </p:sp>
      <p:sp>
        <p:nvSpPr>
          <p:cNvPr id="28" name="Rounded Rectangle 27"/>
          <p:cNvSpPr/>
          <p:nvPr/>
        </p:nvSpPr>
        <p:spPr bwMode="auto">
          <a:xfrm>
            <a:off x="152400" y="5105399"/>
            <a:ext cx="8991600" cy="1447801"/>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Drive </a:t>
            </a:r>
            <a:r>
              <a:rPr lang="en-US" dirty="0"/>
              <a:t>accountability and alignment with </a:t>
            </a:r>
            <a:r>
              <a:rPr lang="en-US" dirty="0" smtClean="0"/>
              <a:t>scorecards</a:t>
            </a:r>
            <a:endParaRPr lang="en-US" dirty="0"/>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Identify issues and opportunities with real-time </a:t>
            </a:r>
            <a:r>
              <a:rPr lang="en-US" dirty="0" smtClean="0"/>
              <a:t>access</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Improved API for richer extensibility and </a:t>
            </a:r>
            <a:r>
              <a:rPr lang="en-US" dirty="0" smtClean="0"/>
              <a:t>development</a:t>
            </a:r>
            <a:endParaRPr lang="en-US" dirty="0"/>
          </a:p>
        </p:txBody>
      </p:sp>
      <p:sp>
        <p:nvSpPr>
          <p:cNvPr id="29" name="Rounded Rectangle 28"/>
          <p:cNvSpPr/>
          <p:nvPr/>
        </p:nvSpPr>
        <p:spPr bwMode="auto">
          <a:xfrm>
            <a:off x="231774" y="5099963"/>
            <a:ext cx="2321661"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Organizational </a:t>
            </a:r>
            <a:r>
              <a:rPr lang="en-US" altLang="zh-CN" dirty="0"/>
              <a:t>Effectiveness</a:t>
            </a:r>
          </a:p>
        </p:txBody>
      </p:sp>
      <p:sp>
        <p:nvSpPr>
          <p:cNvPr id="30" name="Rounded Rectangle 29"/>
          <p:cNvSpPr/>
          <p:nvPr/>
        </p:nvSpPr>
        <p:spPr bwMode="auto">
          <a:xfrm>
            <a:off x="152400" y="3352800"/>
            <a:ext cx="8991600" cy="1447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a:t>Powerful Self-Service capabilities and visualizations</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Compelling dashboards to drive business results</a:t>
            </a:r>
            <a:endParaRPr lang="en-US" dirty="0"/>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dirty="0" smtClean="0"/>
              <a:t>Rich </a:t>
            </a:r>
            <a:r>
              <a:rPr lang="en-US" dirty="0"/>
              <a:t>reports </a:t>
            </a:r>
            <a:r>
              <a:rPr lang="en-US" dirty="0" smtClean="0"/>
              <a:t>with </a:t>
            </a:r>
            <a:r>
              <a:rPr lang="en-US" dirty="0"/>
              <a:t>access </a:t>
            </a:r>
            <a:r>
              <a:rPr lang="en-US" dirty="0" smtClean="0"/>
              <a:t>to millions </a:t>
            </a:r>
            <a:r>
              <a:rPr lang="en-US" dirty="0"/>
              <a:t>of </a:t>
            </a:r>
            <a:r>
              <a:rPr lang="en-US" dirty="0" smtClean="0"/>
              <a:t>rows</a:t>
            </a:r>
            <a:endParaRPr lang="en-US" dirty="0">
              <a:solidFill>
                <a:srgbClr val="7030A0"/>
              </a:solidFill>
            </a:endParaRPr>
          </a:p>
        </p:txBody>
      </p:sp>
      <p:sp>
        <p:nvSpPr>
          <p:cNvPr id="31" name="Rounded Rectangle 30"/>
          <p:cNvSpPr/>
          <p:nvPr/>
        </p:nvSpPr>
        <p:spPr bwMode="auto">
          <a:xfrm>
            <a:off x="231774" y="3354324"/>
            <a:ext cx="2321661"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000" b="1" i="1">
                <a:solidFill>
                  <a:schemeClr val="bg1"/>
                </a:solidFill>
                <a:effectLst>
                  <a:outerShdw blurRad="38100" dist="38100" dir="2700000" algn="tl">
                    <a:srgbClr val="000000">
                      <a:alpha val="43137"/>
                    </a:srgbClr>
                  </a:outerShdw>
                </a:effectLst>
                <a:latin typeface="+mn-lt"/>
              </a:defRPr>
            </a:pPr>
            <a:r>
              <a:rPr lang="en-US" altLang="zh-CN" dirty="0" smtClean="0"/>
              <a:t>Decision Making</a:t>
            </a:r>
            <a:endParaRPr lang="en-US" altLang="zh-CN" dirty="0"/>
          </a:p>
        </p:txBody>
      </p:sp>
      <p:pic>
        <p:nvPicPr>
          <p:cNvPr id="11"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4484818">
            <a:off x="8166099" y="358775"/>
            <a:ext cx="685800" cy="685800"/>
          </a:xfrm>
          <a:prstGeom prst="rect">
            <a:avLst/>
          </a:prstGeom>
          <a:noFill/>
        </p:spPr>
      </p:pic>
    </p:spTree>
    <p:extLst>
      <p:ext uri="{BB962C8B-B14F-4D97-AF65-F5344CB8AC3E}">
        <p14:creationId xmlns:p14="http://schemas.microsoft.com/office/powerpoint/2010/main" val="3194514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524000"/>
            <a:ext cx="5638800" cy="4290344"/>
          </a:xfrm>
          <a:prstGeom prst="rect">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0" name="Group 104"/>
          <p:cNvGrpSpPr/>
          <p:nvPr/>
        </p:nvGrpSpPr>
        <p:grpSpPr>
          <a:xfrm>
            <a:off x="3657600" y="5562600"/>
            <a:ext cx="2438400" cy="990600"/>
            <a:chOff x="5649685" y="2862945"/>
            <a:chExt cx="2377440" cy="438912"/>
          </a:xfrm>
        </p:grpSpPr>
        <p:sp>
          <p:nvSpPr>
            <p:cNvPr id="21" name="Rounded Rectangular Callout 20"/>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4" name="TextBox 23"/>
            <p:cNvSpPr txBox="1"/>
            <p:nvPr/>
          </p:nvSpPr>
          <p:spPr>
            <a:xfrm>
              <a:off x="5722619" y="2894598"/>
              <a:ext cx="2231572" cy="37982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600" dirty="0" smtClean="0">
                  <a:gradFill>
                    <a:gsLst>
                      <a:gs pos="50000">
                        <a:schemeClr val="bg1"/>
                      </a:gs>
                      <a:gs pos="100000">
                        <a:schemeClr val="bg1"/>
                      </a:gs>
                    </a:gsLst>
                    <a:lin ang="5400000" scaled="0"/>
                  </a:gradFill>
                  <a:effectLst>
                    <a:outerShdw sx="1000" sy="1000" algn="tl">
                      <a:srgbClr val="000000"/>
                    </a:outerShdw>
                  </a:effectLst>
                  <a:latin typeface="+mj-lt"/>
                </a:rPr>
                <a:t>Access to Unlimited Data Secured in SharePoint with Gemini Capabilities</a:t>
              </a:r>
            </a:p>
          </p:txBody>
        </p:sp>
      </p:grpSp>
      <p:sp>
        <p:nvSpPr>
          <p:cNvPr id="34" name="Title 33"/>
          <p:cNvSpPr>
            <a:spLocks noGrp="1"/>
          </p:cNvSpPr>
          <p:nvPr>
            <p:ph type="title"/>
          </p:nvPr>
        </p:nvSpPr>
        <p:spPr>
          <a:xfrm>
            <a:off x="381000" y="230188"/>
            <a:ext cx="8382000" cy="997196"/>
          </a:xfrm>
        </p:spPr>
        <p:txBody>
          <a:bodyPr/>
          <a:lstStyle/>
          <a:p>
            <a:r>
              <a:rPr lang="en-US" dirty="0" smtClean="0">
                <a:solidFill>
                  <a:schemeClr val="accent4">
                    <a:lumMod val="60000"/>
                    <a:lumOff val="40000"/>
                  </a:schemeClr>
                </a:solidFill>
                <a:sym typeface="Wingdings" pitchFamily="2" charset="2"/>
              </a:rPr>
              <a:t>SharePoint Insights</a:t>
            </a:r>
            <a:br>
              <a:rPr lang="en-US" dirty="0" smtClean="0">
                <a:solidFill>
                  <a:schemeClr val="accent4">
                    <a:lumMod val="60000"/>
                    <a:lumOff val="40000"/>
                  </a:schemeClr>
                </a:solidFill>
                <a:sym typeface="Wingdings" pitchFamily="2" charset="2"/>
              </a:rPr>
            </a:br>
            <a:r>
              <a:rPr lang="en-US" sz="2400" spc="-100" dirty="0">
                <a:gradFill>
                  <a:gsLst>
                    <a:gs pos="50000">
                      <a:schemeClr val="bg1"/>
                    </a:gs>
                    <a:gs pos="100000">
                      <a:schemeClr val="bg1"/>
                    </a:gs>
                  </a:gsLst>
                  <a:path path="circle">
                    <a:fillToRect l="50000" t="50000" r="50000" b="50000"/>
                  </a:path>
                </a:gradFill>
              </a:rPr>
              <a:t>&gt; Effective </a:t>
            </a:r>
            <a:r>
              <a:rPr lang="en-US" sz="2400" spc="-100" dirty="0" smtClean="0">
                <a:gradFill>
                  <a:gsLst>
                    <a:gs pos="50000">
                      <a:schemeClr val="bg1"/>
                    </a:gs>
                    <a:gs pos="100000">
                      <a:schemeClr val="bg1"/>
                    </a:gs>
                  </a:gsLst>
                  <a:path path="circle">
                    <a:fillToRect l="50000" t="50000" r="50000" b="50000"/>
                  </a:path>
                </a:gradFill>
              </a:rPr>
              <a:t>Data Analysis &amp; Decision-making with </a:t>
            </a:r>
            <a:r>
              <a:rPr lang="en-US" sz="2400" b="1" spc="-100" dirty="0">
                <a:gradFill>
                  <a:gsLst>
                    <a:gs pos="50000">
                      <a:schemeClr val="bg1"/>
                    </a:gs>
                    <a:gs pos="100000">
                      <a:schemeClr val="bg1"/>
                    </a:gs>
                  </a:gsLst>
                  <a:path path="circle">
                    <a:fillToRect l="50000" t="50000" r="50000" b="50000"/>
                  </a:path>
                </a:gradFill>
              </a:rPr>
              <a:t>Excel </a:t>
            </a:r>
            <a:r>
              <a:rPr lang="en-US" sz="2400" b="1" spc="-100" dirty="0" smtClean="0">
                <a:gradFill>
                  <a:gsLst>
                    <a:gs pos="50000">
                      <a:schemeClr val="bg1"/>
                    </a:gs>
                    <a:gs pos="100000">
                      <a:schemeClr val="bg1"/>
                    </a:gs>
                  </a:gsLst>
                  <a:path path="circle">
                    <a:fillToRect l="50000" t="50000" r="50000" b="50000"/>
                  </a:path>
                </a:gradFill>
              </a:rPr>
              <a:t>Services</a:t>
            </a:r>
            <a:endParaRPr lang="en-US" sz="2400" b="1" spc="-100" dirty="0">
              <a:gradFill>
                <a:gsLst>
                  <a:gs pos="50000">
                    <a:schemeClr val="bg1"/>
                  </a:gs>
                  <a:gs pos="100000">
                    <a:schemeClr val="bg1"/>
                  </a:gs>
                </a:gsLst>
                <a:path path="circle">
                  <a:fillToRect l="50000" t="50000" r="50000" b="50000"/>
                </a:path>
              </a:gradFill>
            </a:endParaRPr>
          </a:p>
        </p:txBody>
      </p:sp>
      <p:grpSp>
        <p:nvGrpSpPr>
          <p:cNvPr id="36" name="Group 262"/>
          <p:cNvGrpSpPr/>
          <p:nvPr/>
        </p:nvGrpSpPr>
        <p:grpSpPr>
          <a:xfrm>
            <a:off x="6705600" y="5334000"/>
            <a:ext cx="1981200" cy="609600"/>
            <a:chOff x="5205046" y="4818185"/>
            <a:chExt cx="2438400" cy="1066800"/>
          </a:xfrm>
        </p:grpSpPr>
        <p:sp>
          <p:nvSpPr>
            <p:cNvPr id="37" name="Rounded Rectangular Callout 36"/>
            <p:cNvSpPr/>
            <p:nvPr/>
          </p:nvSpPr>
          <p:spPr bwMode="auto">
            <a:xfrm>
              <a:off x="5205046" y="4818185"/>
              <a:ext cx="2438400" cy="1066800"/>
            </a:xfrm>
            <a:prstGeom prst="wedgeRoundRectCallout">
              <a:avLst>
                <a:gd name="adj1" fmla="val -15291"/>
                <a:gd name="adj2" fmla="val -13188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8" name="Rounded Rectangle 37"/>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400" dirty="0" smtClean="0">
                  <a:gradFill>
                    <a:gsLst>
                      <a:gs pos="50000">
                        <a:schemeClr val="bg1"/>
                      </a:gs>
                      <a:gs pos="100000">
                        <a:schemeClr val="bg1"/>
                      </a:gs>
                    </a:gsLst>
                    <a:lin ang="5400000" scaled="0"/>
                  </a:gradFill>
                  <a:effectLst>
                    <a:outerShdw sx="1000" sy="1000" algn="tl">
                      <a:srgbClr val="000000"/>
                    </a:outerShdw>
                  </a:effectLst>
                  <a:latin typeface="+mj-lt"/>
                </a:rPr>
                <a:t>Data Slicers</a:t>
              </a:r>
              <a:endParaRPr lang="en-US" altLang="zh-CN" sz="24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39" name="Group 262"/>
          <p:cNvGrpSpPr/>
          <p:nvPr/>
        </p:nvGrpSpPr>
        <p:grpSpPr>
          <a:xfrm>
            <a:off x="228600" y="5410200"/>
            <a:ext cx="1981200" cy="914400"/>
            <a:chOff x="5205046" y="4818185"/>
            <a:chExt cx="2438400" cy="1066800"/>
          </a:xfrm>
        </p:grpSpPr>
        <p:sp>
          <p:nvSpPr>
            <p:cNvPr id="40" name="Rounded Rectangular Callout 39"/>
            <p:cNvSpPr/>
            <p:nvPr/>
          </p:nvSpPr>
          <p:spPr bwMode="auto">
            <a:xfrm>
              <a:off x="5205046" y="4818185"/>
              <a:ext cx="2438400" cy="1066800"/>
            </a:xfrm>
            <a:prstGeom prst="wedgeRoundRectCallout">
              <a:avLst>
                <a:gd name="adj1" fmla="val 31665"/>
                <a:gd name="adj2" fmla="val -19388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1" name="Rounded Rectangle 40"/>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400" dirty="0">
                  <a:gradFill>
                    <a:gsLst>
                      <a:gs pos="50000">
                        <a:schemeClr val="bg1"/>
                      </a:gs>
                      <a:gs pos="100000">
                        <a:schemeClr val="bg1"/>
                      </a:gs>
                    </a:gsLst>
                    <a:lin ang="5400000" scaled="0"/>
                  </a:gradFill>
                  <a:effectLst>
                    <a:outerShdw sx="1000" sy="1000" algn="tl">
                      <a:srgbClr val="000000"/>
                    </a:outerShdw>
                  </a:effectLst>
                </a:rPr>
                <a:t>Interactive PivotTables</a:t>
              </a:r>
            </a:p>
          </p:txBody>
        </p:sp>
      </p:grpSp>
      <p:grpSp>
        <p:nvGrpSpPr>
          <p:cNvPr id="42" name="Group 262"/>
          <p:cNvGrpSpPr/>
          <p:nvPr/>
        </p:nvGrpSpPr>
        <p:grpSpPr>
          <a:xfrm>
            <a:off x="6629400" y="1447800"/>
            <a:ext cx="1981200" cy="914400"/>
            <a:chOff x="5205046" y="4818185"/>
            <a:chExt cx="2438400" cy="1066800"/>
          </a:xfrm>
        </p:grpSpPr>
        <p:sp>
          <p:nvSpPr>
            <p:cNvPr id="43" name="Rounded Rectangular Callout 42"/>
            <p:cNvSpPr/>
            <p:nvPr/>
          </p:nvSpPr>
          <p:spPr bwMode="auto">
            <a:xfrm>
              <a:off x="5205046" y="4818185"/>
              <a:ext cx="2438400" cy="1066800"/>
            </a:xfrm>
            <a:prstGeom prst="wedgeRoundRectCallout">
              <a:avLst>
                <a:gd name="adj1" fmla="val -81422"/>
                <a:gd name="adj2" fmla="val 7110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4" name="Rounded Rectangle 43"/>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rPr>
                <a:t>Dashboards &amp; Heat Maps</a:t>
              </a:r>
              <a:endParaRPr lang="en-US" altLang="zh-CN" sz="2000" dirty="0">
                <a:gradFill>
                  <a:gsLst>
                    <a:gs pos="50000">
                      <a:schemeClr val="bg1"/>
                    </a:gs>
                    <a:gs pos="100000">
                      <a:schemeClr val="bg1"/>
                    </a:gs>
                  </a:gsLst>
                  <a:lin ang="5400000" scaled="0"/>
                </a:gradFill>
                <a:effectLst>
                  <a:outerShdw sx="1000" sy="1000" algn="tl">
                    <a:srgbClr val="000000"/>
                  </a:outerShdw>
                </a:effectLst>
              </a:endParaRPr>
            </a:p>
          </p:txBody>
        </p:sp>
      </p:gr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743199"/>
            <a:ext cx="1371600" cy="2026131"/>
          </a:xfrm>
          <a:prstGeom prst="rect">
            <a:avLst/>
          </a:prstGeom>
          <a:ln>
            <a:noFill/>
          </a:ln>
          <a:effectLst>
            <a:outerShdw blurRad="292100" dist="139700" dir="2700000" algn="tl" rotWithShape="0">
              <a:srgbClr val="333333">
                <a:alpha val="65000"/>
              </a:srgbClr>
            </a:outerShdw>
          </a:effectLst>
          <a:extLst/>
        </p:spPr>
      </p:pic>
      <p:sp>
        <p:nvSpPr>
          <p:cNvPr id="22" name="TextBox 21"/>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0590676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76400"/>
            <a:ext cx="6248400" cy="4304455"/>
          </a:xfrm>
          <a:prstGeom prst="rect">
            <a:avLst/>
          </a:prstGeom>
          <a:solidFill>
            <a:srgbClr val="FFFFFF">
              <a:shade val="85000"/>
            </a:srgbClr>
          </a:solidFill>
          <a:ln>
            <a:noFill/>
          </a:ln>
          <a:effectLst>
            <a:reflection blurRad="12700" stA="38000" endPos="28000" dist="5000" dir="5400000" sy="-100000" algn="bl" rotWithShape="0"/>
          </a:effectLst>
        </p:spPr>
      </p:pic>
      <p:grpSp>
        <p:nvGrpSpPr>
          <p:cNvPr id="21" name="Group 104"/>
          <p:cNvGrpSpPr/>
          <p:nvPr/>
        </p:nvGrpSpPr>
        <p:grpSpPr>
          <a:xfrm>
            <a:off x="1066800" y="5181600"/>
            <a:ext cx="2438400" cy="990600"/>
            <a:chOff x="5649685" y="2862945"/>
            <a:chExt cx="2377440" cy="438912"/>
          </a:xfrm>
        </p:grpSpPr>
        <p:sp>
          <p:nvSpPr>
            <p:cNvPr id="22" name="Rounded Rectangular Callout 21"/>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23" name="TextBox 22"/>
            <p:cNvSpPr txBox="1"/>
            <p:nvPr/>
          </p:nvSpPr>
          <p:spPr>
            <a:xfrm>
              <a:off x="5722619" y="2896707"/>
              <a:ext cx="2231572" cy="371387"/>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rgbClr val="EEECE1"/>
                </a:buClr>
                <a:buSzPct val="85000"/>
                <a:defRPr/>
              </a:pPr>
              <a:r>
                <a:rPr lang="en-US" altLang="zh-CN" sz="1400" dirty="0" smtClean="0">
                  <a:gradFill>
                    <a:gsLst>
                      <a:gs pos="50000">
                        <a:schemeClr val="bg1"/>
                      </a:gs>
                      <a:gs pos="100000">
                        <a:schemeClr val="bg1"/>
                      </a:gs>
                    </a:gsLst>
                    <a:lin ang="5400000" scaled="0"/>
                  </a:gradFill>
                  <a:effectLst>
                    <a:outerShdw sx="1000" sy="1000" algn="tl">
                      <a:srgbClr val="000000"/>
                    </a:outerShdw>
                  </a:effectLst>
                  <a:latin typeface="+mj-lt"/>
                </a:rPr>
                <a:t>Integration </a:t>
              </a:r>
              <a:r>
                <a:rPr lang="en-US" altLang="zh-CN" sz="1400" dirty="0">
                  <a:gradFill>
                    <a:gsLst>
                      <a:gs pos="50000">
                        <a:schemeClr val="bg1"/>
                      </a:gs>
                      <a:gs pos="100000">
                        <a:schemeClr val="bg1"/>
                      </a:gs>
                    </a:gsLst>
                    <a:lin ang="5400000" scaled="0"/>
                  </a:gradFill>
                  <a:effectLst>
                    <a:outerShdw sx="1000" sy="1000" algn="tl">
                      <a:srgbClr val="000000"/>
                    </a:outerShdw>
                  </a:effectLst>
                  <a:latin typeface="+mj-lt"/>
                </a:rPr>
                <a:t>with </a:t>
              </a:r>
              <a:r>
                <a:rPr lang="en-US" altLang="zh-CN" sz="1400" dirty="0" smtClean="0">
                  <a:gradFill>
                    <a:gsLst>
                      <a:gs pos="50000">
                        <a:schemeClr val="bg1"/>
                      </a:gs>
                      <a:gs pos="100000">
                        <a:schemeClr val="bg1"/>
                      </a:gs>
                    </a:gsLst>
                    <a:lin ang="5400000" scaled="0"/>
                  </a:gradFill>
                  <a:effectLst>
                    <a:outerShdw sx="1000" sy="1000" algn="tl">
                      <a:srgbClr val="000000"/>
                    </a:outerShdw>
                  </a:effectLst>
                  <a:latin typeface="+mj-lt"/>
                </a:rPr>
                <a:t>SharePoint, including: Administration</a:t>
              </a:r>
              <a:r>
                <a:rPr lang="en-US" altLang="zh-CN" sz="1400" dirty="0">
                  <a:gradFill>
                    <a:gsLst>
                      <a:gs pos="50000">
                        <a:schemeClr val="bg1"/>
                      </a:gs>
                      <a:gs pos="100000">
                        <a:schemeClr val="bg1"/>
                      </a:gs>
                    </a:gsLst>
                    <a:lin ang="5400000" scaled="0"/>
                  </a:gradFill>
                  <a:effectLst>
                    <a:outerShdw sx="1000" sy="1000" algn="tl">
                      <a:srgbClr val="000000"/>
                    </a:outerShdw>
                  </a:effectLst>
                  <a:latin typeface="+mj-lt"/>
                </a:rPr>
                <a:t>, </a:t>
              </a:r>
              <a:r>
                <a:rPr lang="en-US" altLang="zh-CN" sz="1400" dirty="0" smtClean="0">
                  <a:gradFill>
                    <a:gsLst>
                      <a:gs pos="50000">
                        <a:schemeClr val="bg1"/>
                      </a:gs>
                      <a:gs pos="100000">
                        <a:schemeClr val="bg1"/>
                      </a:gs>
                    </a:gsLst>
                    <a:lin ang="5400000" scaled="0"/>
                  </a:gradFill>
                  <a:effectLst>
                    <a:outerShdw sx="1000" sy="1000" algn="tl">
                      <a:srgbClr val="000000"/>
                    </a:outerShdw>
                  </a:effectLst>
                  <a:latin typeface="+mj-lt"/>
                </a:rPr>
                <a:t>Scalability &amp; Deployment</a:t>
              </a:r>
              <a:endParaRPr lang="en-US" altLang="zh-CN" sz="14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4" name="Title 33"/>
          <p:cNvSpPr>
            <a:spLocks noGrp="1"/>
          </p:cNvSpPr>
          <p:nvPr>
            <p:ph type="title"/>
          </p:nvPr>
        </p:nvSpPr>
        <p:spPr>
          <a:xfrm>
            <a:off x="381000" y="230188"/>
            <a:ext cx="8382000" cy="997196"/>
          </a:xfrm>
        </p:spPr>
        <p:txBody>
          <a:bodyPr/>
          <a:lstStyle/>
          <a:p>
            <a:r>
              <a:rPr lang="en-US" dirty="0" smtClean="0">
                <a:solidFill>
                  <a:schemeClr val="accent4">
                    <a:lumMod val="60000"/>
                    <a:lumOff val="40000"/>
                  </a:schemeClr>
                </a:solidFill>
                <a:sym typeface="Wingdings" pitchFamily="2" charset="2"/>
              </a:rPr>
              <a:t>SharePoint Insights</a:t>
            </a:r>
            <a:br>
              <a:rPr lang="en-US" dirty="0" smtClean="0">
                <a:solidFill>
                  <a:schemeClr val="accent4">
                    <a:lumMod val="60000"/>
                    <a:lumOff val="40000"/>
                  </a:schemeClr>
                </a:solidFill>
                <a:sym typeface="Wingdings" pitchFamily="2" charset="2"/>
              </a:rPr>
            </a:br>
            <a:r>
              <a:rPr lang="en-US" sz="2400" spc="-100" dirty="0">
                <a:gradFill>
                  <a:gsLst>
                    <a:gs pos="50000">
                      <a:schemeClr val="bg1"/>
                    </a:gs>
                    <a:gs pos="100000">
                      <a:schemeClr val="bg1"/>
                    </a:gs>
                  </a:gsLst>
                  <a:path path="circle">
                    <a:fillToRect l="50000" t="50000" r="50000" b="50000"/>
                  </a:path>
                </a:gradFill>
              </a:rPr>
              <a:t>&gt; Enhanced </a:t>
            </a:r>
            <a:r>
              <a:rPr lang="en-US" sz="2400" spc="-100" dirty="0" smtClean="0">
                <a:gradFill>
                  <a:gsLst>
                    <a:gs pos="50000">
                      <a:schemeClr val="bg1"/>
                    </a:gs>
                    <a:gs pos="100000">
                      <a:schemeClr val="bg1"/>
                    </a:gs>
                  </a:gsLst>
                  <a:path path="circle">
                    <a:fillToRect l="50000" t="50000" r="50000" b="50000"/>
                  </a:path>
                </a:gradFill>
              </a:rPr>
              <a:t>Business Insight with </a:t>
            </a:r>
            <a:r>
              <a:rPr lang="en-US" sz="2400" b="1" spc="-100" dirty="0" smtClean="0">
                <a:gradFill>
                  <a:gsLst>
                    <a:gs pos="50000">
                      <a:schemeClr val="bg1"/>
                    </a:gs>
                    <a:gs pos="100000">
                      <a:schemeClr val="bg1"/>
                    </a:gs>
                  </a:gsLst>
                  <a:path path="circle">
                    <a:fillToRect l="50000" t="50000" r="50000" b="50000"/>
                  </a:path>
                </a:gradFill>
              </a:rPr>
              <a:t>PerformancePoint Services</a:t>
            </a:r>
            <a:endParaRPr lang="en-US" sz="2400" b="1" spc="-100" dirty="0">
              <a:gradFill>
                <a:gsLst>
                  <a:gs pos="50000">
                    <a:schemeClr val="bg1"/>
                  </a:gs>
                  <a:gs pos="100000">
                    <a:schemeClr val="bg1"/>
                  </a:gs>
                </a:gsLst>
                <a:path path="circle">
                  <a:fillToRect l="50000" t="50000" r="50000" b="50000"/>
                </a:path>
              </a:gradFill>
            </a:endParaRPr>
          </a:p>
        </p:txBody>
      </p:sp>
      <p:grpSp>
        <p:nvGrpSpPr>
          <p:cNvPr id="25" name="Group 262"/>
          <p:cNvGrpSpPr/>
          <p:nvPr/>
        </p:nvGrpSpPr>
        <p:grpSpPr>
          <a:xfrm>
            <a:off x="152400" y="2133600"/>
            <a:ext cx="1981200" cy="914400"/>
            <a:chOff x="5205046" y="4818185"/>
            <a:chExt cx="2438400" cy="1066800"/>
          </a:xfrm>
        </p:grpSpPr>
        <p:sp>
          <p:nvSpPr>
            <p:cNvPr id="26" name="Rounded Rectangular Callout 25"/>
            <p:cNvSpPr/>
            <p:nvPr/>
          </p:nvSpPr>
          <p:spPr bwMode="auto">
            <a:xfrm>
              <a:off x="5205046" y="4818185"/>
              <a:ext cx="2438400" cy="1066800"/>
            </a:xfrm>
            <a:prstGeom prst="wedgeRoundRectCallout">
              <a:avLst>
                <a:gd name="adj1" fmla="val 40473"/>
                <a:gd name="adj2" fmla="val 6362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7" name="Rounded Rectangle 26"/>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400" dirty="0" smtClean="0">
                  <a:gradFill>
                    <a:gsLst>
                      <a:gs pos="50000">
                        <a:schemeClr val="bg1"/>
                      </a:gs>
                      <a:gs pos="100000">
                        <a:schemeClr val="bg1"/>
                      </a:gs>
                    </a:gsLst>
                    <a:lin ang="5400000" scaled="0"/>
                  </a:gradFill>
                  <a:effectLst>
                    <a:outerShdw sx="1000" sy="1000" algn="tl">
                      <a:srgbClr val="000000"/>
                    </a:outerShdw>
                  </a:effectLst>
                  <a:latin typeface="+mj-lt"/>
                </a:rPr>
                <a:t>Visual Scorecards</a:t>
              </a:r>
              <a:endParaRPr lang="en-US" altLang="zh-CN" sz="24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8" name="Group 262"/>
          <p:cNvGrpSpPr/>
          <p:nvPr/>
        </p:nvGrpSpPr>
        <p:grpSpPr>
          <a:xfrm>
            <a:off x="6934200" y="2819400"/>
            <a:ext cx="1981200" cy="914400"/>
            <a:chOff x="5205046" y="4818185"/>
            <a:chExt cx="2438400" cy="1066800"/>
          </a:xfrm>
        </p:grpSpPr>
        <p:sp>
          <p:nvSpPr>
            <p:cNvPr id="29" name="Rounded Rectangular Callout 28"/>
            <p:cNvSpPr/>
            <p:nvPr/>
          </p:nvSpPr>
          <p:spPr bwMode="auto">
            <a:xfrm>
              <a:off x="5205046" y="4818185"/>
              <a:ext cx="2438400" cy="1066800"/>
            </a:xfrm>
            <a:prstGeom prst="wedgeRoundRectCallout">
              <a:avLst>
                <a:gd name="adj1" fmla="val -84867"/>
                <a:gd name="adj2" fmla="val 20684"/>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0" name="Rounded Rectangle 29"/>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400" dirty="0" smtClean="0">
                  <a:gradFill>
                    <a:gsLst>
                      <a:gs pos="50000">
                        <a:schemeClr val="bg1"/>
                      </a:gs>
                      <a:gs pos="100000">
                        <a:schemeClr val="bg1"/>
                      </a:gs>
                    </a:gsLst>
                    <a:lin ang="5400000" scaled="0"/>
                  </a:gradFill>
                  <a:effectLst>
                    <a:outerShdw sx="1000" sy="1000" algn="tl">
                      <a:srgbClr val="000000"/>
                    </a:outerShdw>
                  </a:effectLst>
                  <a:latin typeface="+mj-lt"/>
                </a:rPr>
                <a:t>Detailed KPIs</a:t>
              </a:r>
              <a:endParaRPr lang="en-US" altLang="zh-CN" sz="24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14" name="TextBox 13"/>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918594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477328"/>
          </a:xfrm>
        </p:spPr>
        <p:txBody>
          <a:bodyPr/>
          <a:lstStyle/>
          <a:p>
            <a:pPr lvl="0" defTabSz="914400" fontAlgn="base">
              <a:lnSpc>
                <a:spcPct val="100000"/>
              </a:lnSpc>
              <a:spcAft>
                <a:spcPct val="0"/>
              </a:spcAft>
            </a:pPr>
            <a:r>
              <a:rPr lang="en-US" dirty="0">
                <a:solidFill>
                  <a:srgbClr val="FFA514">
                    <a:lumMod val="60000"/>
                    <a:lumOff val="40000"/>
                  </a:srgbClr>
                </a:solidFill>
              </a:rPr>
              <a:t>Adoption Made Easier</a:t>
            </a:r>
            <a:br>
              <a:rPr lang="en-US" dirty="0">
                <a:solidFill>
                  <a:srgbClr val="FFA514">
                    <a:lumMod val="60000"/>
                    <a:lumOff val="40000"/>
                  </a:srgbClr>
                </a:solidFill>
              </a:rPr>
            </a:br>
            <a:r>
              <a:rPr lang="en-US" dirty="0">
                <a:solidFill>
                  <a:srgbClr val="FFA514">
                    <a:lumMod val="60000"/>
                    <a:lumOff val="40000"/>
                  </a:srgbClr>
                </a:solidFill>
              </a:rPr>
              <a:t>with Office Ribbon UI </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777737"/>
            <a:ext cx="6553199" cy="47611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2"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Tree>
    <p:extLst>
      <p:ext uri="{BB962C8B-B14F-4D97-AF65-F5344CB8AC3E}">
        <p14:creationId xmlns:p14="http://schemas.microsoft.com/office/powerpoint/2010/main" val="4290007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05000" y="1524000"/>
            <a:ext cx="5486400" cy="4267200"/>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104"/>
          <p:cNvGrpSpPr/>
          <p:nvPr/>
        </p:nvGrpSpPr>
        <p:grpSpPr>
          <a:xfrm>
            <a:off x="5791200" y="5486400"/>
            <a:ext cx="2438400" cy="990600"/>
            <a:chOff x="5649685" y="2862945"/>
            <a:chExt cx="2377440" cy="438912"/>
          </a:xfrm>
        </p:grpSpPr>
        <p:sp>
          <p:nvSpPr>
            <p:cNvPr id="27" name="Rounded Rectangular Callout 26"/>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8" name="TextBox 27"/>
            <p:cNvSpPr txBox="1"/>
            <p:nvPr/>
          </p:nvSpPr>
          <p:spPr>
            <a:xfrm>
              <a:off x="5722619" y="2889613"/>
              <a:ext cx="2231572" cy="38979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Real-time Updates with Connectivity to any Data Source</a:t>
              </a:r>
            </a:p>
          </p:txBody>
        </p:sp>
      </p:grpSp>
      <p:grpSp>
        <p:nvGrpSpPr>
          <p:cNvPr id="29" name="Group 104"/>
          <p:cNvGrpSpPr/>
          <p:nvPr/>
        </p:nvGrpSpPr>
        <p:grpSpPr>
          <a:xfrm>
            <a:off x="990600" y="5410200"/>
            <a:ext cx="2438400" cy="990600"/>
            <a:chOff x="5649685" y="2862945"/>
            <a:chExt cx="2377440" cy="438912"/>
          </a:xfrm>
        </p:grpSpPr>
        <p:sp>
          <p:nvSpPr>
            <p:cNvPr id="30" name="Rounded Rectangular Callout 29"/>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1" name="TextBox 30"/>
            <p:cNvSpPr txBox="1"/>
            <p:nvPr/>
          </p:nvSpPr>
          <p:spPr>
            <a:xfrm>
              <a:off x="5722619" y="2889613"/>
              <a:ext cx="2231572" cy="38979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User Interaction with Shapes, Graphics, </a:t>
              </a:r>
              <a:b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b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and Hyperlinks</a:t>
              </a:r>
            </a:p>
          </p:txBody>
        </p:sp>
      </p:grpSp>
      <p:sp>
        <p:nvSpPr>
          <p:cNvPr id="37" name="Title 36"/>
          <p:cNvSpPr>
            <a:spLocks noGrp="1"/>
          </p:cNvSpPr>
          <p:nvPr>
            <p:ph type="title"/>
          </p:nvPr>
        </p:nvSpPr>
        <p:spPr>
          <a:xfrm>
            <a:off x="277504" y="919785"/>
            <a:ext cx="8382000" cy="387798"/>
          </a:xfrm>
        </p:spPr>
        <p:txBody>
          <a:bodyPr/>
          <a:lstStyle/>
          <a:p>
            <a:r>
              <a:rPr lang="en-US" sz="2800" spc="-100" dirty="0">
                <a:gradFill>
                  <a:gsLst>
                    <a:gs pos="50000">
                      <a:schemeClr val="bg1"/>
                    </a:gs>
                    <a:gs pos="100000">
                      <a:schemeClr val="bg1"/>
                    </a:gs>
                  </a:gsLst>
                  <a:path path="circle">
                    <a:fillToRect l="50000" t="50000" r="50000" b="50000"/>
                  </a:path>
                </a:gradFill>
              </a:rPr>
              <a:t>&gt; Visualize </a:t>
            </a:r>
            <a:r>
              <a:rPr lang="en-US" sz="2800" spc="-100" dirty="0" smtClean="0">
                <a:gradFill>
                  <a:gsLst>
                    <a:gs pos="50000">
                      <a:schemeClr val="bg1"/>
                    </a:gs>
                    <a:gs pos="100000">
                      <a:schemeClr val="bg1"/>
                    </a:gs>
                  </a:gsLst>
                  <a:path path="circle">
                    <a:fillToRect l="50000" t="50000" r="50000" b="50000"/>
                  </a:path>
                </a:gradFill>
              </a:rPr>
              <a:t>Data &amp; Interact with it using </a:t>
            </a:r>
            <a:r>
              <a:rPr lang="en-US" sz="2800" b="1" spc="-100" dirty="0" smtClean="0">
                <a:gradFill>
                  <a:gsLst>
                    <a:gs pos="50000">
                      <a:schemeClr val="bg1"/>
                    </a:gs>
                    <a:gs pos="100000">
                      <a:schemeClr val="bg1"/>
                    </a:gs>
                  </a:gsLst>
                  <a:path path="circle">
                    <a:fillToRect l="50000" t="50000" r="50000" b="50000"/>
                  </a:path>
                </a:gradFill>
              </a:rPr>
              <a:t>Visio Services</a:t>
            </a:r>
            <a:endParaRPr lang="en-US" sz="2800" b="1" spc="-100" dirty="0">
              <a:gradFill>
                <a:gsLst>
                  <a:gs pos="50000">
                    <a:schemeClr val="bg1"/>
                  </a:gs>
                  <a:gs pos="100000">
                    <a:schemeClr val="bg1"/>
                  </a:gs>
                </a:gsLst>
                <a:path path="circle">
                  <a:fillToRect l="50000" t="50000" r="50000" b="50000"/>
                </a:path>
              </a:gradFill>
            </a:endParaRPr>
          </a:p>
        </p:txBody>
      </p:sp>
      <p:sp>
        <p:nvSpPr>
          <p:cNvPr id="35" name="Title 1"/>
          <p:cNvSpPr txBox="1">
            <a:spLocks/>
          </p:cNvSpPr>
          <p:nvPr/>
        </p:nvSpPr>
        <p:spPr>
          <a:xfrm>
            <a:off x="228600" y="269544"/>
            <a:ext cx="7620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Insights</a:t>
            </a:r>
            <a:endParaRPr lang="en-US" dirty="0"/>
          </a:p>
        </p:txBody>
      </p:sp>
      <p:pic>
        <p:nvPicPr>
          <p:cNvPr id="36"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7974115">
            <a:off x="8166099" y="276952"/>
            <a:ext cx="685800" cy="685800"/>
          </a:xfrm>
          <a:prstGeom prst="rect">
            <a:avLst/>
          </a:prstGeom>
          <a:noFill/>
        </p:spPr>
      </p:pic>
      <p:grpSp>
        <p:nvGrpSpPr>
          <p:cNvPr id="39" name="Group 262"/>
          <p:cNvGrpSpPr/>
          <p:nvPr/>
        </p:nvGrpSpPr>
        <p:grpSpPr>
          <a:xfrm>
            <a:off x="5715000" y="3429000"/>
            <a:ext cx="1981200" cy="914400"/>
            <a:chOff x="5205046" y="4818185"/>
            <a:chExt cx="2438400" cy="1066800"/>
          </a:xfrm>
        </p:grpSpPr>
        <p:sp>
          <p:nvSpPr>
            <p:cNvPr id="40" name="Rounded Rectangular Callout 39"/>
            <p:cNvSpPr/>
            <p:nvPr/>
          </p:nvSpPr>
          <p:spPr bwMode="auto">
            <a:xfrm>
              <a:off x="5205046" y="4818185"/>
              <a:ext cx="2438400" cy="1066800"/>
            </a:xfrm>
            <a:prstGeom prst="wedgeRoundRectCallout">
              <a:avLst>
                <a:gd name="adj1" fmla="val -96807"/>
                <a:gd name="adj2" fmla="val 4610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1" name="Rounded Rectangle 40"/>
            <p:cNvSpPr/>
            <p:nvPr/>
          </p:nvSpPr>
          <p:spPr bwMode="auto">
            <a:xfrm>
              <a:off x="5276674" y="4894576"/>
              <a:ext cx="2295144"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rPr>
                <a:t>Real-time, Visual data</a:t>
              </a:r>
              <a:endParaRPr lang="en-US" altLang="zh-CN" sz="2000" dirty="0">
                <a:gradFill>
                  <a:gsLst>
                    <a:gs pos="50000">
                      <a:schemeClr val="bg1"/>
                    </a:gs>
                    <a:gs pos="100000">
                      <a:schemeClr val="bg1"/>
                    </a:gs>
                  </a:gsLst>
                  <a:lin ang="5400000" scaled="0"/>
                </a:gradFill>
                <a:effectLst>
                  <a:outerShdw sx="1000" sy="1000" algn="tl">
                    <a:srgbClr val="000000"/>
                  </a:outerShdw>
                </a:effectLst>
              </a:endParaRPr>
            </a:p>
          </p:txBody>
        </p:sp>
      </p:grpSp>
      <p:grpSp>
        <p:nvGrpSpPr>
          <p:cNvPr id="42" name="Group 262"/>
          <p:cNvGrpSpPr/>
          <p:nvPr/>
        </p:nvGrpSpPr>
        <p:grpSpPr>
          <a:xfrm>
            <a:off x="350520" y="3124200"/>
            <a:ext cx="1981200" cy="914400"/>
            <a:chOff x="5017478" y="4907085"/>
            <a:chExt cx="2438400" cy="1066800"/>
          </a:xfrm>
        </p:grpSpPr>
        <p:sp>
          <p:nvSpPr>
            <p:cNvPr id="43" name="Rounded Rectangular Callout 42"/>
            <p:cNvSpPr/>
            <p:nvPr/>
          </p:nvSpPr>
          <p:spPr bwMode="auto">
            <a:xfrm>
              <a:off x="5017478" y="4907085"/>
              <a:ext cx="2438400" cy="1066800"/>
            </a:xfrm>
            <a:prstGeom prst="wedgeRoundRectCallout">
              <a:avLst>
                <a:gd name="adj1" fmla="val 61655"/>
                <a:gd name="adj2" fmla="val -70566"/>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4" name="Rounded Rectangle 43"/>
            <p:cNvSpPr/>
            <p:nvPr/>
          </p:nvSpPr>
          <p:spPr bwMode="auto">
            <a:xfrm>
              <a:off x="5092506" y="4978205"/>
              <a:ext cx="2295145" cy="923544"/>
            </a:xfrm>
            <a:prstGeom prst="roundRect">
              <a:avLst>
                <a:gd name="adj" fmla="val 12605"/>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a:gradFill>
                    <a:gsLst>
                      <a:gs pos="50000">
                        <a:schemeClr val="bg1"/>
                      </a:gs>
                      <a:gs pos="100000">
                        <a:schemeClr val="bg1"/>
                      </a:gs>
                    </a:gsLst>
                    <a:lin ang="5400000" scaled="0"/>
                  </a:gradFill>
                  <a:effectLst>
                    <a:outerShdw sx="1000" sy="1000" algn="tl">
                      <a:srgbClr val="000000"/>
                    </a:outerShdw>
                  </a:effectLst>
                </a:rPr>
                <a:t>Visio </a:t>
              </a:r>
              <a:r>
                <a:rPr lang="en-US" altLang="zh-CN" sz="1700" dirty="0" smtClean="0">
                  <a:gradFill>
                    <a:gsLst>
                      <a:gs pos="50000">
                        <a:schemeClr val="bg1"/>
                      </a:gs>
                      <a:gs pos="100000">
                        <a:schemeClr val="bg1"/>
                      </a:gs>
                    </a:gsLst>
                    <a:lin ang="5400000" scaled="0"/>
                  </a:gradFill>
                  <a:effectLst>
                    <a:outerShdw sx="1000" sy="1000" algn="tl">
                      <a:srgbClr val="000000"/>
                    </a:outerShdw>
                  </a:effectLst>
                </a:rPr>
                <a:t>Diagrams </a:t>
              </a:r>
              <a:r>
                <a:rPr lang="en-US" altLang="zh-CN" sz="1700" dirty="0">
                  <a:gradFill>
                    <a:gsLst>
                      <a:gs pos="50000">
                        <a:schemeClr val="bg1"/>
                      </a:gs>
                      <a:gs pos="100000">
                        <a:schemeClr val="bg1"/>
                      </a:gs>
                    </a:gsLst>
                    <a:lin ang="5400000" scaled="0"/>
                  </a:gradFill>
                  <a:effectLst>
                    <a:outerShdw sx="1000" sy="1000" algn="tl">
                      <a:srgbClr val="000000"/>
                    </a:outerShdw>
                  </a:effectLst>
                </a:rPr>
                <a:t>within a </a:t>
              </a:r>
              <a:r>
                <a:rPr lang="en-US" altLang="zh-CN" sz="1700" dirty="0" smtClean="0">
                  <a:gradFill>
                    <a:gsLst>
                      <a:gs pos="50000">
                        <a:schemeClr val="bg1"/>
                      </a:gs>
                      <a:gs pos="100000">
                        <a:schemeClr val="bg1"/>
                      </a:gs>
                    </a:gsLst>
                    <a:lin ang="5400000" scaled="0"/>
                  </a:gradFill>
                  <a:effectLst>
                    <a:outerShdw sx="1000" sy="1000" algn="tl">
                      <a:srgbClr val="000000"/>
                    </a:outerShdw>
                  </a:effectLst>
                </a:rPr>
                <a:t>Browser</a:t>
              </a:r>
              <a:endParaRPr lang="en-US" altLang="zh-CN" sz="1700" dirty="0">
                <a:gradFill>
                  <a:gsLst>
                    <a:gs pos="50000">
                      <a:schemeClr val="bg1"/>
                    </a:gs>
                    <a:gs pos="100000">
                      <a:schemeClr val="bg1"/>
                    </a:gs>
                  </a:gsLst>
                  <a:lin ang="5400000" scaled="0"/>
                </a:gradFill>
                <a:effectLst>
                  <a:outerShdw sx="1000" sy="1000" algn="tl">
                    <a:srgbClr val="000000"/>
                  </a:outerShdw>
                </a:effectLst>
              </a:endParaRPr>
            </a:p>
          </p:txBody>
        </p:sp>
      </p:grpSp>
      <p:sp>
        <p:nvSpPr>
          <p:cNvPr id="23" name="TextBox 22"/>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366889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52596"/>
          </a:xfrm>
        </p:spPr>
        <p:txBody>
          <a:bodyPr/>
          <a:lstStyle/>
          <a:p>
            <a:r>
              <a:rPr lang="nl-BE" dirty="0" smtClean="0"/>
              <a:t>Visio Services</a:t>
            </a:r>
            <a:r>
              <a:rPr lang="nl-BE" sz="4000" b="0" dirty="0" smtClean="0"/>
              <a:t/>
            </a:r>
            <a:br>
              <a:rPr lang="nl-BE" sz="4000" b="0" dirty="0" smtClean="0"/>
            </a:br>
            <a:r>
              <a:rPr lang="nl-BE" sz="2800" spc="-100" dirty="0" smtClean="0">
                <a:gradFill>
                  <a:gsLst>
                    <a:gs pos="50000">
                      <a:schemeClr val="bg1"/>
                    </a:gs>
                    <a:gs pos="100000">
                      <a:schemeClr val="bg1"/>
                    </a:gs>
                  </a:gsLst>
                  <a:path path="circle">
                    <a:fillToRect l="50000" t="50000" r="50000" b="50000"/>
                  </a:path>
                </a:gradFill>
                <a:sym typeface="Wingdings" pitchFamily="2" charset="2"/>
              </a:rPr>
              <a:t>&gt;</a:t>
            </a:r>
            <a:r>
              <a:rPr lang="nl-BE" sz="2400" dirty="0" smtClean="0">
                <a:solidFill>
                  <a:srgbClr val="FFE299"/>
                </a:solidFill>
                <a:sym typeface="Wingdings" pitchFamily="2" charset="2"/>
              </a:rPr>
              <a:t> </a:t>
            </a:r>
            <a:r>
              <a:rPr lang="nl-BE" sz="2800" spc="-100" dirty="0" smtClean="0">
                <a:gradFill>
                  <a:gsLst>
                    <a:gs pos="50000">
                      <a:schemeClr val="bg1"/>
                    </a:gs>
                    <a:gs pos="100000">
                      <a:schemeClr val="bg1"/>
                    </a:gs>
                  </a:gsLst>
                  <a:path path="circle">
                    <a:fillToRect l="50000" t="50000" r="50000" b="50000"/>
                  </a:path>
                </a:gradFill>
                <a:sym typeface="Wingdings" pitchFamily="2" charset="2"/>
              </a:rPr>
              <a:t>Another Screenshot</a:t>
            </a:r>
            <a:endParaRPr lang="nl-BE" sz="2800" spc="-100" dirty="0">
              <a:gradFill>
                <a:gsLst>
                  <a:gs pos="50000">
                    <a:schemeClr val="bg1"/>
                  </a:gs>
                  <a:gs pos="100000">
                    <a:schemeClr val="bg1"/>
                  </a:gs>
                </a:gsLst>
                <a:path path="circle">
                  <a:fillToRect l="50000" t="50000" r="50000" b="50000"/>
                </a:path>
              </a:gradFill>
              <a:sym typeface="Wingdings" pitchFamily="2" charset="2"/>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8662" y="1325168"/>
            <a:ext cx="6996138" cy="5247104"/>
          </a:xfrm>
        </p:spPr>
      </p:pic>
      <p:pic>
        <p:nvPicPr>
          <p:cNvPr id="5"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7974115">
            <a:off x="8166099" y="276952"/>
            <a:ext cx="685800" cy="685800"/>
          </a:xfrm>
          <a:prstGeom prst="rect">
            <a:avLst/>
          </a:prstGeom>
          <a:noFill/>
        </p:spPr>
      </p:pic>
    </p:spTree>
    <p:extLst>
      <p:ext uri="{BB962C8B-B14F-4D97-AF65-F5344CB8AC3E}">
        <p14:creationId xmlns:p14="http://schemas.microsoft.com/office/powerpoint/2010/main" val="36315819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19"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11" name="Rounded Rectangle 10"/>
          <p:cNvSpPr/>
          <p:nvPr/>
        </p:nvSpPr>
        <p:spPr bwMode="auto">
          <a:xfrm>
            <a:off x="0" y="4665345"/>
            <a:ext cx="9145048" cy="1435608"/>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a:solidFill>
                  <a:schemeClr val="bg1">
                    <a:lumMod val="95000"/>
                  </a:schemeClr>
                </a:solidFill>
              </a:rPr>
              <a:t>Sandboxed Solutions for </a:t>
            </a:r>
            <a:r>
              <a:rPr lang="en-US" sz="2000" dirty="0" smtClean="0">
                <a:solidFill>
                  <a:schemeClr val="bg1">
                    <a:lumMod val="95000"/>
                  </a:schemeClr>
                </a:solidFill>
              </a:rPr>
              <a:t>self-service and fast installation</a:t>
            </a: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smtClean="0">
                <a:solidFill>
                  <a:schemeClr val="bg1">
                    <a:lumMod val="95000"/>
                  </a:schemeClr>
                </a:solidFill>
              </a:rPr>
              <a:t>Platform stability with resource quota-management</a:t>
            </a:r>
            <a:endParaRPr lang="en-US" sz="2000" dirty="0">
              <a:solidFill>
                <a:schemeClr val="bg1">
                  <a:lumMod val="95000"/>
                </a:schemeClr>
              </a:solidFill>
            </a:endParaRPr>
          </a:p>
          <a:p>
            <a:pPr marL="285750" indent="-285750" defTabSz="-13873163" eaLnBrk="0" hangingPunct="0">
              <a:lnSpc>
                <a:spcPct val="90000"/>
              </a:lnSpc>
              <a:spcBef>
                <a:spcPct val="30000"/>
              </a:spcBef>
              <a:buClr>
                <a:schemeClr val="tx2"/>
              </a:buClr>
              <a:buSzPct val="85000"/>
              <a:buBlip>
                <a:blip r:embed="rId3"/>
              </a:buBlip>
              <a:defRPr sz="2000" i="1">
                <a:solidFill>
                  <a:schemeClr val="bg1"/>
                </a:solidFill>
              </a:defRPr>
            </a:pPr>
            <a:r>
              <a:rPr lang="en-US" sz="2000" dirty="0" smtClean="0"/>
              <a:t>Standards </a:t>
            </a:r>
            <a:r>
              <a:rPr lang="en-US" sz="2000" dirty="0"/>
              <a:t>support for integration and </a:t>
            </a:r>
            <a:r>
              <a:rPr lang="en-US" sz="2000" dirty="0" smtClean="0"/>
              <a:t>accessibility</a:t>
            </a:r>
            <a:endParaRPr lang="en-US" sz="2000" dirty="0"/>
          </a:p>
        </p:txBody>
      </p:sp>
      <p:sp>
        <p:nvSpPr>
          <p:cNvPr id="12" name="Rounded Rectangle 11"/>
          <p:cNvSpPr/>
          <p:nvPr/>
        </p:nvSpPr>
        <p:spPr bwMode="auto">
          <a:xfrm>
            <a:off x="155575" y="4656201"/>
            <a:ext cx="2301716"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b="1" i="1" dirty="0" smtClean="0">
                <a:solidFill>
                  <a:schemeClr val="bg1"/>
                </a:solidFill>
                <a:effectLst>
                  <a:outerShdw blurRad="38100" dist="38100" dir="2700000" algn="tl">
                    <a:srgbClr val="000000">
                      <a:alpha val="43137"/>
                    </a:srgbClr>
                  </a:outerShdw>
                </a:effectLst>
                <a:latin typeface="+mn-lt"/>
              </a:rPr>
              <a:t>Solution Deployment</a:t>
            </a:r>
            <a:endParaRPr lang="en-US" altLang="zh-CN" sz="2000" b="1" i="1" dirty="0">
              <a:solidFill>
                <a:schemeClr val="bg1"/>
              </a:solidFill>
              <a:effectLst>
                <a:outerShdw blurRad="38100" dist="38100" dir="2700000" algn="tl">
                  <a:srgbClr val="000000">
                    <a:alpha val="43137"/>
                  </a:srgbClr>
                </a:outerShdw>
              </a:effectLst>
              <a:latin typeface="+mn-lt"/>
            </a:endParaRPr>
          </a:p>
        </p:txBody>
      </p:sp>
      <p:sp>
        <p:nvSpPr>
          <p:cNvPr id="13" name="Rounded Rectangle 12"/>
          <p:cNvSpPr/>
          <p:nvPr/>
        </p:nvSpPr>
        <p:spPr bwMode="auto">
          <a:xfrm>
            <a:off x="0" y="2946083"/>
            <a:ext cx="9144000" cy="1435608"/>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a:solidFill>
                  <a:schemeClr val="bg1">
                    <a:lumMod val="95000"/>
                  </a:schemeClr>
                </a:solidFill>
              </a:defRPr>
            </a:pPr>
            <a:r>
              <a:rPr lang="en-US" sz="2000" i="1" dirty="0" smtClean="0"/>
              <a:t>Business </a:t>
            </a:r>
            <a:r>
              <a:rPr lang="en-US" sz="2000" i="1" dirty="0"/>
              <a:t>Connectivity </a:t>
            </a:r>
            <a:r>
              <a:rPr lang="en-US" sz="2000" i="1" dirty="0" smtClean="0"/>
              <a:t>Services for LOB data exchange</a:t>
            </a:r>
          </a:p>
          <a:p>
            <a:pPr marL="285750" indent="-285750" defTabSz="-13873163" eaLnBrk="0" hangingPunct="0">
              <a:lnSpc>
                <a:spcPct val="90000"/>
              </a:lnSpc>
              <a:spcBef>
                <a:spcPct val="30000"/>
              </a:spcBef>
              <a:buClr>
                <a:schemeClr val="tx2"/>
              </a:buClr>
              <a:buSzPct val="85000"/>
              <a:buBlip>
                <a:blip r:embed="rId3"/>
              </a:buBlip>
              <a:defRPr>
                <a:solidFill>
                  <a:schemeClr val="bg1">
                    <a:lumMod val="95000"/>
                  </a:schemeClr>
                </a:solidFill>
              </a:defRPr>
            </a:pPr>
            <a:r>
              <a:rPr lang="en-US" sz="2000" i="1" dirty="0">
                <a:solidFill>
                  <a:schemeClr val="bg1">
                    <a:lumMod val="95000"/>
                  </a:schemeClr>
                </a:solidFill>
              </a:rPr>
              <a:t>LOB data in Outlook, Word </a:t>
            </a:r>
            <a:r>
              <a:rPr lang="en-US" sz="2000" i="1" dirty="0" smtClean="0">
                <a:solidFill>
                  <a:schemeClr val="bg1">
                    <a:lumMod val="95000"/>
                  </a:schemeClr>
                </a:solidFill>
              </a:rPr>
              <a:t>&amp; Workspace without code</a:t>
            </a:r>
            <a:endParaRPr lang="en-US" sz="2000" i="1" dirty="0">
              <a:solidFill>
                <a:schemeClr val="bg1">
                  <a:lumMod val="95000"/>
                </a:schemeClr>
              </a:solidFill>
            </a:endParaRPr>
          </a:p>
          <a:p>
            <a:pPr marL="285750" indent="-285750" defTabSz="-13873163" eaLnBrk="0" hangingPunct="0">
              <a:lnSpc>
                <a:spcPct val="90000"/>
              </a:lnSpc>
              <a:spcBef>
                <a:spcPct val="30000"/>
              </a:spcBef>
              <a:buClr>
                <a:schemeClr val="tx2"/>
              </a:buClr>
              <a:buSzPct val="85000"/>
              <a:buBlip>
                <a:blip r:embed="rId3"/>
              </a:buBlip>
              <a:defRPr>
                <a:solidFill>
                  <a:schemeClr val="bg1">
                    <a:lumMod val="95000"/>
                  </a:schemeClr>
                </a:solidFill>
              </a:defRPr>
            </a:pPr>
            <a:r>
              <a:rPr lang="en-US" sz="2000" i="1" dirty="0" smtClean="0"/>
              <a:t>SharePoint </a:t>
            </a:r>
            <a:r>
              <a:rPr lang="en-US" sz="2000" i="1" dirty="0"/>
              <a:t>data exposed through web services &amp; APIs </a:t>
            </a:r>
            <a:endParaRPr lang="en-US" sz="2000" i="1" dirty="0" smtClean="0"/>
          </a:p>
        </p:txBody>
      </p:sp>
      <p:sp>
        <p:nvSpPr>
          <p:cNvPr id="14" name="Rounded Rectangle 13"/>
          <p:cNvSpPr/>
          <p:nvPr/>
        </p:nvSpPr>
        <p:spPr bwMode="auto">
          <a:xfrm>
            <a:off x="155575" y="2936939"/>
            <a:ext cx="2301716"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b="1" i="1" dirty="0" smtClean="0">
                <a:solidFill>
                  <a:schemeClr val="bg1"/>
                </a:solidFill>
                <a:effectLst>
                  <a:outerShdw blurRad="38100" dist="38100" dir="2700000" algn="tl">
                    <a:srgbClr val="000000">
                      <a:alpha val="43137"/>
                    </a:srgbClr>
                  </a:outerShdw>
                </a:effectLst>
                <a:latin typeface="+mn-lt"/>
              </a:rPr>
              <a:t>Data Connectivity</a:t>
            </a:r>
            <a:endParaRPr lang="en-US" altLang="zh-CN" sz="2000" b="1" i="1" dirty="0">
              <a:solidFill>
                <a:schemeClr val="bg1"/>
              </a:solidFill>
              <a:effectLst>
                <a:outerShdw blurRad="38100" dist="38100" dir="2700000" algn="tl">
                  <a:srgbClr val="000000">
                    <a:alpha val="43137"/>
                  </a:srgbClr>
                </a:outerShdw>
              </a:effectLst>
              <a:latin typeface="+mn-lt"/>
            </a:endParaRPr>
          </a:p>
        </p:txBody>
      </p:sp>
      <p:sp>
        <p:nvSpPr>
          <p:cNvPr id="15" name="Rounded Rectangle 14"/>
          <p:cNvSpPr/>
          <p:nvPr/>
        </p:nvSpPr>
        <p:spPr bwMode="auto">
          <a:xfrm>
            <a:off x="0" y="1219200"/>
            <a:ext cx="9144000" cy="1453896"/>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defRPr>
                <a:gradFill>
                  <a:gsLst>
                    <a:gs pos="0">
                      <a:schemeClr val="tx1"/>
                    </a:gs>
                    <a:gs pos="100000">
                      <a:schemeClr val="tx1"/>
                    </a:gs>
                  </a:gsLst>
                  <a:lin ang="2700000" scaled="1"/>
                </a:gradFill>
              </a:defRPr>
            </a:pPr>
            <a:r>
              <a:rPr lang="en-US" sz="2000" i="1" dirty="0">
                <a:solidFill>
                  <a:schemeClr val="bg1">
                    <a:lumMod val="95000"/>
                  </a:schemeClr>
                </a:solidFill>
              </a:rPr>
              <a:t>Enhanced toolset for end-user solutions</a:t>
            </a:r>
          </a:p>
          <a:p>
            <a:pPr marL="285750" indent="-285750" defTabSz="-13873163" eaLnBrk="0" hangingPunct="0">
              <a:lnSpc>
                <a:spcPct val="90000"/>
              </a:lnSpc>
              <a:spcBef>
                <a:spcPct val="30000"/>
              </a:spcBef>
              <a:buClr>
                <a:schemeClr val="tx2"/>
              </a:buClr>
              <a:buSzPct val="85000"/>
              <a:buBlip>
                <a:blip r:embed="rId3"/>
              </a:buBlip>
              <a:defRPr>
                <a:gradFill>
                  <a:gsLst>
                    <a:gs pos="0">
                      <a:schemeClr val="tx1"/>
                    </a:gs>
                    <a:gs pos="100000">
                      <a:schemeClr val="tx1"/>
                    </a:gs>
                  </a:gsLst>
                  <a:lin ang="2700000" scaled="1"/>
                </a:gradFill>
              </a:defRPr>
            </a:pPr>
            <a:r>
              <a:rPr lang="en-US" sz="2000" i="1" dirty="0" smtClean="0">
                <a:solidFill>
                  <a:schemeClr val="bg1">
                    <a:lumMod val="95000"/>
                  </a:schemeClr>
                </a:solidFill>
              </a:rPr>
              <a:t>Process automation and data validation with Forms</a:t>
            </a:r>
          </a:p>
          <a:p>
            <a:pPr marL="285750" indent="-285750" defTabSz="-13873163" eaLnBrk="0" hangingPunct="0">
              <a:lnSpc>
                <a:spcPct val="90000"/>
              </a:lnSpc>
              <a:spcBef>
                <a:spcPct val="30000"/>
              </a:spcBef>
              <a:buClr>
                <a:schemeClr val="tx2"/>
              </a:buClr>
              <a:buSzPct val="85000"/>
              <a:buBlip>
                <a:blip r:embed="rId3"/>
              </a:buBlip>
              <a:defRPr>
                <a:gradFill>
                  <a:gsLst>
                    <a:gs pos="0">
                      <a:schemeClr val="tx1"/>
                    </a:gs>
                    <a:gs pos="100000">
                      <a:schemeClr val="tx1"/>
                    </a:gs>
                  </a:gsLst>
                  <a:lin ang="2700000" scaled="1"/>
                </a:gradFill>
              </a:defRPr>
            </a:pPr>
            <a:r>
              <a:rPr lang="en-US" sz="2000" i="1" dirty="0" smtClean="0">
                <a:solidFill>
                  <a:schemeClr val="bg1">
                    <a:lumMod val="95000"/>
                  </a:schemeClr>
                </a:solidFill>
              </a:rPr>
              <a:t>Visio services integration for data visualization</a:t>
            </a:r>
            <a:endParaRPr lang="en-US" sz="2000" i="1" dirty="0">
              <a:solidFill>
                <a:schemeClr val="bg1">
                  <a:lumMod val="95000"/>
                </a:schemeClr>
              </a:solidFill>
            </a:endParaRPr>
          </a:p>
        </p:txBody>
      </p:sp>
      <p:sp>
        <p:nvSpPr>
          <p:cNvPr id="16" name="Rounded Rectangle 15"/>
          <p:cNvSpPr/>
          <p:nvPr/>
        </p:nvSpPr>
        <p:spPr bwMode="auto">
          <a:xfrm>
            <a:off x="155575" y="1219200"/>
            <a:ext cx="2301716" cy="1453896"/>
          </a:xfrm>
          <a:prstGeom prst="roundRect">
            <a:avLst>
              <a:gd name="adj" fmla="val 8473"/>
            </a:avLst>
          </a:prstGeom>
          <a:gradFill flip="none" rotWithShape="1">
            <a:gsLst>
              <a:gs pos="0">
                <a:schemeClr val="bg2">
                  <a:lumMod val="90000"/>
                </a:schemeClr>
              </a:gs>
              <a:gs pos="21000">
                <a:srgbClr val="76B6EA"/>
              </a:gs>
              <a:gs pos="44000">
                <a:srgbClr val="1653C0"/>
              </a:gs>
              <a:gs pos="100000">
                <a:srgbClr val="1653C0"/>
              </a:gs>
            </a:gsLst>
            <a:lin ang="4200000" scaled="0"/>
            <a:tileRect/>
          </a:gradFill>
          <a:ln w="9525" cap="flat" cmpd="sng" algn="ctr">
            <a:noFill/>
            <a:prstDash val="solid"/>
            <a:round/>
            <a:headEnd type="none" w="med" len="med"/>
            <a:tailEnd type="none" w="med" len="med"/>
          </a:ln>
          <a:effectLst>
            <a:outerShdw blurRad="508000" sx="102000" sy="102000" algn="ctr" rotWithShape="0">
              <a:prstClr val="black"/>
            </a:outerShdw>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b="1" i="1" dirty="0" smtClean="0">
                <a:solidFill>
                  <a:schemeClr val="bg1"/>
                </a:solidFill>
                <a:effectLst>
                  <a:outerShdw blurRad="38100" dist="38100" dir="2700000" algn="tl">
                    <a:srgbClr val="000000">
                      <a:alpha val="43137"/>
                    </a:srgbClr>
                  </a:outerShdw>
                </a:effectLst>
                <a:latin typeface="+mn-lt"/>
              </a:rPr>
              <a:t>User-Driven Solutions</a:t>
            </a:r>
            <a:endParaRPr lang="en-US" altLang="zh-CN" sz="2000" b="1" i="1" dirty="0">
              <a:solidFill>
                <a:schemeClr val="bg1"/>
              </a:solidFill>
              <a:effectLst>
                <a:outerShdw blurRad="38100" dist="38100" dir="2700000" algn="tl">
                  <a:srgbClr val="000000">
                    <a:alpha val="43137"/>
                  </a:srgbClr>
                </a:outerShdw>
              </a:effectLst>
              <a:latin typeface="+mn-lt"/>
            </a:endParaRPr>
          </a:p>
        </p:txBody>
      </p:sp>
      <p:sp>
        <p:nvSpPr>
          <p:cNvPr id="37" name="Title 1"/>
          <p:cNvSpPr>
            <a:spLocks noGrp="1"/>
          </p:cNvSpPr>
          <p:nvPr>
            <p:ph type="title"/>
          </p:nvPr>
        </p:nvSpPr>
        <p:spPr>
          <a:xfrm>
            <a:off x="228600" y="228600"/>
            <a:ext cx="8382000" cy="664797"/>
          </a:xfrm>
        </p:spPr>
        <p:txBody>
          <a:bodyPr>
            <a:normAutofit/>
          </a:bodyPr>
          <a:lstStyle/>
          <a:p>
            <a:r>
              <a:rPr lang="en-US" dirty="0"/>
              <a:t>SharePoint Composites</a:t>
            </a:r>
          </a:p>
        </p:txBody>
      </p:sp>
      <p:pic>
        <p:nvPicPr>
          <p:cNvPr id="17"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7974115">
            <a:off x="8166099" y="358775"/>
            <a:ext cx="685800" cy="685800"/>
          </a:xfrm>
          <a:prstGeom prst="rect">
            <a:avLst/>
          </a:prstGeom>
          <a:noFill/>
        </p:spPr>
      </p:pic>
    </p:spTree>
    <p:extLst>
      <p:ext uri="{BB962C8B-B14F-4D97-AF65-F5344CB8AC3E}">
        <p14:creationId xmlns:p14="http://schemas.microsoft.com/office/powerpoint/2010/main" val="21087408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3" name="Picture 22" descr="C:\Users\rhoward\Documents\Safe Page Editing\Site Summary.jpg"/>
          <p:cNvPicPr>
            <a:picLocks noChangeAspect="1" noChangeArrowheads="1"/>
          </p:cNvPicPr>
          <p:nvPr/>
        </p:nvPicPr>
        <p:blipFill>
          <a:blip r:embed="rId3" cstate="print"/>
          <a:srcRect/>
          <a:stretch>
            <a:fillRect/>
          </a:stretch>
        </p:blipFill>
        <p:spPr bwMode="auto">
          <a:xfrm>
            <a:off x="1994471" y="1801152"/>
            <a:ext cx="6387529" cy="4447248"/>
          </a:xfrm>
          <a:prstGeom prst="rect">
            <a:avLst/>
          </a:prstGeom>
          <a:noFill/>
          <a:effectLst>
            <a:reflection blurRad="6350" stA="52000" endA="300" endPos="35000" dir="5400000" sy="-100000" algn="bl" rotWithShape="0"/>
          </a:effectLst>
        </p:spPr>
      </p:pic>
      <p:sp>
        <p:nvSpPr>
          <p:cNvPr id="9" name="Rectangle 8"/>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sz="1600"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Title 18"/>
          <p:cNvSpPr>
            <a:spLocks noGrp="1"/>
          </p:cNvSpPr>
          <p:nvPr>
            <p:ph type="title"/>
          </p:nvPr>
        </p:nvSpPr>
        <p:spPr>
          <a:xfrm>
            <a:off x="228600" y="963001"/>
            <a:ext cx="8382000" cy="387798"/>
          </a:xfrm>
        </p:spPr>
        <p:txBody>
          <a:bodyPr/>
          <a:lstStyle/>
          <a:p>
            <a:r>
              <a:rPr lang="en-US" sz="2800" spc="-100" dirty="0">
                <a:gradFill>
                  <a:gsLst>
                    <a:gs pos="50000">
                      <a:schemeClr val="bg1"/>
                    </a:gs>
                    <a:gs pos="100000">
                      <a:schemeClr val="bg1"/>
                    </a:gs>
                  </a:gsLst>
                  <a:path path="circle">
                    <a:fillToRect l="50000" t="50000" r="50000" b="50000"/>
                  </a:path>
                </a:gradFill>
              </a:rPr>
              <a:t>&gt; Easily </a:t>
            </a:r>
            <a:r>
              <a:rPr lang="en-US" sz="2800" spc="-100" dirty="0" smtClean="0">
                <a:gradFill>
                  <a:gsLst>
                    <a:gs pos="50000">
                      <a:schemeClr val="bg1"/>
                    </a:gs>
                    <a:gs pos="100000">
                      <a:schemeClr val="bg1"/>
                    </a:gs>
                  </a:gsLst>
                  <a:path path="circle">
                    <a:fillToRect l="50000" t="50000" r="50000" b="50000"/>
                  </a:path>
                </a:gradFill>
              </a:rPr>
              <a:t>Build Solutions </a:t>
            </a:r>
            <a:r>
              <a:rPr lang="en-US" sz="2800" spc="-100" dirty="0">
                <a:gradFill>
                  <a:gsLst>
                    <a:gs pos="50000">
                      <a:schemeClr val="bg1"/>
                    </a:gs>
                    <a:gs pos="100000">
                      <a:schemeClr val="bg1"/>
                    </a:gs>
                  </a:gsLst>
                  <a:path path="circle">
                    <a:fillToRect l="50000" t="50000" r="50000" b="50000"/>
                  </a:path>
                </a:gradFill>
              </a:rPr>
              <a:t>with </a:t>
            </a:r>
            <a:r>
              <a:rPr lang="en-US" sz="2800" spc="-100" dirty="0" smtClean="0">
                <a:gradFill>
                  <a:gsLst>
                    <a:gs pos="50000">
                      <a:schemeClr val="bg1"/>
                    </a:gs>
                    <a:gs pos="100000">
                      <a:schemeClr val="bg1"/>
                    </a:gs>
                  </a:gsLst>
                  <a:path path="circle">
                    <a:fillToRect l="50000" t="50000" r="50000" b="50000"/>
                  </a:path>
                </a:gradFill>
              </a:rPr>
              <a:t>SharePoint Designer 2010</a:t>
            </a:r>
            <a:endParaRPr lang="en-US" sz="2800" spc="-100" dirty="0">
              <a:gradFill>
                <a:gsLst>
                  <a:gs pos="50000">
                    <a:schemeClr val="bg1"/>
                  </a:gs>
                  <a:gs pos="100000">
                    <a:schemeClr val="bg1"/>
                  </a:gs>
                </a:gsLst>
                <a:path path="circle">
                  <a:fillToRect l="50000" t="50000" r="50000" b="50000"/>
                </a:path>
              </a:gradFill>
            </a:endParaRPr>
          </a:p>
        </p:txBody>
      </p:sp>
      <p:grpSp>
        <p:nvGrpSpPr>
          <p:cNvPr id="24" name="Group 104"/>
          <p:cNvGrpSpPr/>
          <p:nvPr/>
        </p:nvGrpSpPr>
        <p:grpSpPr>
          <a:xfrm>
            <a:off x="152400" y="3086100"/>
            <a:ext cx="1600200" cy="914400"/>
            <a:chOff x="5649685" y="2921465"/>
            <a:chExt cx="2377440" cy="380390"/>
          </a:xfrm>
        </p:grpSpPr>
        <p:sp>
          <p:nvSpPr>
            <p:cNvPr id="25" name="Rounded Rectangular Callout 24"/>
            <p:cNvSpPr/>
            <p:nvPr/>
          </p:nvSpPr>
          <p:spPr bwMode="auto">
            <a:xfrm>
              <a:off x="5649685" y="2921465"/>
              <a:ext cx="2377440" cy="380390"/>
            </a:xfrm>
            <a:prstGeom prst="wedgeRoundRectCallout">
              <a:avLst>
                <a:gd name="adj1" fmla="val 64008"/>
                <a:gd name="adj2" fmla="val 1740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6" name="TextBox 25"/>
            <p:cNvSpPr txBox="1"/>
            <p:nvPr/>
          </p:nvSpPr>
          <p:spPr>
            <a:xfrm>
              <a:off x="5731104" y="2956948"/>
              <a:ext cx="2220679" cy="31564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Workflow Designer</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36" name="Group 104"/>
          <p:cNvGrpSpPr/>
          <p:nvPr/>
        </p:nvGrpSpPr>
        <p:grpSpPr>
          <a:xfrm>
            <a:off x="152400" y="1752600"/>
            <a:ext cx="1600200" cy="914400"/>
            <a:chOff x="5649685" y="2921465"/>
            <a:chExt cx="2377440" cy="380390"/>
          </a:xfrm>
        </p:grpSpPr>
        <p:sp>
          <p:nvSpPr>
            <p:cNvPr id="37" name="Rounded Rectangular Callout 36"/>
            <p:cNvSpPr/>
            <p:nvPr/>
          </p:nvSpPr>
          <p:spPr bwMode="auto">
            <a:xfrm>
              <a:off x="5649685" y="2921465"/>
              <a:ext cx="2377440" cy="380390"/>
            </a:xfrm>
            <a:prstGeom prst="wedgeRoundRectCallout">
              <a:avLst>
                <a:gd name="adj1" fmla="val 65580"/>
                <a:gd name="adj2" fmla="val 10719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38" name="TextBox 37"/>
            <p:cNvSpPr txBox="1"/>
            <p:nvPr/>
          </p:nvSpPr>
          <p:spPr>
            <a:xfrm>
              <a:off x="5731104" y="2959504"/>
              <a:ext cx="2220679" cy="31309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Page Editor</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39" name="Group 104"/>
          <p:cNvGrpSpPr/>
          <p:nvPr/>
        </p:nvGrpSpPr>
        <p:grpSpPr>
          <a:xfrm>
            <a:off x="152400" y="4419600"/>
            <a:ext cx="1600200" cy="914400"/>
            <a:chOff x="5649685" y="2921465"/>
            <a:chExt cx="2377440" cy="380390"/>
          </a:xfrm>
        </p:grpSpPr>
        <p:sp>
          <p:nvSpPr>
            <p:cNvPr id="40" name="Rounded Rectangular Callout 39"/>
            <p:cNvSpPr/>
            <p:nvPr/>
          </p:nvSpPr>
          <p:spPr bwMode="auto">
            <a:xfrm>
              <a:off x="5649685" y="2921465"/>
              <a:ext cx="2377440" cy="380390"/>
            </a:xfrm>
            <a:prstGeom prst="wedgeRoundRectCallout">
              <a:avLst>
                <a:gd name="adj1" fmla="val 64008"/>
                <a:gd name="adj2" fmla="val -88562"/>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1" name="TextBox 40"/>
            <p:cNvSpPr txBox="1"/>
            <p:nvPr/>
          </p:nvSpPr>
          <p:spPr>
            <a:xfrm>
              <a:off x="5731104" y="2956948"/>
              <a:ext cx="2220679" cy="31564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External Data </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7" name="Group 104"/>
          <p:cNvGrpSpPr/>
          <p:nvPr/>
        </p:nvGrpSpPr>
        <p:grpSpPr>
          <a:xfrm>
            <a:off x="6781800" y="1676400"/>
            <a:ext cx="2225040" cy="762000"/>
            <a:chOff x="5649685" y="2959504"/>
            <a:chExt cx="2377440" cy="380390"/>
          </a:xfrm>
        </p:grpSpPr>
        <p:sp>
          <p:nvSpPr>
            <p:cNvPr id="28" name="Rounded Rectangular Callout 27"/>
            <p:cNvSpPr/>
            <p:nvPr/>
          </p:nvSpPr>
          <p:spPr bwMode="auto">
            <a:xfrm>
              <a:off x="5649685" y="2959504"/>
              <a:ext cx="2377440" cy="380390"/>
            </a:xfrm>
            <a:prstGeom prst="wedgeRoundRectCallout">
              <a:avLst>
                <a:gd name="adj1" fmla="val -135472"/>
                <a:gd name="adj2" fmla="val 2666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9" name="TextBox 28"/>
            <p:cNvSpPr txBox="1"/>
            <p:nvPr/>
          </p:nvSpPr>
          <p:spPr>
            <a:xfrm>
              <a:off x="5780952" y="3009247"/>
              <a:ext cx="2141666" cy="292608"/>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Ribbon UI</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1" name="Title 1"/>
          <p:cNvSpPr txBox="1">
            <a:spLocks/>
          </p:cNvSpPr>
          <p:nvPr/>
        </p:nvSpPr>
        <p:spPr>
          <a:xfrm>
            <a:off x="228600" y="228600"/>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Composites</a:t>
            </a:r>
            <a:endParaRPr lang="en-US" dirty="0"/>
          </a:p>
        </p:txBody>
      </p:sp>
      <p:pic>
        <p:nvPicPr>
          <p:cNvPr id="22"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rot="17974115">
            <a:off x="8166099" y="358775"/>
            <a:ext cx="685800" cy="685800"/>
          </a:xfrm>
          <a:prstGeom prst="rect">
            <a:avLst/>
          </a:prstGeom>
          <a:noFill/>
        </p:spPr>
      </p:pic>
      <p:sp>
        <p:nvSpPr>
          <p:cNvPr id="23" name="TextBox 22"/>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5573983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5" name="Picture 2"/>
          <p:cNvPicPr>
            <a:picLocks noChangeAspect="1" noChangeArrowheads="1"/>
          </p:cNvPicPr>
          <p:nvPr/>
        </p:nvPicPr>
        <p:blipFill>
          <a:blip r:embed="rId3" cstate="print"/>
          <a:srcRect/>
          <a:stretch>
            <a:fillRect/>
          </a:stretch>
        </p:blipFill>
        <p:spPr bwMode="auto">
          <a:xfrm>
            <a:off x="228599" y="1600200"/>
            <a:ext cx="3985967" cy="3276600"/>
          </a:xfrm>
          <a:prstGeom prst="rect">
            <a:avLst/>
          </a:prstGeom>
          <a:noFill/>
          <a:ln w="9525">
            <a:noFill/>
            <a:miter lim="800000"/>
            <a:headEnd/>
            <a:tailEnd/>
          </a:ln>
          <a:effectLst>
            <a:reflection blurRad="6350" stA="52000" endA="300" endPos="35000" dir="5400000" sy="-100000" algn="bl" rotWithShape="0"/>
          </a:effectLst>
        </p:spPr>
      </p:pic>
      <p:pic>
        <p:nvPicPr>
          <p:cNvPr id="18" name="Picture 2"/>
          <p:cNvPicPr>
            <a:picLocks noChangeAspect="1" noChangeArrowheads="1"/>
          </p:cNvPicPr>
          <p:nvPr/>
        </p:nvPicPr>
        <p:blipFill>
          <a:blip r:embed="rId4" cstate="print"/>
          <a:srcRect/>
          <a:stretch>
            <a:fillRect/>
          </a:stretch>
        </p:blipFill>
        <p:spPr bwMode="auto">
          <a:xfrm>
            <a:off x="4495800" y="2743200"/>
            <a:ext cx="4452594" cy="3660183"/>
          </a:xfrm>
          <a:prstGeom prst="rect">
            <a:avLst/>
          </a:prstGeom>
          <a:noFill/>
          <a:ln w="9525">
            <a:noFill/>
            <a:miter lim="800000"/>
            <a:headEnd/>
            <a:tailEnd/>
          </a:ln>
          <a:effectLst>
            <a:reflection blurRad="6350" stA="52000" endA="300" endPos="35000" dir="5400000" sy="-100000" algn="bl" rotWithShape="0"/>
          </a:effectLst>
        </p:spPr>
      </p:pic>
      <p:sp>
        <p:nvSpPr>
          <p:cNvPr id="9" name="Rectangle 8"/>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sz="1600"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Title 18"/>
          <p:cNvSpPr>
            <a:spLocks noGrp="1"/>
          </p:cNvSpPr>
          <p:nvPr>
            <p:ph type="title"/>
          </p:nvPr>
        </p:nvSpPr>
        <p:spPr>
          <a:xfrm>
            <a:off x="304800" y="886801"/>
            <a:ext cx="8382000" cy="387798"/>
          </a:xfrm>
        </p:spPr>
        <p:txBody>
          <a:bodyPr/>
          <a:lstStyle/>
          <a:p>
            <a:r>
              <a:rPr lang="en-US" sz="2800" spc="-100" dirty="0">
                <a:gradFill>
                  <a:gsLst>
                    <a:gs pos="50000">
                      <a:schemeClr val="bg1"/>
                    </a:gs>
                    <a:gs pos="100000">
                      <a:schemeClr val="bg1"/>
                    </a:gs>
                  </a:gsLst>
                  <a:path path="circle">
                    <a:fillToRect l="50000" t="50000" r="50000" b="50000"/>
                  </a:path>
                </a:gradFill>
              </a:rPr>
              <a:t>&gt; Robust </a:t>
            </a:r>
            <a:r>
              <a:rPr lang="en-US" sz="2800" spc="-100" dirty="0" smtClean="0">
                <a:gradFill>
                  <a:gsLst>
                    <a:gs pos="50000">
                      <a:schemeClr val="bg1"/>
                    </a:gs>
                    <a:gs pos="100000">
                      <a:schemeClr val="bg1"/>
                    </a:gs>
                  </a:gsLst>
                  <a:path path="circle">
                    <a:fillToRect l="50000" t="50000" r="50000" b="50000"/>
                  </a:path>
                </a:gradFill>
              </a:rPr>
              <a:t>Process Automation with InfoPath Forms</a:t>
            </a:r>
            <a:endParaRPr lang="en-US" sz="2800" spc="-100" dirty="0">
              <a:gradFill>
                <a:gsLst>
                  <a:gs pos="50000">
                    <a:schemeClr val="bg1"/>
                  </a:gs>
                  <a:gs pos="100000">
                    <a:schemeClr val="bg1"/>
                  </a:gs>
                </a:gsLst>
                <a:path path="circle">
                  <a:fillToRect l="50000" t="50000" r="50000" b="50000"/>
                </a:path>
              </a:gradFill>
            </a:endParaRPr>
          </a:p>
        </p:txBody>
      </p:sp>
      <p:sp>
        <p:nvSpPr>
          <p:cNvPr id="22" name="Rounded Rectangular Callout 21"/>
          <p:cNvSpPr/>
          <p:nvPr/>
        </p:nvSpPr>
        <p:spPr bwMode="auto">
          <a:xfrm>
            <a:off x="4114800" y="1447800"/>
            <a:ext cx="2438400" cy="990600"/>
          </a:xfrm>
          <a:prstGeom prst="wedgeRoundRectCallout">
            <a:avLst>
              <a:gd name="adj1" fmla="val -98647"/>
              <a:gd name="adj2" fmla="val 66364"/>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3" name="TextBox 22"/>
          <p:cNvSpPr txBox="1"/>
          <p:nvPr/>
        </p:nvSpPr>
        <p:spPr>
          <a:xfrm>
            <a:off x="4204648" y="1505639"/>
            <a:ext cx="2270516" cy="883857"/>
          </a:xfrm>
          <a:prstGeom prst="roundRect">
            <a:avLst>
              <a:gd name="adj" fmla="val 10083"/>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lvl1pPr lvl="0" algn="ctr" defTabSz="-13873163" eaLnBrk="0" hangingPunct="0">
              <a:lnSpc>
                <a:spcPct val="90000"/>
              </a:lnSpc>
              <a:spcBef>
                <a:spcPct val="30000"/>
              </a:spcBef>
              <a:buClr>
                <a:schemeClr val="tx2"/>
              </a:buClr>
              <a:buSzPct val="85000"/>
              <a:defRPr sz="1700">
                <a:gradFill>
                  <a:gsLst>
                    <a:gs pos="50000">
                      <a:schemeClr val="bg1"/>
                    </a:gs>
                    <a:gs pos="100000">
                      <a:schemeClr val="bg1"/>
                    </a:gs>
                  </a:gsLst>
                  <a:lin ang="5400000" scaled="0"/>
                </a:gradFill>
                <a:effectLst>
                  <a:outerShdw sx="1000" sy="1000" algn="tl">
                    <a:srgbClr val="000000"/>
                  </a:outerShdw>
                </a:effectLst>
                <a:latin typeface="+mj-lt"/>
              </a:defRPr>
            </a:lvl1pPr>
          </a:lstStyle>
          <a:p>
            <a:r>
              <a:rPr lang="en-US" sz="1800" dirty="0" smtClean="0"/>
              <a:t>Rich Formatting &amp; User Experience </a:t>
            </a:r>
            <a:endParaRPr lang="en-US" sz="1800" dirty="0"/>
          </a:p>
        </p:txBody>
      </p:sp>
      <p:sp>
        <p:nvSpPr>
          <p:cNvPr id="24" name="Rounded Rectangular Callout 23"/>
          <p:cNvSpPr/>
          <p:nvPr/>
        </p:nvSpPr>
        <p:spPr bwMode="auto">
          <a:xfrm>
            <a:off x="138752" y="4818961"/>
            <a:ext cx="2299648" cy="819839"/>
          </a:xfrm>
          <a:prstGeom prst="wedgeRoundRectCallout">
            <a:avLst>
              <a:gd name="adj1" fmla="val 36183"/>
              <a:gd name="adj2" fmla="val -10842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5" name="TextBox 24"/>
          <p:cNvSpPr txBox="1"/>
          <p:nvPr/>
        </p:nvSpPr>
        <p:spPr>
          <a:xfrm>
            <a:off x="228600" y="4876801"/>
            <a:ext cx="2133600" cy="685800"/>
          </a:xfrm>
          <a:prstGeom prst="roundRect">
            <a:avLst>
              <a:gd name="adj" fmla="val 10083"/>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lvl1pPr lvl="0" algn="ctr" defTabSz="-13873163" eaLnBrk="0" hangingPunct="0">
              <a:lnSpc>
                <a:spcPct val="90000"/>
              </a:lnSpc>
              <a:spcBef>
                <a:spcPct val="30000"/>
              </a:spcBef>
              <a:buClr>
                <a:schemeClr val="tx2"/>
              </a:buClr>
              <a:buSzPct val="85000"/>
              <a:defRPr sz="1700">
                <a:gradFill>
                  <a:gsLst>
                    <a:gs pos="50000">
                      <a:schemeClr val="bg1"/>
                    </a:gs>
                    <a:gs pos="100000">
                      <a:schemeClr val="bg1"/>
                    </a:gs>
                  </a:gsLst>
                  <a:lin ang="5400000" scaled="0"/>
                </a:gradFill>
                <a:effectLst>
                  <a:outerShdw sx="1000" sy="1000" algn="tl">
                    <a:srgbClr val="000000"/>
                  </a:outerShdw>
                </a:effectLst>
                <a:latin typeface="+mj-lt"/>
              </a:defRPr>
            </a:lvl1pPr>
          </a:lstStyle>
          <a:p>
            <a:r>
              <a:rPr lang="en-US" sz="2000" dirty="0" smtClean="0"/>
              <a:t>Data Validation</a:t>
            </a:r>
            <a:endParaRPr lang="en-US" sz="2000" dirty="0"/>
          </a:p>
        </p:txBody>
      </p:sp>
      <p:sp>
        <p:nvSpPr>
          <p:cNvPr id="26" name="Rounded Rectangular Callout 25"/>
          <p:cNvSpPr/>
          <p:nvPr/>
        </p:nvSpPr>
        <p:spPr bwMode="auto">
          <a:xfrm>
            <a:off x="3339152" y="5791199"/>
            <a:ext cx="2438400" cy="627961"/>
          </a:xfrm>
          <a:prstGeom prst="wedgeRoundRectCallout">
            <a:avLst>
              <a:gd name="adj1" fmla="val 32891"/>
              <a:gd name="adj2" fmla="val -21590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7" name="TextBox 26"/>
          <p:cNvSpPr txBox="1"/>
          <p:nvPr/>
        </p:nvSpPr>
        <p:spPr>
          <a:xfrm>
            <a:off x="3429000" y="5867400"/>
            <a:ext cx="2270516" cy="502857"/>
          </a:xfrm>
          <a:prstGeom prst="roundRect">
            <a:avLst>
              <a:gd name="adj" fmla="val 10083"/>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lvl1pPr lvl="0" algn="ctr" defTabSz="-13873163" eaLnBrk="0" hangingPunct="0">
              <a:lnSpc>
                <a:spcPct val="90000"/>
              </a:lnSpc>
              <a:spcBef>
                <a:spcPct val="30000"/>
              </a:spcBef>
              <a:buClr>
                <a:schemeClr val="tx2"/>
              </a:buClr>
              <a:buSzPct val="85000"/>
              <a:defRPr sz="1700">
                <a:gradFill>
                  <a:gsLst>
                    <a:gs pos="50000">
                      <a:schemeClr val="bg1"/>
                    </a:gs>
                    <a:gs pos="100000">
                      <a:schemeClr val="bg1"/>
                    </a:gs>
                  </a:gsLst>
                  <a:lin ang="5400000" scaled="0"/>
                </a:gradFill>
                <a:effectLst>
                  <a:outerShdw sx="1000" sy="1000" algn="tl">
                    <a:srgbClr val="000000"/>
                  </a:outerShdw>
                </a:effectLst>
                <a:latin typeface="+mj-lt"/>
              </a:defRPr>
            </a:lvl1pPr>
          </a:lstStyle>
          <a:p>
            <a:r>
              <a:rPr lang="en-US" sz="1800" dirty="0" smtClean="0"/>
              <a:t>InfoPath Web Part</a:t>
            </a:r>
            <a:endParaRPr lang="en-US" sz="1800" dirty="0"/>
          </a:p>
        </p:txBody>
      </p:sp>
      <p:sp>
        <p:nvSpPr>
          <p:cNvPr id="16" name="Title 1"/>
          <p:cNvSpPr txBox="1">
            <a:spLocks/>
          </p:cNvSpPr>
          <p:nvPr/>
        </p:nvSpPr>
        <p:spPr>
          <a:xfrm>
            <a:off x="228600" y="228600"/>
            <a:ext cx="7620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Composites</a:t>
            </a:r>
            <a:endParaRPr lang="en-US" dirty="0"/>
          </a:p>
        </p:txBody>
      </p:sp>
      <p:pic>
        <p:nvPicPr>
          <p:cNvPr id="21"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17974115">
            <a:off x="8166099" y="276952"/>
            <a:ext cx="685800" cy="685800"/>
          </a:xfrm>
          <a:prstGeom prst="rect">
            <a:avLst/>
          </a:prstGeom>
          <a:noFill/>
        </p:spPr>
      </p:pic>
      <p:sp>
        <p:nvSpPr>
          <p:cNvPr id="28" name="TextBox 27"/>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48389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2"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 name="Title 36"/>
          <p:cNvSpPr>
            <a:spLocks noGrp="1"/>
          </p:cNvSpPr>
          <p:nvPr>
            <p:ph type="title"/>
          </p:nvPr>
        </p:nvSpPr>
        <p:spPr>
          <a:xfrm>
            <a:off x="277504" y="919785"/>
            <a:ext cx="8637896" cy="332399"/>
          </a:xfrm>
        </p:spPr>
        <p:txBody>
          <a:bodyPr/>
          <a:lstStyle/>
          <a:p>
            <a:r>
              <a:rPr lang="en-US" sz="2400" spc="-100" dirty="0">
                <a:gradFill>
                  <a:gsLst>
                    <a:gs pos="50000">
                      <a:schemeClr val="bg1"/>
                    </a:gs>
                    <a:gs pos="100000">
                      <a:schemeClr val="bg1"/>
                    </a:gs>
                  </a:gsLst>
                  <a:path path="circle">
                    <a:fillToRect l="50000" t="50000" r="50000" b="50000"/>
                  </a:path>
                </a:gradFill>
              </a:rPr>
              <a:t>&gt; Enhance </a:t>
            </a:r>
            <a:r>
              <a:rPr lang="en-US" sz="2400" spc="-100" dirty="0" smtClean="0">
                <a:gradFill>
                  <a:gsLst>
                    <a:gs pos="50000">
                      <a:schemeClr val="bg1"/>
                    </a:gs>
                    <a:gs pos="100000">
                      <a:schemeClr val="bg1"/>
                    </a:gs>
                  </a:gsLst>
                  <a:path path="circle">
                    <a:fillToRect l="50000" t="50000" r="50000" b="50000"/>
                  </a:path>
                </a:gradFill>
              </a:rPr>
              <a:t>Out-of-box Functionality with Visio &amp; Visio Services</a:t>
            </a:r>
            <a:endParaRPr lang="en-US" sz="2400" spc="-100" dirty="0">
              <a:gradFill>
                <a:gsLst>
                  <a:gs pos="50000">
                    <a:schemeClr val="bg1"/>
                  </a:gs>
                  <a:gs pos="100000">
                    <a:schemeClr val="bg1"/>
                  </a:gs>
                </a:gsLst>
                <a:path path="circle">
                  <a:fillToRect l="50000" t="50000" r="50000" b="50000"/>
                </a:path>
              </a:gradFill>
            </a:endParaRPr>
          </a:p>
        </p:txBody>
      </p:sp>
      <p:sp>
        <p:nvSpPr>
          <p:cNvPr id="35" name="Title 1"/>
          <p:cNvSpPr txBox="1">
            <a:spLocks/>
          </p:cNvSpPr>
          <p:nvPr/>
        </p:nvSpPr>
        <p:spPr>
          <a:xfrm>
            <a:off x="228600" y="269544"/>
            <a:ext cx="7620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Composites</a:t>
            </a:r>
            <a:endParaRPr lang="en-US" dirty="0"/>
          </a:p>
        </p:txBody>
      </p:sp>
      <p:pic>
        <p:nvPicPr>
          <p:cNvPr id="36" name="Picture 2" descr="\\server3\restrict\ftp_root\clients\white_Whale\3-10035_GideonBibliowicz\SFP_Art\SharePoint_Pie\Resized\Pie_Icon_AllColors.png"/>
          <p:cNvPicPr>
            <a:picLocks noChangeAspect="1" noChangeArrowheads="1"/>
          </p:cNvPicPr>
          <p:nvPr/>
        </p:nvPicPr>
        <p:blipFill>
          <a:blip r:embed="rId3" cstate="print"/>
          <a:stretch>
            <a:fillRect/>
          </a:stretch>
        </p:blipFill>
        <p:spPr bwMode="auto">
          <a:xfrm rot="17974115">
            <a:off x="8166099" y="276952"/>
            <a:ext cx="685800" cy="685800"/>
          </a:xfrm>
          <a:prstGeom prst="rect">
            <a:avLst/>
          </a:prstGeom>
          <a:noFill/>
        </p:spPr>
      </p:pic>
      <p:pic>
        <p:nvPicPr>
          <p:cNvPr id="39" name="Picture 2"/>
          <p:cNvPicPr>
            <a:picLocks noChangeAspect="1" noChangeArrowheads="1"/>
          </p:cNvPicPr>
          <p:nvPr/>
        </p:nvPicPr>
        <p:blipFill>
          <a:blip r:embed="rId4"/>
          <a:srcRect/>
          <a:stretch>
            <a:fillRect/>
          </a:stretch>
        </p:blipFill>
        <p:spPr bwMode="auto">
          <a:xfrm>
            <a:off x="4456611" y="1676400"/>
            <a:ext cx="4306389" cy="3276600"/>
          </a:xfrm>
          <a:prstGeom prst="rect">
            <a:avLst/>
          </a:prstGeom>
          <a:solidFill>
            <a:srgbClr val="FFFFFF">
              <a:shade val="85000"/>
            </a:srgbClr>
          </a:solidFill>
          <a:ln>
            <a:noFill/>
          </a:ln>
          <a:effectLst>
            <a:reflection blurRad="12700" stA="38000" endPos="28000" dist="5000" dir="5400000" sy="-100000" algn="bl" rotWithShape="0"/>
          </a:effectLst>
        </p:spPr>
      </p:pic>
      <p:pic>
        <p:nvPicPr>
          <p:cNvPr id="41" name="Picture 3"/>
          <p:cNvPicPr>
            <a:picLocks noChangeAspect="1" noChangeArrowheads="1"/>
          </p:cNvPicPr>
          <p:nvPr/>
        </p:nvPicPr>
        <p:blipFill>
          <a:blip r:embed="rId5" cstate="print"/>
          <a:srcRect/>
          <a:stretch>
            <a:fillRect/>
          </a:stretch>
        </p:blipFill>
        <p:spPr bwMode="auto">
          <a:xfrm>
            <a:off x="3657601" y="3780637"/>
            <a:ext cx="3276600" cy="2543963"/>
          </a:xfrm>
          <a:prstGeom prst="rect">
            <a:avLst/>
          </a:prstGeom>
          <a:noFill/>
          <a:ln w="9525">
            <a:noFill/>
            <a:miter lim="800000"/>
            <a:headEnd/>
            <a:tailEnd/>
          </a:ln>
          <a:effectLst>
            <a:reflection blurRad="6350" stA="52000" endA="300" endPos="35000" dir="5400000" sy="-100000" algn="bl" rotWithShape="0"/>
          </a:effectLst>
        </p:spPr>
      </p:pic>
      <p:grpSp>
        <p:nvGrpSpPr>
          <p:cNvPr id="52" name="Group 104"/>
          <p:cNvGrpSpPr/>
          <p:nvPr/>
        </p:nvGrpSpPr>
        <p:grpSpPr>
          <a:xfrm>
            <a:off x="6781800" y="1524000"/>
            <a:ext cx="2133600" cy="685800"/>
            <a:chOff x="5649685" y="2862945"/>
            <a:chExt cx="2377440" cy="438912"/>
          </a:xfrm>
        </p:grpSpPr>
        <p:sp>
          <p:nvSpPr>
            <p:cNvPr id="53" name="Rounded Rectangular Callout 52"/>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54" name="TextBox 53"/>
            <p:cNvSpPr txBox="1"/>
            <p:nvPr/>
          </p:nvSpPr>
          <p:spPr>
            <a:xfrm>
              <a:off x="5722619" y="2889613"/>
              <a:ext cx="2231572" cy="38979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Publish &amp; Use in SharePoint</a:t>
              </a:r>
            </a:p>
          </p:txBody>
        </p:sp>
      </p:grpSp>
      <p:grpSp>
        <p:nvGrpSpPr>
          <p:cNvPr id="55" name="Group 104"/>
          <p:cNvGrpSpPr/>
          <p:nvPr/>
        </p:nvGrpSpPr>
        <p:grpSpPr>
          <a:xfrm>
            <a:off x="1396314" y="5181600"/>
            <a:ext cx="1981200" cy="685800"/>
            <a:chOff x="5649685" y="2921465"/>
            <a:chExt cx="2377440" cy="380390"/>
          </a:xfrm>
        </p:grpSpPr>
        <p:sp>
          <p:nvSpPr>
            <p:cNvPr id="56" name="Rounded Rectangular Callout 55"/>
            <p:cNvSpPr/>
            <p:nvPr/>
          </p:nvSpPr>
          <p:spPr bwMode="auto">
            <a:xfrm>
              <a:off x="5649685" y="2921465"/>
              <a:ext cx="2377440" cy="380390"/>
            </a:xfrm>
            <a:prstGeom prst="wedgeRoundRectCallout">
              <a:avLst>
                <a:gd name="adj1" fmla="val 62799"/>
                <a:gd name="adj2" fmla="val -117757"/>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57" name="TextBox 56"/>
            <p:cNvSpPr txBox="1"/>
            <p:nvPr/>
          </p:nvSpPr>
          <p:spPr>
            <a:xfrm>
              <a:off x="5731104" y="2959504"/>
              <a:ext cx="2220679" cy="31309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a:gradFill>
                    <a:gsLst>
                      <a:gs pos="50000">
                        <a:schemeClr val="bg1"/>
                      </a:gs>
                      <a:gs pos="100000">
                        <a:schemeClr val="bg1"/>
                      </a:gs>
                    </a:gsLst>
                    <a:lin ang="5400000" scaled="0"/>
                  </a:gradFill>
                  <a:effectLst>
                    <a:outerShdw sx="1000" sy="1000" algn="tl">
                      <a:srgbClr val="000000"/>
                    </a:outerShdw>
                  </a:effectLst>
                </a:rPr>
                <a:t>Improve with SPD</a:t>
              </a:r>
            </a:p>
          </p:txBody>
        </p:sp>
      </p:grpSp>
      <p:pic>
        <p:nvPicPr>
          <p:cNvPr id="40" name="Picture 8"/>
          <p:cNvPicPr>
            <a:picLocks noChangeAspect="1" noChangeArrowheads="1"/>
          </p:cNvPicPr>
          <p:nvPr/>
        </p:nvPicPr>
        <p:blipFill>
          <a:blip r:embed="rId6" cstate="print"/>
          <a:srcRect/>
          <a:stretch>
            <a:fillRect/>
          </a:stretch>
        </p:blipFill>
        <p:spPr bwMode="auto">
          <a:xfrm>
            <a:off x="685800" y="1676400"/>
            <a:ext cx="2438400" cy="2852351"/>
          </a:xfrm>
          <a:prstGeom prst="rect">
            <a:avLst/>
          </a:prstGeom>
          <a:noFill/>
          <a:ln w="9525">
            <a:noFill/>
            <a:miter lim="800000"/>
            <a:headEnd/>
            <a:tailEnd/>
          </a:ln>
          <a:effectLst>
            <a:reflection blurRad="6350" stA="52000" endA="300" endPos="35000" dir="5400000" sy="-100000" algn="bl" rotWithShape="0"/>
          </a:effectLst>
        </p:spPr>
      </p:pic>
      <p:grpSp>
        <p:nvGrpSpPr>
          <p:cNvPr id="46" name="Group 104"/>
          <p:cNvGrpSpPr/>
          <p:nvPr/>
        </p:nvGrpSpPr>
        <p:grpSpPr>
          <a:xfrm>
            <a:off x="2133600" y="1524000"/>
            <a:ext cx="2286000" cy="685800"/>
            <a:chOff x="5649685" y="2862945"/>
            <a:chExt cx="2377440" cy="438912"/>
          </a:xfrm>
        </p:grpSpPr>
        <p:sp>
          <p:nvSpPr>
            <p:cNvPr id="47" name="Rounded Rectangular Callout 46"/>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8" name="TextBox 47"/>
            <p:cNvSpPr txBox="1"/>
            <p:nvPr/>
          </p:nvSpPr>
          <p:spPr>
            <a:xfrm>
              <a:off x="5722619" y="2889613"/>
              <a:ext cx="2231572" cy="389796"/>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lvl="0"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Design Workflow</a:t>
              </a:r>
              <a:b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b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in Visio</a:t>
              </a:r>
            </a:p>
          </p:txBody>
        </p:sp>
      </p:grpSp>
      <p:sp>
        <p:nvSpPr>
          <p:cNvPr id="21" name="TextBox 20"/>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7613440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bwMode="auto">
          <a:xfrm>
            <a:off x="0" y="4343400"/>
            <a:ext cx="9158287" cy="2209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4163" indent="-284163" defTabSz="914363" eaLnBrk="0" hangingPunct="0">
              <a:lnSpc>
                <a:spcPct val="50000"/>
              </a:lnSpc>
              <a:spcBef>
                <a:spcPct val="20000"/>
              </a:spcBef>
              <a:spcAft>
                <a:spcPts val="1458"/>
              </a:spcAft>
              <a:buClr>
                <a:srgbClr val="777777"/>
              </a:buClr>
              <a:buSzPct val="130000"/>
              <a:buFont typeface="Arial" pitchFamily="34" charset="0"/>
              <a:buChar char="•"/>
              <a:tabLst>
                <a:tab pos="2855913" algn="l"/>
              </a:tabLst>
              <a:defRPr/>
            </a:pPr>
            <a:endParaRPr lang="en-US" i="1" dirty="0" smtClean="0">
              <a:solidFill>
                <a:schemeClr val="bg1">
                  <a:lumMod val="95000"/>
                </a:schemeClr>
              </a:solidFill>
              <a:effectLst>
                <a:outerShdw blurRad="469900" algn="ctr" rotWithShape="0">
                  <a:prstClr val="black"/>
                </a:outerShdw>
              </a:effectLst>
            </a:endParaRPr>
          </a:p>
        </p:txBody>
      </p:sp>
      <p:sp>
        <p:nvSpPr>
          <p:cNvPr id="19" name="Rectangle 18"/>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21"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effectLst>
                <a:outerShdw blurRad="38100" dist="38100" dir="2700000" algn="tl">
                  <a:srgbClr val="000000">
                    <a:alpha val="43137"/>
                  </a:srgbClr>
                </a:outerShdw>
              </a:effectLst>
              <a:latin typeface="Segoe" pitchFamily="34" charset="0"/>
            </a:endParaRPr>
          </a:p>
        </p:txBody>
      </p:sp>
      <p:sp>
        <p:nvSpPr>
          <p:cNvPr id="16" name="Title 15"/>
          <p:cNvSpPr>
            <a:spLocks noGrp="1"/>
          </p:cNvSpPr>
          <p:nvPr>
            <p:ph type="title"/>
          </p:nvPr>
        </p:nvSpPr>
        <p:spPr>
          <a:xfrm>
            <a:off x="257176" y="886801"/>
            <a:ext cx="8382000" cy="332399"/>
          </a:xfrm>
        </p:spPr>
        <p:txBody>
          <a:bodyPr/>
          <a:lstStyle/>
          <a:p>
            <a:r>
              <a:rPr lang="en-US" sz="2400" spc="-100" dirty="0" smtClean="0">
                <a:gradFill>
                  <a:gsLst>
                    <a:gs pos="50000">
                      <a:schemeClr val="bg1"/>
                    </a:gs>
                    <a:gs pos="100000">
                      <a:schemeClr val="bg1"/>
                    </a:gs>
                  </a:gsLst>
                  <a:path path="circle">
                    <a:fillToRect l="50000" t="50000" r="50000" b="50000"/>
                  </a:path>
                </a:gradFill>
              </a:rPr>
              <a:t>Governable Self-service Deployment </a:t>
            </a:r>
            <a:r>
              <a:rPr lang="en-US" sz="2400" spc="-100" dirty="0">
                <a:gradFill>
                  <a:gsLst>
                    <a:gs pos="50000">
                      <a:schemeClr val="bg1"/>
                    </a:gs>
                    <a:gs pos="100000">
                      <a:schemeClr val="bg1"/>
                    </a:gs>
                  </a:gsLst>
                  <a:path path="circle">
                    <a:fillToRect l="50000" t="50000" r="50000" b="50000"/>
                  </a:path>
                </a:gradFill>
              </a:rPr>
              <a:t>with </a:t>
            </a:r>
            <a:r>
              <a:rPr lang="en-US" sz="2400" spc="-100" dirty="0" smtClean="0">
                <a:gradFill>
                  <a:gsLst>
                    <a:gs pos="50000">
                      <a:schemeClr val="bg1"/>
                    </a:gs>
                    <a:gs pos="100000">
                      <a:schemeClr val="bg1"/>
                    </a:gs>
                  </a:gsLst>
                  <a:path path="circle">
                    <a:fillToRect l="50000" t="50000" r="50000" b="50000"/>
                  </a:path>
                </a:gradFill>
              </a:rPr>
              <a:t>Sand Boxed </a:t>
            </a:r>
            <a:r>
              <a:rPr lang="en-US" sz="2400" spc="-100" dirty="0">
                <a:gradFill>
                  <a:gsLst>
                    <a:gs pos="50000">
                      <a:schemeClr val="bg1"/>
                    </a:gs>
                    <a:gs pos="100000">
                      <a:schemeClr val="bg1"/>
                    </a:gs>
                  </a:gsLst>
                  <a:path path="circle">
                    <a:fillToRect l="50000" t="50000" r="50000" b="50000"/>
                  </a:path>
                </a:gradFill>
              </a:rPr>
              <a:t>Solutions</a:t>
            </a:r>
          </a:p>
        </p:txBody>
      </p:sp>
      <p:sp>
        <p:nvSpPr>
          <p:cNvPr id="30" name="Rounded Rectangle 29"/>
          <p:cNvSpPr/>
          <p:nvPr/>
        </p:nvSpPr>
        <p:spPr bwMode="auto">
          <a:xfrm>
            <a:off x="0" y="1587186"/>
            <a:ext cx="9005887" cy="22098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560320" tIns="91440" rIns="0" bIns="0" numCol="1" rtlCol="0" anchor="ctr" anchorCtr="0" compatLnSpc="1">
            <a:prstTxWarp prst="textNoShape">
              <a:avLst/>
            </a:prstTxWarp>
            <a:noAutofit/>
          </a:bodyPr>
          <a:lstStyle/>
          <a:p>
            <a:pPr marL="284163" indent="-284163" defTabSz="914363" eaLnBrk="0" hangingPunct="0">
              <a:lnSpc>
                <a:spcPct val="50000"/>
              </a:lnSpc>
              <a:spcBef>
                <a:spcPct val="20000"/>
              </a:spcBef>
              <a:spcAft>
                <a:spcPts val="1458"/>
              </a:spcAft>
              <a:buClr>
                <a:srgbClr val="777777"/>
              </a:buClr>
              <a:buSzPct val="130000"/>
              <a:buFont typeface="Arial" pitchFamily="34" charset="0"/>
              <a:buChar char="•"/>
              <a:tabLst>
                <a:tab pos="2855913" algn="l"/>
              </a:tabLst>
              <a:defRPr/>
            </a:pPr>
            <a:endParaRPr lang="en-US" i="1" dirty="0" smtClean="0">
              <a:solidFill>
                <a:schemeClr val="bg1">
                  <a:lumMod val="95000"/>
                </a:schemeClr>
              </a:solidFill>
              <a:effectLst>
                <a:outerShdw blurRad="469900" algn="ctr" rotWithShape="0">
                  <a:prstClr val="black"/>
                </a:outerShdw>
              </a:effectLst>
            </a:endParaRPr>
          </a:p>
        </p:txBody>
      </p:sp>
      <p:sp>
        <p:nvSpPr>
          <p:cNvPr id="31" name="TextBox 30"/>
          <p:cNvSpPr txBox="1"/>
          <p:nvPr/>
        </p:nvSpPr>
        <p:spPr>
          <a:xfrm>
            <a:off x="685800" y="1661761"/>
            <a:ext cx="2971800" cy="2059025"/>
          </a:xfrm>
          <a:prstGeom prst="rect">
            <a:avLst/>
          </a:prstGeom>
          <a:noFill/>
        </p:spPr>
        <p:txBody>
          <a:bodyPr wrap="square" lIns="0" tIns="91440" rIns="0" bIns="0" rtlCol="0">
            <a:spAutoFit/>
          </a:bodyPr>
          <a:lstStyle/>
          <a:p>
            <a:pPr lvl="0" defTabSz="914363" eaLnBrk="0" hangingPunct="0">
              <a:lnSpc>
                <a:spcPct val="30000"/>
              </a:lnSpc>
              <a:spcBef>
                <a:spcPct val="20000"/>
              </a:spcBef>
              <a:spcAft>
                <a:spcPts val="1458"/>
              </a:spcAft>
              <a:buClr>
                <a:srgbClr val="777777"/>
              </a:buClr>
              <a:buSzPct val="130000"/>
              <a:tabLst>
                <a:tab pos="2855913" algn="l"/>
              </a:tabLst>
              <a:defRPr/>
            </a:pPr>
            <a:r>
              <a:rPr lang="en-US" sz="1600" i="1" dirty="0" smtClean="0">
                <a:solidFill>
                  <a:schemeClr val="bg1">
                    <a:lumMod val="95000"/>
                  </a:schemeClr>
                </a:solidFill>
                <a:effectLst>
                  <a:outerShdw blurRad="469900" algn="ctr" rotWithShape="0">
                    <a:prstClr val="black"/>
                  </a:outerShdw>
                </a:effectLst>
                <a:latin typeface="+mn-lt"/>
              </a:rPr>
              <a:t>What can be deployed?</a:t>
            </a:r>
          </a:p>
          <a:p>
            <a:pPr marL="284163" lvl="0"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smtClean="0">
                <a:solidFill>
                  <a:schemeClr val="bg1">
                    <a:lumMod val="95000"/>
                  </a:schemeClr>
                </a:solidFill>
                <a:effectLst>
                  <a:outerShdw blurRad="469900" algn="ctr" rotWithShape="0">
                    <a:prstClr val="black"/>
                  </a:outerShdw>
                </a:effectLst>
                <a:latin typeface="+mn-lt"/>
              </a:rPr>
              <a:t>Web Parts</a:t>
            </a:r>
          </a:p>
          <a:p>
            <a:pPr marL="284163" lvl="0"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smtClean="0">
                <a:solidFill>
                  <a:schemeClr val="bg1">
                    <a:lumMod val="95000"/>
                  </a:schemeClr>
                </a:solidFill>
                <a:effectLst>
                  <a:outerShdw blurRad="469900" algn="ctr" rotWithShape="0">
                    <a:prstClr val="black"/>
                  </a:outerShdw>
                </a:effectLst>
                <a:latin typeface="+mn-lt"/>
              </a:rPr>
              <a:t>Event Receivers</a:t>
            </a:r>
          </a:p>
          <a:p>
            <a:pPr marL="284163" lvl="0"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smtClean="0">
                <a:solidFill>
                  <a:schemeClr val="bg1">
                    <a:lumMod val="95000"/>
                  </a:schemeClr>
                </a:solidFill>
                <a:effectLst>
                  <a:outerShdw blurRad="469900" algn="ctr" rotWithShape="0">
                    <a:prstClr val="black"/>
                  </a:outerShdw>
                </a:effectLst>
                <a:latin typeface="+mn-lt"/>
              </a:rPr>
              <a:t>Feature Activation Receivers</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rPr>
              <a:t>Workflow Actions</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rPr>
              <a:t>InfoPath Forms</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rPr>
              <a:t>Site and List </a:t>
            </a:r>
            <a:r>
              <a:rPr lang="en-US" sz="1600" i="1" dirty="0" smtClean="0">
                <a:solidFill>
                  <a:schemeClr val="bg1">
                    <a:lumMod val="95000"/>
                  </a:schemeClr>
                </a:solidFill>
                <a:effectLst>
                  <a:outerShdw blurRad="469900" algn="ctr" rotWithShape="0">
                    <a:prstClr val="black"/>
                  </a:outerShdw>
                </a:effectLst>
              </a:rPr>
              <a:t>Templates</a:t>
            </a:r>
            <a:endParaRPr lang="en-US" sz="1600" i="1" dirty="0">
              <a:solidFill>
                <a:schemeClr val="bg1">
                  <a:lumMod val="95000"/>
                </a:schemeClr>
              </a:solidFill>
              <a:effectLst>
                <a:outerShdw blurRad="469900" algn="ctr" rotWithShape="0">
                  <a:prstClr val="black"/>
                </a:outerShdw>
              </a:effectLst>
            </a:endParaRPr>
          </a:p>
        </p:txBody>
      </p:sp>
      <p:pic>
        <p:nvPicPr>
          <p:cNvPr id="27" name="Picture 2"/>
          <p:cNvPicPr>
            <a:picLocks noChangeAspect="1" noChangeArrowheads="1"/>
          </p:cNvPicPr>
          <p:nvPr/>
        </p:nvPicPr>
        <p:blipFill>
          <a:blip r:embed="rId3"/>
          <a:srcRect/>
          <a:stretch>
            <a:fillRect/>
          </a:stretch>
        </p:blipFill>
        <p:spPr bwMode="auto">
          <a:xfrm>
            <a:off x="4419600" y="1447800"/>
            <a:ext cx="4529727" cy="2527614"/>
          </a:xfrm>
          <a:prstGeom prst="rect">
            <a:avLst/>
          </a:prstGeom>
          <a:noFill/>
          <a:ln w="76200">
            <a:noFill/>
            <a:miter lim="800000"/>
            <a:headEnd/>
            <a:tailEnd/>
          </a:ln>
          <a:effectLst>
            <a:outerShdw blurRad="50800" dist="38100" dir="2700000" algn="tl" rotWithShape="0">
              <a:prstClr val="black">
                <a:alpha val="40000"/>
              </a:prstClr>
            </a:outerShdw>
          </a:effectLst>
        </p:spPr>
      </p:pic>
      <p:sp>
        <p:nvSpPr>
          <p:cNvPr id="33" name="TextBox 32"/>
          <p:cNvSpPr txBox="1"/>
          <p:nvPr/>
        </p:nvSpPr>
        <p:spPr>
          <a:xfrm>
            <a:off x="6096000" y="4419600"/>
            <a:ext cx="2757743" cy="1112612"/>
          </a:xfrm>
          <a:prstGeom prst="rect">
            <a:avLst/>
          </a:prstGeom>
          <a:noFill/>
        </p:spPr>
        <p:txBody>
          <a:bodyPr wrap="none" lIns="0" tIns="91440" rIns="0" bIns="0" rtlCol="0">
            <a:spAutoFit/>
          </a:bodyPr>
          <a:lstStyle/>
          <a:p>
            <a:pPr defTabSz="914363" eaLnBrk="0" hangingPunct="0">
              <a:lnSpc>
                <a:spcPct val="30000"/>
              </a:lnSpc>
              <a:spcBef>
                <a:spcPct val="20000"/>
              </a:spcBef>
              <a:spcAft>
                <a:spcPts val="1458"/>
              </a:spcAft>
              <a:buClr>
                <a:srgbClr val="777777"/>
              </a:buClr>
              <a:buSzPct val="130000"/>
              <a:tabLst>
                <a:tab pos="2855913" algn="l"/>
              </a:tabLst>
              <a:defRPr/>
            </a:pPr>
            <a:r>
              <a:rPr lang="en-US" sz="1600" i="1" dirty="0">
                <a:solidFill>
                  <a:schemeClr val="bg1">
                    <a:lumMod val="95000"/>
                  </a:schemeClr>
                </a:solidFill>
                <a:effectLst>
                  <a:outerShdw blurRad="469900" algn="ctr" rotWithShape="0">
                    <a:prstClr val="black"/>
                  </a:outerShdw>
                </a:effectLst>
                <a:latin typeface="+mn-lt"/>
              </a:rPr>
              <a:t>Restricted to Limited resources</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latin typeface="+mn-lt"/>
              </a:rPr>
              <a:t>Code CPU Time</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latin typeface="+mn-lt"/>
              </a:rPr>
              <a:t>SQL Execution Time</a:t>
            </a:r>
          </a:p>
          <a:p>
            <a:pPr marL="284163"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latin typeface="+mn-lt"/>
              </a:rPr>
              <a:t>Number Exceptions</a:t>
            </a:r>
          </a:p>
        </p:txBody>
      </p:sp>
      <p:sp>
        <p:nvSpPr>
          <p:cNvPr id="34" name="TextBox 33"/>
          <p:cNvSpPr txBox="1"/>
          <p:nvPr/>
        </p:nvSpPr>
        <p:spPr>
          <a:xfrm>
            <a:off x="6139834" y="5728038"/>
            <a:ext cx="2394566" cy="825162"/>
          </a:xfrm>
          <a:prstGeom prst="rect">
            <a:avLst/>
          </a:prstGeom>
          <a:noFill/>
        </p:spPr>
        <p:txBody>
          <a:bodyPr wrap="none" lIns="0" tIns="91440" rIns="0" bIns="0" rtlCol="0">
            <a:spAutoFit/>
          </a:bodyPr>
          <a:lstStyle/>
          <a:p>
            <a:pPr marL="228600" indent="-228600" defTabSz="914363" eaLnBrk="0" hangingPunct="0">
              <a:lnSpc>
                <a:spcPct val="30000"/>
              </a:lnSpc>
              <a:spcBef>
                <a:spcPct val="20000"/>
              </a:spcBef>
              <a:spcAft>
                <a:spcPts val="1458"/>
              </a:spcAft>
              <a:buClr>
                <a:srgbClr val="777777"/>
              </a:buClr>
              <a:buSzPct val="130000"/>
              <a:tabLst>
                <a:tab pos="2855913" algn="l"/>
              </a:tabLst>
              <a:defRPr/>
            </a:pPr>
            <a:r>
              <a:rPr lang="en-US" sz="1600" i="1" dirty="0">
                <a:solidFill>
                  <a:schemeClr val="bg1">
                    <a:lumMod val="95000"/>
                  </a:schemeClr>
                </a:solidFill>
                <a:effectLst>
                  <a:outerShdw blurRad="469900" algn="ctr" rotWithShape="0">
                    <a:prstClr val="black"/>
                  </a:outerShdw>
                </a:effectLst>
                <a:latin typeface="+mn-lt"/>
              </a:rPr>
              <a:t>Custom Code is Isolated</a:t>
            </a:r>
          </a:p>
          <a:p>
            <a:pPr marL="284163" lvl="1"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latin typeface="+mn-lt"/>
              </a:rPr>
              <a:t>Separate Process/Server</a:t>
            </a:r>
          </a:p>
          <a:p>
            <a:pPr marL="284163" lvl="1" indent="-284163" defTabSz="914363" eaLnBrk="0" hangingPunct="0">
              <a:lnSpc>
                <a:spcPct val="30000"/>
              </a:lnSpc>
              <a:spcBef>
                <a:spcPct val="20000"/>
              </a:spcBef>
              <a:spcAft>
                <a:spcPts val="1458"/>
              </a:spcAft>
              <a:buClr>
                <a:srgbClr val="777777"/>
              </a:buClr>
              <a:buSzPct val="130000"/>
              <a:buFont typeface="Arial" pitchFamily="34" charset="0"/>
              <a:buChar char="•"/>
              <a:tabLst>
                <a:tab pos="2855913" algn="l"/>
              </a:tabLst>
              <a:defRPr/>
            </a:pPr>
            <a:r>
              <a:rPr lang="en-US" sz="1600" i="1" dirty="0">
                <a:solidFill>
                  <a:schemeClr val="bg1">
                    <a:lumMod val="95000"/>
                  </a:schemeClr>
                </a:solidFill>
                <a:effectLst>
                  <a:outerShdw blurRad="469900" algn="ctr" rotWithShape="0">
                    <a:prstClr val="black"/>
                  </a:outerShdw>
                </a:effectLst>
                <a:latin typeface="+mn-lt"/>
              </a:rPr>
              <a:t>Scale Out</a:t>
            </a:r>
          </a:p>
        </p:txBody>
      </p:sp>
      <p:pic>
        <p:nvPicPr>
          <p:cNvPr id="29" name="Picture 2"/>
          <p:cNvPicPr>
            <a:picLocks noChangeAspect="1" noChangeArrowheads="1"/>
          </p:cNvPicPr>
          <p:nvPr/>
        </p:nvPicPr>
        <p:blipFill>
          <a:blip r:embed="rId4"/>
          <a:srcRect/>
          <a:stretch>
            <a:fillRect/>
          </a:stretch>
        </p:blipFill>
        <p:spPr bwMode="auto">
          <a:xfrm>
            <a:off x="304800" y="4114800"/>
            <a:ext cx="5169560" cy="2514600"/>
          </a:xfrm>
          <a:prstGeom prst="rect">
            <a:avLst/>
          </a:prstGeom>
          <a:noFill/>
          <a:ln w="76200">
            <a:noFill/>
            <a:miter lim="800000"/>
            <a:headEnd/>
            <a:tailEnd/>
          </a:ln>
          <a:effectLst>
            <a:outerShdw blurRad="50800" dist="38100" dir="2700000" algn="tl" rotWithShape="0">
              <a:prstClr val="black">
                <a:alpha val="40000"/>
              </a:prstClr>
            </a:outerShdw>
          </a:effectLst>
        </p:spPr>
      </p:pic>
      <p:grpSp>
        <p:nvGrpSpPr>
          <p:cNvPr id="17" name="Group 104"/>
          <p:cNvGrpSpPr/>
          <p:nvPr/>
        </p:nvGrpSpPr>
        <p:grpSpPr>
          <a:xfrm>
            <a:off x="7391400" y="1295400"/>
            <a:ext cx="1600200" cy="685800"/>
            <a:chOff x="5649685" y="2921465"/>
            <a:chExt cx="2377440" cy="380390"/>
          </a:xfrm>
        </p:grpSpPr>
        <p:sp>
          <p:nvSpPr>
            <p:cNvPr id="18" name="Rounded Rectangular Callout 17"/>
            <p:cNvSpPr/>
            <p:nvPr/>
          </p:nvSpPr>
          <p:spPr bwMode="auto">
            <a:xfrm>
              <a:off x="5649685" y="2921465"/>
              <a:ext cx="2377440" cy="380390"/>
            </a:xfrm>
            <a:prstGeom prst="wedgeRoundRectCallout">
              <a:avLst>
                <a:gd name="adj1" fmla="val -95959"/>
                <a:gd name="adj2" fmla="val 87960"/>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2" name="TextBox 21"/>
            <p:cNvSpPr txBox="1"/>
            <p:nvPr/>
          </p:nvSpPr>
          <p:spPr>
            <a:xfrm>
              <a:off x="5731104" y="2959504"/>
              <a:ext cx="2220679" cy="31309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Web-part Deployment</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3" name="Group 104"/>
          <p:cNvGrpSpPr/>
          <p:nvPr/>
        </p:nvGrpSpPr>
        <p:grpSpPr>
          <a:xfrm>
            <a:off x="2438400" y="3962400"/>
            <a:ext cx="1981200" cy="685800"/>
            <a:chOff x="5649685" y="2921465"/>
            <a:chExt cx="2377440" cy="380390"/>
          </a:xfrm>
        </p:grpSpPr>
        <p:sp>
          <p:nvSpPr>
            <p:cNvPr id="24" name="Rounded Rectangular Callout 23"/>
            <p:cNvSpPr/>
            <p:nvPr/>
          </p:nvSpPr>
          <p:spPr bwMode="auto">
            <a:xfrm>
              <a:off x="5649685" y="2921465"/>
              <a:ext cx="2377440" cy="380390"/>
            </a:xfrm>
            <a:prstGeom prst="wedgeRoundRectCallout">
              <a:avLst>
                <a:gd name="adj1" fmla="val -104353"/>
                <a:gd name="adj2" fmla="val 102063"/>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defTabSz="-13873163" eaLnBrk="0" hangingPunct="0">
                <a:lnSpc>
                  <a:spcPct val="90000"/>
                </a:lnSpc>
                <a:buClr>
                  <a:srgbClr val="EEECE1"/>
                </a:buClr>
                <a:buSzPct val="85000"/>
                <a:defRPr/>
              </a:pPr>
              <a:endParaRPr lang="en-US" sz="17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5" name="TextBox 24"/>
            <p:cNvSpPr txBox="1"/>
            <p:nvPr/>
          </p:nvSpPr>
          <p:spPr>
            <a:xfrm>
              <a:off x="5731104" y="2959504"/>
              <a:ext cx="2220679" cy="313090"/>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1700" dirty="0" smtClean="0">
                  <a:gradFill>
                    <a:gsLst>
                      <a:gs pos="50000">
                        <a:schemeClr val="bg1"/>
                      </a:gs>
                      <a:gs pos="100000">
                        <a:schemeClr val="bg1"/>
                      </a:gs>
                    </a:gsLst>
                    <a:lin ang="5400000" scaled="0"/>
                  </a:gradFill>
                  <a:effectLst>
                    <a:outerShdw sx="1000" sy="1000" algn="tl">
                      <a:srgbClr val="000000"/>
                    </a:outerShdw>
                  </a:effectLst>
                  <a:latin typeface="+mj-lt"/>
                </a:rPr>
                <a:t>Resource-quota Management</a:t>
              </a:r>
              <a:endParaRPr lang="en-US" altLang="zh-CN" sz="1700"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6" name="Title 1"/>
          <p:cNvSpPr txBox="1">
            <a:spLocks/>
          </p:cNvSpPr>
          <p:nvPr/>
        </p:nvSpPr>
        <p:spPr>
          <a:xfrm>
            <a:off x="228600" y="269544"/>
            <a:ext cx="7620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Composites</a:t>
            </a:r>
            <a:endParaRPr lang="en-US" dirty="0"/>
          </a:p>
        </p:txBody>
      </p:sp>
      <p:pic>
        <p:nvPicPr>
          <p:cNvPr id="28" name="Picture 2" descr="\\server3\restrict\ftp_root\clients\white_Whale\3-10035_GideonBibliowicz\SFP_Art\SharePoint_Pie\Resized\Pie_Icon_AllColors.png"/>
          <p:cNvPicPr>
            <a:picLocks noChangeAspect="1" noChangeArrowheads="1"/>
          </p:cNvPicPr>
          <p:nvPr/>
        </p:nvPicPr>
        <p:blipFill>
          <a:blip r:embed="rId5" cstate="print"/>
          <a:stretch>
            <a:fillRect/>
          </a:stretch>
        </p:blipFill>
        <p:spPr bwMode="auto">
          <a:xfrm rot="17974115">
            <a:off x="8166099" y="276952"/>
            <a:ext cx="685800" cy="685800"/>
          </a:xfrm>
          <a:prstGeom prst="rect">
            <a:avLst/>
          </a:prstGeom>
          <a:noFill/>
        </p:spPr>
      </p:pic>
      <p:sp>
        <p:nvSpPr>
          <p:cNvPr id="36" name="TextBox 35"/>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010682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1" y="3881250"/>
            <a:ext cx="9144000" cy="1978351"/>
          </a:xfrm>
          <a:prstGeom prst="rect">
            <a:avLst/>
          </a:prstGeom>
          <a:gradFill flip="none" rotWithShape="1">
            <a:gsLst>
              <a:gs pos="0">
                <a:schemeClr val="bg1">
                  <a:alpha val="46000"/>
                </a:schemeClr>
              </a:gs>
              <a:gs pos="4000">
                <a:schemeClr val="bg1">
                  <a:alpha val="45000"/>
                </a:schemeClr>
              </a:gs>
              <a:gs pos="100000">
                <a:srgbClr val="181CC7">
                  <a:alpha val="0"/>
                </a:srgbClr>
              </a:gs>
            </a:gsLst>
            <a:lin ang="540000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1000" y="228600"/>
            <a:ext cx="8382000" cy="997196"/>
          </a:xfrm>
        </p:spPr>
        <p:txBody>
          <a:bodyPr/>
          <a:lstStyle/>
          <a:p>
            <a:r>
              <a:rPr lang="en-US" dirty="0" smtClean="0"/>
              <a:t>SharePoint 2010</a:t>
            </a:r>
            <a:r>
              <a:rPr lang="en-US" dirty="0"/>
              <a:t/>
            </a:r>
            <a:br>
              <a:rPr lang="en-US" dirty="0"/>
            </a:br>
            <a:endParaRPr lang="en-US" sz="2400" spc="-100" dirty="0">
              <a:gradFill>
                <a:gsLst>
                  <a:gs pos="50000">
                    <a:schemeClr val="bg1"/>
                  </a:gs>
                  <a:gs pos="100000">
                    <a:schemeClr val="bg1"/>
                  </a:gs>
                </a:gsLst>
                <a:path path="circle">
                  <a:fillToRect l="50000" t="50000" r="50000" b="50000"/>
                </a:path>
              </a:gradFill>
            </a:endParaRPr>
          </a:p>
        </p:txBody>
      </p:sp>
      <p:sp>
        <p:nvSpPr>
          <p:cNvPr id="3" name="Text Placeholder 2"/>
          <p:cNvSpPr>
            <a:spLocks noGrp="1"/>
          </p:cNvSpPr>
          <p:nvPr>
            <p:ph type="body" sz="quarter" idx="4294967295"/>
          </p:nvPr>
        </p:nvSpPr>
        <p:spPr>
          <a:xfrm>
            <a:off x="457200" y="1447800"/>
            <a:ext cx="8229600" cy="997196"/>
          </a:xfrm>
        </p:spPr>
        <p:txBody>
          <a:bodyPr/>
          <a:lstStyle/>
          <a:p>
            <a:pPr marL="0" indent="0" algn="ctr">
              <a:buNone/>
            </a:pPr>
            <a:r>
              <a:rPr lang="en-US" sz="2400" dirty="0" smtClean="0">
                <a:solidFill>
                  <a:schemeClr val="bg1"/>
                </a:solidFill>
              </a:rPr>
              <a:t>Enables advanced collaboration scenarios for end users to locate, create, and act on data and documents in disparate sources from within a familiar and unified infrastructure</a:t>
            </a:r>
          </a:p>
        </p:txBody>
      </p:sp>
      <p:sp>
        <p:nvSpPr>
          <p:cNvPr id="7" name="Rounded Rectangle 6"/>
          <p:cNvSpPr/>
          <p:nvPr/>
        </p:nvSpPr>
        <p:spPr bwMode="auto">
          <a:xfrm>
            <a:off x="6065520" y="281445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Advanced Charting</a:t>
            </a:r>
          </a:p>
        </p:txBody>
      </p:sp>
      <p:sp>
        <p:nvSpPr>
          <p:cNvPr id="8" name="Rounded Rectangle 7"/>
          <p:cNvSpPr/>
          <p:nvPr/>
        </p:nvSpPr>
        <p:spPr bwMode="auto">
          <a:xfrm>
            <a:off x="3333357" y="281445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err="1" smtClean="0">
                <a:gradFill>
                  <a:gsLst>
                    <a:gs pos="0">
                      <a:srgbClr val="444445"/>
                    </a:gs>
                    <a:gs pos="80000">
                      <a:srgbClr val="444445"/>
                    </a:gs>
                  </a:gsLst>
                  <a:lin ang="16200000" scaled="0"/>
                </a:gradFill>
                <a:effectLst>
                  <a:outerShdw blurRad="38100" dist="38100" dir="2700000" algn="tl">
                    <a:srgbClr val="000000">
                      <a:alpha val="43137"/>
                    </a:srgbClr>
                  </a:outerShdw>
                </a:effectLst>
              </a:rPr>
              <a:t>PerformancePoint</a:t>
            </a:r>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 Services</a:t>
            </a:r>
          </a:p>
        </p:txBody>
      </p:sp>
      <p:sp>
        <p:nvSpPr>
          <p:cNvPr id="9" name="Rounded Rectangle 8"/>
          <p:cNvSpPr/>
          <p:nvPr/>
        </p:nvSpPr>
        <p:spPr bwMode="auto">
          <a:xfrm>
            <a:off x="601195" y="281445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Excel Services</a:t>
            </a:r>
          </a:p>
        </p:txBody>
      </p:sp>
      <p:sp>
        <p:nvSpPr>
          <p:cNvPr id="11" name="Rounded Rectangle 10"/>
          <p:cNvSpPr/>
          <p:nvPr/>
        </p:nvSpPr>
        <p:spPr bwMode="auto">
          <a:xfrm>
            <a:off x="601195" y="357645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Visio Services</a:t>
            </a:r>
          </a:p>
        </p:txBody>
      </p:sp>
      <p:sp>
        <p:nvSpPr>
          <p:cNvPr id="12" name="Rounded Rectangle 11"/>
          <p:cNvSpPr/>
          <p:nvPr/>
        </p:nvSpPr>
        <p:spPr bwMode="auto">
          <a:xfrm>
            <a:off x="6065520" y="358140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InfoPath Forms Services</a:t>
            </a:r>
          </a:p>
        </p:txBody>
      </p:sp>
      <p:sp>
        <p:nvSpPr>
          <p:cNvPr id="13" name="Rounded Rectangle 12"/>
          <p:cNvSpPr/>
          <p:nvPr/>
        </p:nvSpPr>
        <p:spPr bwMode="auto">
          <a:xfrm>
            <a:off x="3333357" y="3581400"/>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Access Services</a:t>
            </a:r>
          </a:p>
        </p:txBody>
      </p:sp>
      <p:sp>
        <p:nvSpPr>
          <p:cNvPr id="14" name="Rounded Rectangle 13"/>
          <p:cNvSpPr/>
          <p:nvPr/>
        </p:nvSpPr>
        <p:spPr bwMode="auto">
          <a:xfrm>
            <a:off x="3325345" y="4351531"/>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Custom Reports</a:t>
            </a:r>
          </a:p>
        </p:txBody>
      </p:sp>
      <p:sp>
        <p:nvSpPr>
          <p:cNvPr id="15" name="Rounded Rectangle 14"/>
          <p:cNvSpPr/>
          <p:nvPr/>
        </p:nvSpPr>
        <p:spPr bwMode="auto">
          <a:xfrm>
            <a:off x="601195" y="4356481"/>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Client LOB Integration/ </a:t>
            </a:r>
          </a:p>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LOB Web Parts</a:t>
            </a:r>
          </a:p>
        </p:txBody>
      </p:sp>
      <p:sp>
        <p:nvSpPr>
          <p:cNvPr id="16" name="Rounded Rectangle 15"/>
          <p:cNvSpPr/>
          <p:nvPr/>
        </p:nvSpPr>
        <p:spPr bwMode="auto">
          <a:xfrm>
            <a:off x="6049495" y="4356481"/>
            <a:ext cx="2468880" cy="667769"/>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FAST Search Use Rights*</a:t>
            </a:r>
          </a:p>
        </p:txBody>
      </p:sp>
      <p:sp>
        <p:nvSpPr>
          <p:cNvPr id="23" name="Rounded Rectangle 22"/>
          <p:cNvSpPr/>
          <p:nvPr/>
        </p:nvSpPr>
        <p:spPr bwMode="auto">
          <a:xfrm>
            <a:off x="6061212" y="510045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Social Computing</a:t>
            </a:r>
          </a:p>
        </p:txBody>
      </p:sp>
      <p:sp>
        <p:nvSpPr>
          <p:cNvPr id="24" name="Rounded Rectangle 23"/>
          <p:cNvSpPr/>
          <p:nvPr/>
        </p:nvSpPr>
        <p:spPr bwMode="auto">
          <a:xfrm>
            <a:off x="3329468" y="510045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Doc/Records Mgmt.</a:t>
            </a:r>
          </a:p>
        </p:txBody>
      </p:sp>
      <p:sp>
        <p:nvSpPr>
          <p:cNvPr id="25" name="Rounded Rectangle 24"/>
          <p:cNvSpPr/>
          <p:nvPr/>
        </p:nvSpPr>
        <p:spPr bwMode="auto">
          <a:xfrm>
            <a:off x="597725" y="510045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Portal</a:t>
            </a:r>
          </a:p>
        </p:txBody>
      </p:sp>
      <p:sp>
        <p:nvSpPr>
          <p:cNvPr id="26" name="Rounded Rectangle 25"/>
          <p:cNvSpPr/>
          <p:nvPr/>
        </p:nvSpPr>
        <p:spPr bwMode="auto">
          <a:xfrm>
            <a:off x="597725" y="563385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ECM, WCM, RMM</a:t>
            </a:r>
          </a:p>
        </p:txBody>
      </p:sp>
      <p:sp>
        <p:nvSpPr>
          <p:cNvPr id="27" name="Rounded Rectangle 26"/>
          <p:cNvSpPr/>
          <p:nvPr/>
        </p:nvSpPr>
        <p:spPr bwMode="auto">
          <a:xfrm>
            <a:off x="3329468" y="563880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Enterprise Search</a:t>
            </a:r>
          </a:p>
        </p:txBody>
      </p:sp>
      <p:sp>
        <p:nvSpPr>
          <p:cNvPr id="28" name="Rounded Rectangle 27"/>
          <p:cNvSpPr/>
          <p:nvPr/>
        </p:nvSpPr>
        <p:spPr bwMode="auto">
          <a:xfrm>
            <a:off x="6061212" y="5638800"/>
            <a:ext cx="2468880" cy="4572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gradFill>
                  <a:gsLst>
                    <a:gs pos="0">
                      <a:srgbClr val="444445"/>
                    </a:gs>
                    <a:gs pos="80000">
                      <a:srgbClr val="444445"/>
                    </a:gs>
                  </a:gsLst>
                  <a:lin ang="16200000" scaled="0"/>
                </a:gradFill>
                <a:effectLst>
                  <a:outerShdw blurRad="38100" dist="38100" dir="2700000" algn="tl">
                    <a:srgbClr val="000000">
                      <a:alpha val="43137"/>
                    </a:srgbClr>
                  </a:outerShdw>
                </a:effectLst>
              </a:rPr>
              <a:t>Legal Holds, In-Place Rec. Mgmt.</a:t>
            </a:r>
          </a:p>
        </p:txBody>
      </p:sp>
      <p:sp>
        <p:nvSpPr>
          <p:cNvPr id="34" name="TextBox 33"/>
          <p:cNvSpPr txBox="1"/>
          <p:nvPr/>
        </p:nvSpPr>
        <p:spPr>
          <a:xfrm>
            <a:off x="533400" y="6612523"/>
            <a:ext cx="7162800" cy="215444"/>
          </a:xfrm>
          <a:prstGeom prst="rect">
            <a:avLst/>
          </a:prstGeom>
          <a:noFill/>
        </p:spPr>
        <p:txBody>
          <a:bodyPr wrap="square" lIns="0" tIns="0" rIns="0" bIns="0" rtlCol="0">
            <a:spAutoFit/>
          </a:bodyPr>
          <a:lstStyle/>
          <a:p>
            <a:r>
              <a:rPr lang="en-US" sz="1400" dirty="0" smtClean="0">
                <a:gradFill>
                  <a:gsLst>
                    <a:gs pos="0">
                      <a:srgbClr val="444445"/>
                    </a:gs>
                    <a:gs pos="86000">
                      <a:srgbClr val="444445"/>
                    </a:gs>
                  </a:gsLst>
                  <a:lin ang="5400000" scaled="0"/>
                </a:gradFill>
              </a:rPr>
              <a:t>* Requires FAST Search Server 2010 for SharePoint </a:t>
            </a:r>
          </a:p>
        </p:txBody>
      </p:sp>
    </p:spTree>
    <p:extLst>
      <p:ext uri="{BB962C8B-B14F-4D97-AF65-F5344CB8AC3E}">
        <p14:creationId xmlns:p14="http://schemas.microsoft.com/office/powerpoint/2010/main" val="3834246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 y="3584249"/>
            <a:ext cx="9144000" cy="1978351"/>
          </a:xfrm>
          <a:prstGeom prst="rect">
            <a:avLst/>
          </a:prstGeom>
          <a:gradFill flip="none" rotWithShape="1">
            <a:gsLst>
              <a:gs pos="0">
                <a:schemeClr val="bg1">
                  <a:alpha val="46000"/>
                </a:schemeClr>
              </a:gs>
              <a:gs pos="4000">
                <a:schemeClr val="bg1">
                  <a:alpha val="45000"/>
                </a:schemeClr>
              </a:gs>
              <a:gs pos="100000">
                <a:srgbClr val="181CC7">
                  <a:alpha val="0"/>
                </a:srgbClr>
              </a:gs>
            </a:gsLst>
            <a:lin ang="540000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Rounded Rectangle 3"/>
          <p:cNvSpPr/>
          <p:nvPr/>
        </p:nvSpPr>
        <p:spPr bwMode="auto">
          <a:xfrm>
            <a:off x="381000" y="5562600"/>
            <a:ext cx="8382000" cy="1066800"/>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marL="119063" indent="-119063" defTabSz="914099">
              <a:buFont typeface="Arial" pitchFamily="34" charset="0"/>
              <a:buChar char="•"/>
            </a:pPr>
            <a:endParaRPr lang="en-US" sz="1600" dirty="0" smtClean="0">
              <a:gradFill>
                <a:gsLst>
                  <a:gs pos="0">
                    <a:srgbClr val="FFFFFF"/>
                  </a:gs>
                  <a:gs pos="100000">
                    <a:srgbClr val="FFFFFF"/>
                  </a:gs>
                </a:gsLst>
                <a:lin ang="5400000" scaled="0"/>
              </a:gradFill>
            </a:endParaRPr>
          </a:p>
        </p:txBody>
      </p:sp>
      <p:sp>
        <p:nvSpPr>
          <p:cNvPr id="38" name="&quot;GLASS&quot;; White to Transparent to White Linear; Shadow; 1pt stroke;"/>
          <p:cNvSpPr/>
          <p:nvPr/>
        </p:nvSpPr>
        <p:spPr bwMode="auto">
          <a:xfrm>
            <a:off x="381000" y="5562600"/>
            <a:ext cx="8382000" cy="457200"/>
          </a:xfrm>
          <a:prstGeom prst="roundRect">
            <a:avLst>
              <a:gd name="adj" fmla="val 0"/>
            </a:avLst>
          </a:prstGeom>
          <a:gradFill>
            <a:gsLst>
              <a:gs pos="0">
                <a:schemeClr val="bg1">
                  <a:alpha val="28000"/>
                </a:schemeClr>
              </a:gs>
              <a:gs pos="20000">
                <a:schemeClr val="bg1"/>
              </a:gs>
              <a:gs pos="93000">
                <a:schemeClr val="bg1">
                  <a:alpha val="40000"/>
                </a:schemeClr>
              </a:gs>
              <a:gs pos="100000">
                <a:schemeClr val="tx1"/>
              </a:gs>
            </a:gsLst>
            <a:lin ang="15900000" scaled="0"/>
          </a:gradFill>
          <a:ln w="3175">
            <a:gradFill>
              <a:gsLst>
                <a:gs pos="0">
                  <a:schemeClr val="tx1">
                    <a:alpha val="50000"/>
                  </a:schemeClr>
                </a:gs>
                <a:gs pos="50000">
                  <a:schemeClr val="tx1">
                    <a:alpha val="11000"/>
                  </a:schemeClr>
                </a:gs>
                <a:gs pos="100000">
                  <a:schemeClr val="tx1">
                    <a:alpha val="0"/>
                  </a:schemeClr>
                </a:gs>
              </a:gsLst>
              <a:lin ang="540000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26" tIns="45712" rIns="91426" bIns="45712" numCol="1" rtlCol="0" anchor="ctr" anchorCtr="0" compatLnSpc="1">
            <a:prstTxWarp prst="textNoShape">
              <a:avLst/>
            </a:prstTxWarp>
          </a:bodyPr>
          <a:lstStyle/>
          <a:p>
            <a:pPr indent="-227178" algn="ctr" defTabSz="914256">
              <a:lnSpc>
                <a:spcPct val="90000"/>
              </a:lnSpc>
              <a:buSzPct val="70000"/>
              <a:buFontTx/>
              <a:buBlip>
                <a:blip r:embed="rId3"/>
              </a:buBlip>
              <a:defRPr/>
            </a:pPr>
            <a:endParaRPr lang="en-US" altLang="zh-CN" sz="1100" b="1" kern="0" dirty="0" smtClean="0">
              <a:gradFill>
                <a:gsLst>
                  <a:gs pos="0">
                    <a:prstClr val="white"/>
                  </a:gs>
                  <a:gs pos="20000">
                    <a:prstClr val="white"/>
                  </a:gs>
                </a:gsLst>
                <a:lin ang="15900000" scaled="0"/>
              </a:gradFill>
            </a:endParaRPr>
          </a:p>
        </p:txBody>
      </p:sp>
      <p:sp>
        <p:nvSpPr>
          <p:cNvPr id="8" name="Rounded Rectangle 7"/>
          <p:cNvSpPr/>
          <p:nvPr/>
        </p:nvSpPr>
        <p:spPr bwMode="auto">
          <a:xfrm>
            <a:off x="4648200" y="2133600"/>
            <a:ext cx="4114800" cy="3352800"/>
          </a:xfrm>
          <a:prstGeom prst="roundRect">
            <a:avLst>
              <a:gd name="adj" fmla="val 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t" anchorCtr="0" compatLnSpc="1">
            <a:prstTxWarp prst="textNoShape">
              <a:avLst/>
            </a:prstTxWarp>
          </a:bodyPr>
          <a:lstStyle/>
          <a:p>
            <a:pPr marL="119063" indent="-119063" defTabSz="914099"/>
            <a:endParaRPr lang="en-US" sz="2000" dirty="0" smtClean="0">
              <a:gradFill>
                <a:gsLst>
                  <a:gs pos="0">
                    <a:srgbClr val="FFFFFF"/>
                  </a:gs>
                  <a:gs pos="100000">
                    <a:srgbClr val="FFFFFF"/>
                  </a:gs>
                </a:gsLst>
                <a:lin ang="5400000" scaled="0"/>
              </a:gradFill>
            </a:endParaRPr>
          </a:p>
        </p:txBody>
      </p:sp>
      <p:sp>
        <p:nvSpPr>
          <p:cNvPr id="9" name="Rounded Rectangle 8"/>
          <p:cNvSpPr/>
          <p:nvPr/>
        </p:nvSpPr>
        <p:spPr bwMode="auto">
          <a:xfrm>
            <a:off x="381000" y="2133600"/>
            <a:ext cx="4114800" cy="3352800"/>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marL="457182" lvl="1" algn="ctr" defTabSz="914099" fontAlgn="auto">
              <a:spcBef>
                <a:spcPts val="0"/>
              </a:spcBef>
              <a:spcAft>
                <a:spcPts val="0"/>
              </a:spcAft>
            </a:pPr>
            <a:endParaRPr lang="en-US" sz="1600" dirty="0" smtClean="0">
              <a:gradFill>
                <a:gsLst>
                  <a:gs pos="0">
                    <a:srgbClr val="FFFFFF"/>
                  </a:gs>
                  <a:gs pos="100000">
                    <a:srgbClr val="FFFFFF"/>
                  </a:gs>
                </a:gsLst>
                <a:lin ang="5400000" scaled="0"/>
              </a:gradFill>
            </a:endParaRPr>
          </a:p>
        </p:txBody>
      </p:sp>
      <p:sp>
        <p:nvSpPr>
          <p:cNvPr id="27" name="&quot;GLASS&quot;; White to Transparent to White Linear; Shadow; 1pt stroke;"/>
          <p:cNvSpPr/>
          <p:nvPr/>
        </p:nvSpPr>
        <p:spPr bwMode="auto">
          <a:xfrm>
            <a:off x="381000" y="3581400"/>
            <a:ext cx="8382000" cy="457200"/>
          </a:xfrm>
          <a:prstGeom prst="roundRect">
            <a:avLst>
              <a:gd name="adj" fmla="val 0"/>
            </a:avLst>
          </a:prstGeom>
          <a:gradFill>
            <a:gsLst>
              <a:gs pos="0">
                <a:schemeClr val="bg1">
                  <a:alpha val="28000"/>
                </a:schemeClr>
              </a:gs>
              <a:gs pos="20000">
                <a:schemeClr val="bg1"/>
              </a:gs>
              <a:gs pos="93000">
                <a:schemeClr val="bg1">
                  <a:alpha val="40000"/>
                </a:schemeClr>
              </a:gs>
              <a:gs pos="100000">
                <a:schemeClr val="tx1"/>
              </a:gs>
            </a:gsLst>
            <a:lin ang="15900000" scaled="0"/>
          </a:gradFill>
          <a:ln w="3175">
            <a:gradFill>
              <a:gsLst>
                <a:gs pos="0">
                  <a:schemeClr val="tx1">
                    <a:alpha val="50000"/>
                  </a:schemeClr>
                </a:gs>
                <a:gs pos="50000">
                  <a:schemeClr val="tx1">
                    <a:alpha val="11000"/>
                  </a:schemeClr>
                </a:gs>
                <a:gs pos="100000">
                  <a:schemeClr val="tx1">
                    <a:alpha val="0"/>
                  </a:schemeClr>
                </a:gs>
              </a:gsLst>
              <a:lin ang="540000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26" tIns="45712" rIns="91426" bIns="45712" numCol="1" rtlCol="0" anchor="ctr" anchorCtr="0" compatLnSpc="1">
            <a:prstTxWarp prst="textNoShape">
              <a:avLst/>
            </a:prstTxWarp>
          </a:bodyPr>
          <a:lstStyle/>
          <a:p>
            <a:pPr indent="-227178" algn="ctr" defTabSz="914256">
              <a:lnSpc>
                <a:spcPct val="90000"/>
              </a:lnSpc>
              <a:buSzPct val="70000"/>
              <a:buFontTx/>
              <a:buBlip>
                <a:blip r:embed="rId3"/>
              </a:buBlip>
              <a:defRPr/>
            </a:pPr>
            <a:endParaRPr lang="en-US" altLang="zh-CN" sz="1100" b="1" kern="0" dirty="0" smtClean="0">
              <a:gradFill>
                <a:gsLst>
                  <a:gs pos="0">
                    <a:prstClr val="white"/>
                  </a:gs>
                  <a:gs pos="20000">
                    <a:prstClr val="white"/>
                  </a:gs>
                </a:gsLst>
                <a:lin ang="15900000" scaled="0"/>
              </a:gradFill>
            </a:endParaRPr>
          </a:p>
        </p:txBody>
      </p:sp>
      <p:sp>
        <p:nvSpPr>
          <p:cNvPr id="26" name="&quot;GLASS&quot;; White to Transparent to White Linear; Shadow; 1pt stroke;"/>
          <p:cNvSpPr/>
          <p:nvPr/>
        </p:nvSpPr>
        <p:spPr bwMode="auto">
          <a:xfrm>
            <a:off x="4648200" y="1600200"/>
            <a:ext cx="4114800" cy="457200"/>
          </a:xfrm>
          <a:prstGeom prst="roundRect">
            <a:avLst>
              <a:gd name="adj" fmla="val 0"/>
            </a:avLst>
          </a:prstGeom>
          <a:gradFill>
            <a:gsLst>
              <a:gs pos="0">
                <a:schemeClr val="bg1">
                  <a:alpha val="28000"/>
                </a:schemeClr>
              </a:gs>
              <a:gs pos="20000">
                <a:schemeClr val="bg1"/>
              </a:gs>
              <a:gs pos="93000">
                <a:schemeClr val="bg1">
                  <a:alpha val="40000"/>
                </a:schemeClr>
              </a:gs>
              <a:gs pos="100000">
                <a:schemeClr val="tx1"/>
              </a:gs>
            </a:gsLst>
            <a:lin ang="15900000" scaled="0"/>
          </a:gradFill>
          <a:ln w="3175">
            <a:gradFill>
              <a:gsLst>
                <a:gs pos="0">
                  <a:schemeClr val="tx1">
                    <a:alpha val="50000"/>
                  </a:schemeClr>
                </a:gs>
                <a:gs pos="50000">
                  <a:schemeClr val="tx1">
                    <a:alpha val="11000"/>
                  </a:schemeClr>
                </a:gs>
                <a:gs pos="100000">
                  <a:schemeClr val="tx1">
                    <a:alpha val="0"/>
                  </a:schemeClr>
                </a:gs>
              </a:gsLst>
              <a:lin ang="540000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26" tIns="45712" rIns="91426" bIns="45712" numCol="1" rtlCol="0" anchor="ctr" anchorCtr="0" compatLnSpc="1">
            <a:prstTxWarp prst="textNoShape">
              <a:avLst/>
            </a:prstTxWarp>
          </a:bodyPr>
          <a:lstStyle/>
          <a:p>
            <a:pPr indent="-227178" algn="ctr" defTabSz="914256">
              <a:lnSpc>
                <a:spcPct val="90000"/>
              </a:lnSpc>
              <a:buSzPct val="70000"/>
              <a:buFontTx/>
              <a:buBlip>
                <a:blip r:embed="rId3"/>
              </a:buBlip>
              <a:defRPr/>
            </a:pPr>
            <a:endParaRPr lang="en-US" altLang="zh-CN" sz="1100" b="1" kern="0" dirty="0" smtClean="0">
              <a:gradFill>
                <a:gsLst>
                  <a:gs pos="0">
                    <a:prstClr val="white"/>
                  </a:gs>
                  <a:gs pos="20000">
                    <a:prstClr val="white"/>
                  </a:gs>
                </a:gsLst>
                <a:lin ang="15900000" scaled="0"/>
              </a:gradFill>
            </a:endParaRPr>
          </a:p>
        </p:txBody>
      </p:sp>
      <p:sp>
        <p:nvSpPr>
          <p:cNvPr id="28" name="&quot;GLASS&quot;; White to Transparent to White Linear; Shadow; 1pt stroke;"/>
          <p:cNvSpPr/>
          <p:nvPr/>
        </p:nvSpPr>
        <p:spPr bwMode="auto">
          <a:xfrm>
            <a:off x="381000" y="1600200"/>
            <a:ext cx="4114800" cy="457200"/>
          </a:xfrm>
          <a:prstGeom prst="roundRect">
            <a:avLst>
              <a:gd name="adj" fmla="val 0"/>
            </a:avLst>
          </a:prstGeom>
          <a:gradFill>
            <a:gsLst>
              <a:gs pos="0">
                <a:schemeClr val="bg1">
                  <a:alpha val="28000"/>
                </a:schemeClr>
              </a:gs>
              <a:gs pos="20000">
                <a:schemeClr val="bg1"/>
              </a:gs>
              <a:gs pos="93000">
                <a:schemeClr val="bg1">
                  <a:alpha val="40000"/>
                </a:schemeClr>
              </a:gs>
              <a:gs pos="100000">
                <a:schemeClr val="tx1"/>
              </a:gs>
            </a:gsLst>
            <a:lin ang="15900000" scaled="0"/>
          </a:gradFill>
          <a:ln w="3175">
            <a:gradFill>
              <a:gsLst>
                <a:gs pos="0">
                  <a:schemeClr val="tx1">
                    <a:alpha val="50000"/>
                  </a:schemeClr>
                </a:gs>
                <a:gs pos="50000">
                  <a:schemeClr val="tx1">
                    <a:alpha val="11000"/>
                  </a:schemeClr>
                </a:gs>
                <a:gs pos="100000">
                  <a:schemeClr val="tx1">
                    <a:alpha val="0"/>
                  </a:schemeClr>
                </a:gs>
              </a:gsLst>
              <a:lin ang="540000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26" tIns="45712" rIns="91426" bIns="45712" numCol="1" rtlCol="0" anchor="ctr" anchorCtr="0" compatLnSpc="1">
            <a:prstTxWarp prst="textNoShape">
              <a:avLst/>
            </a:prstTxWarp>
          </a:bodyPr>
          <a:lstStyle/>
          <a:p>
            <a:pPr indent="-227178" algn="ctr" defTabSz="914256">
              <a:lnSpc>
                <a:spcPct val="90000"/>
              </a:lnSpc>
              <a:buSzPct val="70000"/>
              <a:buFontTx/>
              <a:buBlip>
                <a:blip r:embed="rId3"/>
              </a:buBlip>
              <a:defRPr/>
            </a:pPr>
            <a:endParaRPr lang="en-US" altLang="zh-CN" sz="1100" b="1" kern="0" dirty="0" smtClean="0">
              <a:gradFill>
                <a:gsLst>
                  <a:gs pos="0">
                    <a:prstClr val="white"/>
                  </a:gs>
                  <a:gs pos="20000">
                    <a:prstClr val="white"/>
                  </a:gs>
                </a:gsLst>
                <a:lin ang="15900000" scaled="0"/>
              </a:gradFill>
            </a:endParaRPr>
          </a:p>
        </p:txBody>
      </p:sp>
      <p:sp>
        <p:nvSpPr>
          <p:cNvPr id="2" name="Title 1"/>
          <p:cNvSpPr>
            <a:spLocks noGrp="1"/>
          </p:cNvSpPr>
          <p:nvPr>
            <p:ph type="title"/>
          </p:nvPr>
        </p:nvSpPr>
        <p:spPr>
          <a:xfrm>
            <a:off x="381000" y="228600"/>
            <a:ext cx="8382000" cy="1329595"/>
          </a:xfrm>
        </p:spPr>
        <p:txBody>
          <a:bodyPr/>
          <a:lstStyle/>
          <a:p>
            <a:r>
              <a:rPr lang="en-US" dirty="0">
                <a:gradFill>
                  <a:gsLst>
                    <a:gs pos="50000">
                      <a:schemeClr val="accent4">
                        <a:lumMod val="60000"/>
                        <a:lumOff val="40000"/>
                      </a:schemeClr>
                    </a:gs>
                    <a:gs pos="100000">
                      <a:schemeClr val="accent4">
                        <a:lumMod val="60000"/>
                        <a:lumOff val="40000"/>
                      </a:schemeClr>
                    </a:gs>
                  </a:gsLst>
                  <a:lin ang="5400000" scaled="0"/>
                </a:gradFill>
                <a:latin typeface="Segoe UI" pitchFamily="34" charset="0"/>
                <a:cs typeface="Segoe UI" pitchFamily="34" charset="0"/>
              </a:rPr>
              <a:t>The SharePoint 2010 Line-Up</a:t>
            </a:r>
            <a:r>
              <a:rPr lang="en-US" sz="3600" dirty="0" smtClean="0"/>
              <a:t/>
            </a:r>
            <a:br>
              <a:rPr lang="en-US" sz="3600" dirty="0" smtClean="0"/>
            </a:br>
            <a:r>
              <a:rPr lang="en-US" sz="2400" dirty="0" smtClean="0">
                <a:gradFill>
                  <a:gsLst>
                    <a:gs pos="50000">
                      <a:schemeClr val="accent2"/>
                    </a:gs>
                    <a:gs pos="100000">
                      <a:schemeClr val="accent2"/>
                    </a:gs>
                  </a:gsLst>
                  <a:lin ang="5400000" scaled="0"/>
                </a:gradFill>
              </a:rPr>
              <a:t>Spanning </a:t>
            </a:r>
            <a:r>
              <a:rPr lang="en-US" sz="2400" dirty="0">
                <a:gradFill>
                  <a:gsLst>
                    <a:gs pos="50000">
                      <a:schemeClr val="accent2"/>
                    </a:gs>
                    <a:gs pos="100000">
                      <a:schemeClr val="accent2"/>
                    </a:gs>
                  </a:gsLst>
                  <a:lin ang="5400000" scaled="0"/>
                </a:gradFill>
              </a:rPr>
              <a:t>Intranet, Internet, and Extranet scenarios, </a:t>
            </a:r>
            <a:br>
              <a:rPr lang="en-US" sz="2400" dirty="0">
                <a:gradFill>
                  <a:gsLst>
                    <a:gs pos="50000">
                      <a:schemeClr val="accent2"/>
                    </a:gs>
                    <a:gs pos="100000">
                      <a:schemeClr val="accent2"/>
                    </a:gs>
                  </a:gsLst>
                  <a:lin ang="5400000" scaled="0"/>
                </a:gradFill>
              </a:rPr>
            </a:br>
            <a:r>
              <a:rPr lang="en-US" sz="2400" dirty="0">
                <a:gradFill>
                  <a:gsLst>
                    <a:gs pos="50000">
                      <a:schemeClr val="accent2"/>
                    </a:gs>
                    <a:gs pos="100000">
                      <a:schemeClr val="accent2"/>
                    </a:gs>
                  </a:gsLst>
                  <a:lin ang="5400000" scaled="0"/>
                </a:gradFill>
              </a:rPr>
              <a:t>with specialty servers for Enterprise Search </a:t>
            </a:r>
            <a:endParaRPr lang="en-US" sz="3600" dirty="0">
              <a:gradFill>
                <a:gsLst>
                  <a:gs pos="50000">
                    <a:schemeClr val="accent2"/>
                  </a:gs>
                  <a:gs pos="100000">
                    <a:schemeClr val="accent2"/>
                  </a:gs>
                </a:gsLst>
                <a:lin ang="5400000" scaled="0"/>
              </a:gradFill>
            </a:endParaRPr>
          </a:p>
        </p:txBody>
      </p:sp>
      <p:pic>
        <p:nvPicPr>
          <p:cNvPr id="16" name="Picture 15" descr="ShrPt-Foundation10_h_rgb.png"/>
          <p:cNvPicPr>
            <a:picLocks noChangeAspect="1"/>
          </p:cNvPicPr>
          <p:nvPr/>
        </p:nvPicPr>
        <p:blipFill>
          <a:blip r:embed="rId4"/>
          <a:stretch>
            <a:fillRect/>
          </a:stretch>
        </p:blipFill>
        <p:spPr>
          <a:xfrm>
            <a:off x="838200" y="6082474"/>
            <a:ext cx="3221355" cy="394526"/>
          </a:xfrm>
          <a:prstGeom prst="rect">
            <a:avLst/>
          </a:prstGeom>
        </p:spPr>
      </p:pic>
      <p:pic>
        <p:nvPicPr>
          <p:cNvPr id="17" name="Picture 16" descr="ShPtDe2010_bL.png"/>
          <p:cNvPicPr>
            <a:picLocks noChangeAspect="1"/>
          </p:cNvPicPr>
          <p:nvPr/>
        </p:nvPicPr>
        <p:blipFill>
          <a:blip r:embed="rId5"/>
          <a:stretch>
            <a:fillRect/>
          </a:stretch>
        </p:blipFill>
        <p:spPr>
          <a:xfrm>
            <a:off x="5155311" y="6129528"/>
            <a:ext cx="2540889" cy="347472"/>
          </a:xfrm>
          <a:prstGeom prst="rect">
            <a:avLst/>
          </a:prstGeom>
        </p:spPr>
      </p:pic>
      <p:pic>
        <p:nvPicPr>
          <p:cNvPr id="18" name="Picture 17" descr="ShrPt-Svr10_h_rgb.png"/>
          <p:cNvPicPr>
            <a:picLocks noChangeAspect="1"/>
          </p:cNvPicPr>
          <p:nvPr/>
        </p:nvPicPr>
        <p:blipFill>
          <a:blip r:embed="rId6"/>
          <a:stretch>
            <a:fillRect/>
          </a:stretch>
        </p:blipFill>
        <p:spPr>
          <a:xfrm>
            <a:off x="685800" y="2355850"/>
            <a:ext cx="2649474" cy="394526"/>
          </a:xfrm>
          <a:prstGeom prst="rect">
            <a:avLst/>
          </a:prstGeom>
        </p:spPr>
      </p:pic>
      <p:pic>
        <p:nvPicPr>
          <p:cNvPr id="14" name="Picture 13" descr="FASTSrchSvr2010-SP_h_rgb.png"/>
          <p:cNvPicPr>
            <a:picLocks noChangeAspect="1"/>
          </p:cNvPicPr>
          <p:nvPr/>
        </p:nvPicPr>
        <p:blipFill>
          <a:blip r:embed="rId7"/>
          <a:stretch>
            <a:fillRect/>
          </a:stretch>
        </p:blipFill>
        <p:spPr>
          <a:xfrm>
            <a:off x="1090031" y="4191000"/>
            <a:ext cx="2674906" cy="539210"/>
          </a:xfrm>
          <a:prstGeom prst="rect">
            <a:avLst/>
          </a:prstGeom>
        </p:spPr>
      </p:pic>
      <p:pic>
        <p:nvPicPr>
          <p:cNvPr id="15" name="Picture 14" descr="FASTSrchSvr2010-SPIS_h_rgb.png"/>
          <p:cNvPicPr>
            <a:picLocks noChangeAspect="1"/>
          </p:cNvPicPr>
          <p:nvPr/>
        </p:nvPicPr>
        <p:blipFill>
          <a:blip r:embed="rId8"/>
          <a:stretch>
            <a:fillRect/>
          </a:stretch>
        </p:blipFill>
        <p:spPr>
          <a:xfrm>
            <a:off x="5418060" y="4108990"/>
            <a:ext cx="2674906" cy="539210"/>
          </a:xfrm>
          <a:prstGeom prst="rect">
            <a:avLst/>
          </a:prstGeom>
        </p:spPr>
      </p:pic>
      <p:sp>
        <p:nvSpPr>
          <p:cNvPr id="33" name="TextBox 32"/>
          <p:cNvSpPr txBox="1"/>
          <p:nvPr/>
        </p:nvSpPr>
        <p:spPr>
          <a:xfrm>
            <a:off x="3429000" y="3657600"/>
            <a:ext cx="2286000" cy="307777"/>
          </a:xfrm>
          <a:prstGeom prst="rect">
            <a:avLst/>
          </a:prstGeom>
          <a:noFill/>
        </p:spPr>
        <p:txBody>
          <a:bodyPr wrap="square" lIns="0" tIns="0" rIns="0" bIns="0" rtlCol="0">
            <a:spAutoFit/>
          </a:bodyPr>
          <a:lstStyle/>
          <a:p>
            <a:pPr algn="ctr" defTabSz="914363" fontAlgn="auto">
              <a:spcBef>
                <a:spcPts val="0"/>
              </a:spcBef>
              <a:spcAft>
                <a:spcPts val="0"/>
              </a:spcAft>
            </a:pPr>
            <a:r>
              <a:rPr lang="en-US" sz="2000" b="1" dirty="0" smtClean="0">
                <a:gradFill>
                  <a:gsLst>
                    <a:gs pos="0">
                      <a:prstClr val="white"/>
                    </a:gs>
                    <a:gs pos="86000">
                      <a:prstClr val="white"/>
                    </a:gs>
                  </a:gsLst>
                  <a:lin ang="5400000" scaled="0"/>
                </a:gradFill>
                <a:latin typeface="Segoe UI"/>
              </a:rPr>
              <a:t>High-End Search</a:t>
            </a:r>
          </a:p>
        </p:txBody>
      </p:sp>
      <p:pic>
        <p:nvPicPr>
          <p:cNvPr id="22" name="Picture 21" descr="ShrPtSvr10-IntSitesEnt_h_rgb.png"/>
          <p:cNvPicPr>
            <a:picLocks noChangeAspect="1"/>
          </p:cNvPicPr>
          <p:nvPr/>
        </p:nvPicPr>
        <p:blipFill>
          <a:blip r:embed="rId9"/>
          <a:stretch>
            <a:fillRect/>
          </a:stretch>
        </p:blipFill>
        <p:spPr>
          <a:xfrm>
            <a:off x="5418060" y="2355850"/>
            <a:ext cx="2579751" cy="546259"/>
          </a:xfrm>
          <a:prstGeom prst="rect">
            <a:avLst/>
          </a:prstGeom>
        </p:spPr>
      </p:pic>
      <p:pic>
        <p:nvPicPr>
          <p:cNvPr id="24" name="Picture 23" descr="ShrPtSvr10-IntSitesStd_h_rgb.png"/>
          <p:cNvPicPr>
            <a:picLocks noChangeAspect="1"/>
          </p:cNvPicPr>
          <p:nvPr/>
        </p:nvPicPr>
        <p:blipFill>
          <a:blip r:embed="rId10"/>
          <a:stretch>
            <a:fillRect/>
          </a:stretch>
        </p:blipFill>
        <p:spPr>
          <a:xfrm>
            <a:off x="5418060" y="2917984"/>
            <a:ext cx="2579751" cy="511016"/>
          </a:xfrm>
          <a:prstGeom prst="rect">
            <a:avLst/>
          </a:prstGeom>
        </p:spPr>
      </p:pic>
      <p:sp>
        <p:nvSpPr>
          <p:cNvPr id="21" name="TextBox 20"/>
          <p:cNvSpPr txBox="1"/>
          <p:nvPr/>
        </p:nvSpPr>
        <p:spPr>
          <a:xfrm rot="20815153">
            <a:off x="4985804" y="3048724"/>
            <a:ext cx="328615" cy="184666"/>
          </a:xfrm>
          <a:prstGeom prst="rect">
            <a:avLst/>
          </a:prstGeom>
          <a:noFill/>
        </p:spPr>
        <p:txBody>
          <a:bodyPr wrap="none" lIns="0" tIns="0" rIns="0" bIns="0" rtlCol="0">
            <a:spAutoFit/>
          </a:bodyPr>
          <a:lstStyle/>
          <a:p>
            <a:pPr algn="ctr" defTabSz="914363"/>
            <a:r>
              <a:rPr lang="en-US" sz="1200" b="1" dirty="0">
                <a:solidFill>
                  <a:prstClr val="black"/>
                </a:solidFill>
                <a:latin typeface="Segoe UI"/>
              </a:rPr>
              <a:t>New</a:t>
            </a:r>
          </a:p>
        </p:txBody>
      </p:sp>
      <p:sp>
        <p:nvSpPr>
          <p:cNvPr id="31" name="Rounded Rectangle 30"/>
          <p:cNvSpPr/>
          <p:nvPr/>
        </p:nvSpPr>
        <p:spPr bwMode="auto">
          <a:xfrm>
            <a:off x="984250" y="2590800"/>
            <a:ext cx="3238500" cy="990600"/>
          </a:xfrm>
          <a:prstGeom prst="roundRect">
            <a:avLst>
              <a:gd name="adj" fmla="val 0"/>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defTabSz="914363" fontAlgn="auto">
              <a:lnSpc>
                <a:spcPct val="90000"/>
              </a:lnSpc>
              <a:spcBef>
                <a:spcPct val="20000"/>
              </a:spcBef>
              <a:spcAft>
                <a:spcPts val="0"/>
              </a:spcAft>
            </a:pPr>
            <a:endParaRPr lang="en-US" sz="1400" dirty="0" smtClean="0">
              <a:gradFill>
                <a:gsLst>
                  <a:gs pos="0">
                    <a:prstClr val="black"/>
                  </a:gs>
                  <a:gs pos="80000">
                    <a:prstClr val="black"/>
                  </a:gs>
                </a:gsLst>
                <a:lin ang="16200000" scaled="0"/>
              </a:gradFill>
            </a:endParaRPr>
          </a:p>
          <a:p>
            <a:pPr marL="0" lvl="1" defTabSz="914363" fontAlgn="auto">
              <a:lnSpc>
                <a:spcPct val="90000"/>
              </a:lnSpc>
              <a:spcBef>
                <a:spcPct val="20000"/>
              </a:spcBef>
              <a:spcAft>
                <a:spcPts val="600"/>
              </a:spcAft>
            </a:pPr>
            <a:r>
              <a:rPr lang="en-US" sz="1400" dirty="0" smtClean="0">
                <a:gradFill>
                  <a:gsLst>
                    <a:gs pos="0">
                      <a:prstClr val="black"/>
                    </a:gs>
                    <a:gs pos="80000">
                      <a:prstClr val="black"/>
                    </a:gs>
                  </a:gsLst>
                  <a:lin ang="16200000" scaled="0"/>
                </a:gradFill>
              </a:rPr>
              <a:t>Enterprise Client Access License (CAL)</a:t>
            </a:r>
            <a:br>
              <a:rPr lang="en-US" sz="1400" dirty="0" smtClean="0">
                <a:gradFill>
                  <a:gsLst>
                    <a:gs pos="0">
                      <a:prstClr val="black"/>
                    </a:gs>
                    <a:gs pos="80000">
                      <a:prstClr val="black"/>
                    </a:gs>
                  </a:gsLst>
                  <a:lin ang="16200000" scaled="0"/>
                </a:gradFill>
              </a:rPr>
            </a:br>
            <a:r>
              <a:rPr lang="en-US" sz="1400" dirty="0" smtClean="0">
                <a:gradFill>
                  <a:gsLst>
                    <a:gs pos="0">
                      <a:prstClr val="black"/>
                    </a:gs>
                    <a:gs pos="80000">
                      <a:prstClr val="black"/>
                    </a:gs>
                  </a:gsLst>
                  <a:lin ang="16200000" scaled="0"/>
                </a:gradFill>
              </a:rPr>
              <a:t>Standard Client Access License (CAL)</a:t>
            </a:r>
          </a:p>
          <a:p>
            <a:pPr marL="0" lvl="1" defTabSz="914363" fontAlgn="auto">
              <a:lnSpc>
                <a:spcPct val="90000"/>
              </a:lnSpc>
              <a:spcBef>
                <a:spcPct val="20000"/>
              </a:spcBef>
              <a:spcAft>
                <a:spcPts val="0"/>
              </a:spcAft>
            </a:pPr>
            <a:endParaRPr lang="en-US" sz="1400" dirty="0" smtClean="0">
              <a:gradFill>
                <a:gsLst>
                  <a:gs pos="0">
                    <a:prstClr val="black"/>
                  </a:gs>
                  <a:gs pos="80000">
                    <a:prstClr val="black"/>
                  </a:gs>
                </a:gsLst>
                <a:lin ang="16200000" scaled="0"/>
              </a:gradFill>
            </a:endParaRPr>
          </a:p>
        </p:txBody>
      </p:sp>
      <p:sp>
        <p:nvSpPr>
          <p:cNvPr id="35" name="TextBox 34"/>
          <p:cNvSpPr txBox="1"/>
          <p:nvPr/>
        </p:nvSpPr>
        <p:spPr>
          <a:xfrm>
            <a:off x="685800" y="1676400"/>
            <a:ext cx="3505200" cy="307777"/>
          </a:xfrm>
          <a:prstGeom prst="rect">
            <a:avLst/>
          </a:prstGeom>
          <a:noFill/>
        </p:spPr>
        <p:txBody>
          <a:bodyPr wrap="square" lIns="0" tIns="0" rIns="0" bIns="0" rtlCol="0">
            <a:spAutoFit/>
          </a:bodyPr>
          <a:lstStyle/>
          <a:p>
            <a:pPr algn="ctr" defTabSz="914363" fontAlgn="auto">
              <a:spcBef>
                <a:spcPts val="0"/>
              </a:spcBef>
              <a:spcAft>
                <a:spcPts val="0"/>
              </a:spcAft>
            </a:pPr>
            <a:r>
              <a:rPr lang="en-US" sz="2000" b="1" dirty="0" smtClean="0">
                <a:gradFill>
                  <a:gsLst>
                    <a:gs pos="0">
                      <a:prstClr val="white"/>
                    </a:gs>
                    <a:gs pos="86000">
                      <a:prstClr val="white"/>
                    </a:gs>
                  </a:gsLst>
                  <a:lin ang="5400000" scaled="0"/>
                </a:gradFill>
                <a:latin typeface="Segoe UI"/>
              </a:rPr>
              <a:t>Intranet</a:t>
            </a:r>
          </a:p>
        </p:txBody>
      </p:sp>
      <p:sp>
        <p:nvSpPr>
          <p:cNvPr id="36" name="TextBox 35"/>
          <p:cNvSpPr txBox="1"/>
          <p:nvPr/>
        </p:nvSpPr>
        <p:spPr>
          <a:xfrm>
            <a:off x="4953000" y="1676400"/>
            <a:ext cx="3505200" cy="307777"/>
          </a:xfrm>
          <a:prstGeom prst="rect">
            <a:avLst/>
          </a:prstGeom>
          <a:noFill/>
        </p:spPr>
        <p:txBody>
          <a:bodyPr wrap="square" lIns="0" tIns="0" rIns="0" bIns="0" rtlCol="0">
            <a:spAutoFit/>
          </a:bodyPr>
          <a:lstStyle/>
          <a:p>
            <a:pPr algn="ctr" defTabSz="914363"/>
            <a:r>
              <a:rPr lang="en-US" sz="2000" b="1" dirty="0" smtClean="0">
                <a:gradFill>
                  <a:gsLst>
                    <a:gs pos="0">
                      <a:prstClr val="white"/>
                    </a:gs>
                    <a:gs pos="86000">
                      <a:prstClr val="white"/>
                    </a:gs>
                  </a:gsLst>
                  <a:lin ang="5400000" scaled="0"/>
                </a:gradFill>
                <a:latin typeface="Segoe UI"/>
              </a:rPr>
              <a:t>Internet/Extranet</a:t>
            </a:r>
          </a:p>
        </p:txBody>
      </p:sp>
      <p:sp>
        <p:nvSpPr>
          <p:cNvPr id="29" name="TextBox 28"/>
          <p:cNvSpPr txBox="1"/>
          <p:nvPr/>
        </p:nvSpPr>
        <p:spPr>
          <a:xfrm rot="20815153">
            <a:off x="4985803" y="4267924"/>
            <a:ext cx="328615" cy="184666"/>
          </a:xfrm>
          <a:prstGeom prst="rect">
            <a:avLst/>
          </a:prstGeom>
          <a:noFill/>
        </p:spPr>
        <p:txBody>
          <a:bodyPr wrap="none" lIns="0" tIns="0" rIns="0" bIns="0" rtlCol="0">
            <a:spAutoFit/>
          </a:bodyPr>
          <a:lstStyle/>
          <a:p>
            <a:pPr algn="ctr" defTabSz="914363"/>
            <a:r>
              <a:rPr lang="en-US" sz="1200" b="1" dirty="0">
                <a:solidFill>
                  <a:prstClr val="black"/>
                </a:solidFill>
                <a:latin typeface="Segoe UI"/>
              </a:rPr>
              <a:t>New</a:t>
            </a:r>
          </a:p>
        </p:txBody>
      </p:sp>
      <p:sp>
        <p:nvSpPr>
          <p:cNvPr id="30" name="TextBox 29"/>
          <p:cNvSpPr txBox="1"/>
          <p:nvPr/>
        </p:nvSpPr>
        <p:spPr>
          <a:xfrm rot="20815153">
            <a:off x="4985802" y="4877524"/>
            <a:ext cx="328615" cy="184666"/>
          </a:xfrm>
          <a:prstGeom prst="rect">
            <a:avLst/>
          </a:prstGeom>
          <a:noFill/>
        </p:spPr>
        <p:txBody>
          <a:bodyPr wrap="none" lIns="0" tIns="0" rIns="0" bIns="0" rtlCol="0">
            <a:spAutoFit/>
          </a:bodyPr>
          <a:lstStyle/>
          <a:p>
            <a:pPr algn="ctr" defTabSz="914363"/>
            <a:r>
              <a:rPr lang="en-US" sz="1200" b="1" dirty="0">
                <a:solidFill>
                  <a:prstClr val="black"/>
                </a:solidFill>
                <a:latin typeface="Segoe UI"/>
              </a:rPr>
              <a:t>New</a:t>
            </a:r>
          </a:p>
        </p:txBody>
      </p:sp>
      <p:sp>
        <p:nvSpPr>
          <p:cNvPr id="37" name="TextBox 36"/>
          <p:cNvSpPr txBox="1"/>
          <p:nvPr/>
        </p:nvSpPr>
        <p:spPr>
          <a:xfrm rot="20815153">
            <a:off x="685508" y="4349923"/>
            <a:ext cx="328615" cy="184666"/>
          </a:xfrm>
          <a:prstGeom prst="rect">
            <a:avLst/>
          </a:prstGeom>
          <a:noFill/>
        </p:spPr>
        <p:txBody>
          <a:bodyPr wrap="none" lIns="0" tIns="0" rIns="0" bIns="0" rtlCol="0">
            <a:spAutoFit/>
          </a:bodyPr>
          <a:lstStyle/>
          <a:p>
            <a:pPr algn="ctr" defTabSz="914363"/>
            <a:r>
              <a:rPr lang="en-US" sz="1200" b="1" dirty="0">
                <a:solidFill>
                  <a:prstClr val="black"/>
                </a:solidFill>
                <a:latin typeface="Segoe UI"/>
              </a:rPr>
              <a:t>New</a:t>
            </a:r>
          </a:p>
        </p:txBody>
      </p:sp>
      <p:sp>
        <p:nvSpPr>
          <p:cNvPr id="39" name="TextBox 38"/>
          <p:cNvSpPr txBox="1"/>
          <p:nvPr/>
        </p:nvSpPr>
        <p:spPr>
          <a:xfrm>
            <a:off x="2895600" y="5638800"/>
            <a:ext cx="3352800" cy="307777"/>
          </a:xfrm>
          <a:prstGeom prst="rect">
            <a:avLst/>
          </a:prstGeom>
          <a:noFill/>
        </p:spPr>
        <p:txBody>
          <a:bodyPr wrap="square" lIns="0" tIns="0" rIns="0" bIns="0" rtlCol="0">
            <a:spAutoFit/>
          </a:bodyPr>
          <a:lstStyle/>
          <a:p>
            <a:pPr algn="ctr" defTabSz="914099"/>
            <a:r>
              <a:rPr lang="en-US" sz="2000" b="1" dirty="0" smtClean="0">
                <a:gradFill>
                  <a:gsLst>
                    <a:gs pos="0">
                      <a:srgbClr val="FFFFFF"/>
                    </a:gs>
                    <a:gs pos="100000">
                      <a:srgbClr val="FFFFFF"/>
                    </a:gs>
                  </a:gsLst>
                  <a:lin ang="5400000" scaled="0"/>
                </a:gradFill>
                <a:latin typeface="Segoe UI"/>
              </a:rPr>
              <a:t>Enabling Technologies</a:t>
            </a:r>
            <a:endParaRPr lang="en-US" sz="1600" dirty="0" smtClean="0">
              <a:gradFill>
                <a:gsLst>
                  <a:gs pos="0">
                    <a:srgbClr val="FFFFFF"/>
                  </a:gs>
                  <a:gs pos="100000">
                    <a:srgbClr val="FFFFFF"/>
                  </a:gs>
                </a:gsLst>
                <a:lin ang="5400000" scaled="0"/>
              </a:gradFill>
              <a:latin typeface="Segoe UI"/>
            </a:endParaRPr>
          </a:p>
        </p:txBody>
      </p:sp>
      <p:pic>
        <p:nvPicPr>
          <p:cNvPr id="34" name="Picture 33" descr="FASTSrchSvr2010-IB_h_rgb.png"/>
          <p:cNvPicPr>
            <a:picLocks noChangeAspect="1"/>
          </p:cNvPicPr>
          <p:nvPr/>
        </p:nvPicPr>
        <p:blipFill>
          <a:blip r:embed="rId11"/>
          <a:stretch>
            <a:fillRect/>
          </a:stretch>
        </p:blipFill>
        <p:spPr>
          <a:xfrm>
            <a:off x="5418060" y="4794790"/>
            <a:ext cx="2674906" cy="539210"/>
          </a:xfrm>
          <a:prstGeom prst="rect">
            <a:avLst/>
          </a:prstGeom>
        </p:spPr>
      </p:pic>
    </p:spTree>
    <p:extLst>
      <p:ext uri="{BB962C8B-B14F-4D97-AF65-F5344CB8AC3E}">
        <p14:creationId xmlns:p14="http://schemas.microsoft.com/office/powerpoint/2010/main" val="8072891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lang="nl-BE" sz="4000" dirty="0" smtClean="0"/>
              <a:t>How to Prepare?</a:t>
            </a:r>
            <a:endParaRPr lang="nl-BE" sz="4000" dirty="0"/>
          </a:p>
        </p:txBody>
      </p:sp>
      <p:sp>
        <p:nvSpPr>
          <p:cNvPr id="4" name="TextBox 3"/>
          <p:cNvSpPr txBox="1"/>
          <p:nvPr/>
        </p:nvSpPr>
        <p:spPr>
          <a:xfrm>
            <a:off x="500400" y="1285200"/>
            <a:ext cx="7492885" cy="3551742"/>
          </a:xfrm>
          <a:prstGeom prst="rect">
            <a:avLst/>
          </a:prstGeom>
          <a:noFill/>
        </p:spPr>
        <p:txBody>
          <a:bodyPr wrap="none" rtlCol="0">
            <a:spAutoFit/>
          </a:bodyPr>
          <a:lstStyle/>
          <a:p>
            <a:pPr marL="285750" indent="-285750" eaLnBrk="0" hangingPunct="0">
              <a:spcBef>
                <a:spcPct val="20000"/>
              </a:spcBef>
              <a:buSzPct val="70000"/>
              <a:buFont typeface="Wingdings" pitchFamily="2" charset="2"/>
              <a:buChar char="l"/>
            </a:pPr>
            <a:r>
              <a:rPr lang="nl-BE" sz="2800" dirty="0" smtClean="0">
                <a:solidFill>
                  <a:srgbClr val="FFFFFF"/>
                </a:solidFill>
                <a:latin typeface="Segoe UI"/>
              </a:rPr>
              <a:t>Get Introducted to SharePoint 2010 (online)</a:t>
            </a:r>
            <a:endParaRPr lang="nl-BE" sz="2800" dirty="0">
              <a:solidFill>
                <a:srgbClr val="FFFFFF"/>
              </a:solidFill>
              <a:latin typeface="Segoe UI"/>
            </a:endParaRPr>
          </a:p>
          <a:p>
            <a:pPr marL="692150" lvl="1" indent="-347663" eaLnBrk="0" hangingPunct="0">
              <a:spcBef>
                <a:spcPct val="20000"/>
              </a:spcBef>
              <a:buClr>
                <a:srgbClr val="1D71B6"/>
              </a:buClr>
              <a:buSzPct val="70000"/>
              <a:buFont typeface="Wingdings" pitchFamily="2" charset="2"/>
              <a:buChar char="l"/>
            </a:pPr>
            <a:r>
              <a:rPr lang="nl-BE" sz="2000" dirty="0" smtClean="0">
                <a:solidFill>
                  <a:srgbClr val="444445"/>
                </a:solidFill>
                <a:latin typeface="Segoe UI"/>
                <a:hlinkClick r:id=""/>
              </a:rPr>
              <a:t>http://sharepoint2010.microsoft.com</a:t>
            </a:r>
            <a:endParaRPr lang="nl-BE" sz="2000" dirty="0" smtClean="0">
              <a:solidFill>
                <a:srgbClr val="444445"/>
              </a:solidFill>
              <a:latin typeface="Segoe UI"/>
            </a:endParaRPr>
          </a:p>
          <a:p>
            <a:pPr marL="285750" indent="-285750" eaLnBrk="0" hangingPunct="0">
              <a:spcBef>
                <a:spcPct val="20000"/>
              </a:spcBef>
              <a:buSzPct val="70000"/>
              <a:buFont typeface="Wingdings" pitchFamily="2" charset="2"/>
              <a:buChar char="l"/>
            </a:pPr>
            <a:r>
              <a:rPr lang="nl-BE" sz="2800" dirty="0" smtClean="0">
                <a:solidFill>
                  <a:srgbClr val="FFFFFF"/>
                </a:solidFill>
              </a:rPr>
              <a:t>Get </a:t>
            </a:r>
            <a:r>
              <a:rPr lang="nl-BE" sz="2800" dirty="0">
                <a:solidFill>
                  <a:srgbClr val="FFFFFF"/>
                </a:solidFill>
              </a:rPr>
              <a:t>the Beta </a:t>
            </a:r>
            <a:r>
              <a:rPr lang="nl-BE" sz="2800" dirty="0" smtClean="0">
                <a:solidFill>
                  <a:srgbClr val="FFFFFF"/>
                </a:solidFill>
              </a:rPr>
              <a:t>here</a:t>
            </a:r>
            <a:r>
              <a:rPr lang="nl-BE" sz="2800" dirty="0">
                <a:solidFill>
                  <a:srgbClr val="FFFFFF"/>
                </a:solidFill>
              </a:rPr>
              <a:t>:</a:t>
            </a:r>
          </a:p>
          <a:p>
            <a:pPr marL="692150" lvl="1" indent="-347663" eaLnBrk="0" hangingPunct="0">
              <a:spcBef>
                <a:spcPct val="20000"/>
              </a:spcBef>
              <a:buClr>
                <a:srgbClr val="1D71B6"/>
              </a:buClr>
              <a:buSzPct val="70000"/>
              <a:buFont typeface="Wingdings" pitchFamily="2" charset="2"/>
              <a:buChar char="l"/>
            </a:pPr>
            <a:r>
              <a:rPr lang="en-US" sz="2000" u="sng" dirty="0">
                <a:solidFill>
                  <a:srgbClr val="444445"/>
                </a:solidFill>
                <a:hlinkClick r:id=""/>
              </a:rPr>
              <a:t>http</a:t>
            </a:r>
            <a:r>
              <a:rPr lang="en-US" sz="2000" u="sng" dirty="0">
                <a:solidFill>
                  <a:srgbClr val="FFC000"/>
                </a:solidFill>
                <a:hlinkClick r:id=""/>
              </a:rPr>
              <a:t>://sharepoint2010.microsoft.com/try-it/Pages/Trial.aspx</a:t>
            </a:r>
            <a:endParaRPr lang="nl-BE" sz="2000" dirty="0">
              <a:solidFill>
                <a:srgbClr val="FFC000"/>
              </a:solidFill>
            </a:endParaRPr>
          </a:p>
          <a:p>
            <a:pPr marL="285750" indent="-285750" eaLnBrk="0" hangingPunct="0">
              <a:spcBef>
                <a:spcPct val="20000"/>
              </a:spcBef>
              <a:buSzPct val="70000"/>
              <a:buFont typeface="Wingdings" pitchFamily="2" charset="2"/>
              <a:buChar char="l"/>
            </a:pPr>
            <a:r>
              <a:rPr lang="nl-BE" sz="2800" dirty="0" smtClean="0">
                <a:solidFill>
                  <a:srgbClr val="FFFFFF"/>
                </a:solidFill>
                <a:latin typeface="Segoe UI"/>
              </a:rPr>
              <a:t>Belgium SharePoint Conference, </a:t>
            </a:r>
            <a:r>
              <a:rPr lang="nl-BE" sz="2800" dirty="0" smtClean="0">
                <a:solidFill>
                  <a:srgbClr val="FFFFFF"/>
                </a:solidFill>
              </a:rPr>
              <a:t>March 30</a:t>
            </a:r>
            <a:endParaRPr lang="nl-BE" sz="2800" dirty="0" smtClean="0">
              <a:solidFill>
                <a:srgbClr val="FFFFFF"/>
              </a:solidFill>
              <a:latin typeface="Segoe UI"/>
            </a:endParaRPr>
          </a:p>
          <a:p>
            <a:pPr marL="692150" lvl="1" indent="-347663" eaLnBrk="0" hangingPunct="0">
              <a:spcBef>
                <a:spcPct val="20000"/>
              </a:spcBef>
              <a:buClr>
                <a:srgbClr val="1D71B6"/>
              </a:buClr>
              <a:buSzPct val="70000"/>
              <a:buFont typeface="Wingdings" pitchFamily="2" charset="2"/>
              <a:buChar char="l"/>
            </a:pPr>
            <a:r>
              <a:rPr lang="nl-BE" sz="2000" dirty="0" smtClean="0">
                <a:solidFill>
                  <a:srgbClr val="FFFFFF"/>
                </a:solidFill>
                <a:latin typeface="Segoe UI"/>
              </a:rPr>
              <a:t>Tech </a:t>
            </a:r>
            <a:r>
              <a:rPr lang="nl-BE" sz="2000" dirty="0">
                <a:solidFill>
                  <a:srgbClr val="FFFFFF"/>
                </a:solidFill>
                <a:latin typeface="Segoe UI"/>
              </a:rPr>
              <a:t>Days Preconference </a:t>
            </a:r>
          </a:p>
          <a:p>
            <a:pPr marL="285750" indent="-285750" eaLnBrk="0" hangingPunct="0">
              <a:spcBef>
                <a:spcPct val="20000"/>
              </a:spcBef>
              <a:buSzPct val="70000"/>
              <a:buFont typeface="Wingdings" pitchFamily="2" charset="2"/>
              <a:buChar char="l"/>
            </a:pPr>
            <a:r>
              <a:rPr lang="nl-BE" sz="2800" dirty="0" smtClean="0">
                <a:solidFill>
                  <a:srgbClr val="FFFFFF"/>
                </a:solidFill>
                <a:latin typeface="Segoe UI"/>
              </a:rPr>
              <a:t>SharePoint Engineering Blog</a:t>
            </a:r>
          </a:p>
          <a:p>
            <a:pPr marL="692150" lvl="1" indent="-347663" eaLnBrk="0" hangingPunct="0">
              <a:spcBef>
                <a:spcPct val="20000"/>
              </a:spcBef>
              <a:buClr>
                <a:srgbClr val="1D71B6"/>
              </a:buClr>
              <a:buSzPct val="70000"/>
              <a:buFont typeface="Wingdings" pitchFamily="2" charset="2"/>
              <a:buChar char="l"/>
            </a:pPr>
            <a:r>
              <a:rPr lang="en-US" sz="2000" dirty="0">
                <a:solidFill>
                  <a:srgbClr val="444445"/>
                </a:solidFill>
                <a:latin typeface="Segoe UI"/>
                <a:hlinkClick r:id=""/>
              </a:rPr>
              <a:t>http://blogs.msdn.com/sharepoint/</a:t>
            </a:r>
            <a:r>
              <a:rPr lang="en-US" sz="2000" dirty="0">
                <a:solidFill>
                  <a:srgbClr val="444445"/>
                </a:solidFill>
                <a:latin typeface="Segoe UI"/>
              </a:rPr>
              <a:t> </a:t>
            </a:r>
            <a:endParaRPr lang="nl-BE" sz="2000" dirty="0">
              <a:solidFill>
                <a:srgbClr val="444445"/>
              </a:solidFill>
              <a:latin typeface="Segoe UI"/>
            </a:endParaRPr>
          </a:p>
        </p:txBody>
      </p:sp>
    </p:spTree>
    <p:extLst>
      <p:ext uri="{BB962C8B-B14F-4D97-AF65-F5344CB8AC3E}">
        <p14:creationId xmlns:p14="http://schemas.microsoft.com/office/powerpoint/2010/main" val="4252991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lang="fr-FR" sz="4000" dirty="0" smtClean="0">
                <a:sym typeface="Wingdings" pitchFamily="2" charset="2"/>
              </a:rPr>
              <a:t>Web Edit </a:t>
            </a:r>
            <a:endParaRPr lang="fr-FR" sz="4000" dirty="0">
              <a:sym typeface="Wingdings" pitchFamily="2" charset="2"/>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000100" y="1317638"/>
            <a:ext cx="7628296" cy="4754568"/>
          </a:xfrm>
        </p:spPr>
      </p:pic>
      <p:pic>
        <p:nvPicPr>
          <p:cNvPr id="5"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Tree>
    <p:extLst>
      <p:ext uri="{BB962C8B-B14F-4D97-AF65-F5344CB8AC3E}">
        <p14:creationId xmlns:p14="http://schemas.microsoft.com/office/powerpoint/2010/main" val="31266735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52596"/>
          </a:xfrm>
        </p:spPr>
        <p:txBody>
          <a:bodyPr/>
          <a:lstStyle/>
          <a:p>
            <a:r>
              <a:rPr lang="nl-BE" dirty="0">
                <a:solidFill>
                  <a:srgbClr val="FFA514">
                    <a:lumMod val="60000"/>
                    <a:lumOff val="40000"/>
                  </a:srgbClr>
                </a:solidFill>
                <a:sym typeface="Wingdings" pitchFamily="2" charset="2"/>
              </a:rPr>
              <a:t>Rich Internet Applications</a:t>
            </a:r>
            <a:br>
              <a:rPr lang="nl-BE" dirty="0">
                <a:solidFill>
                  <a:srgbClr val="FFA514">
                    <a:lumMod val="60000"/>
                    <a:lumOff val="40000"/>
                  </a:srgbClr>
                </a:solidFill>
                <a:sym typeface="Wingdings" pitchFamily="2" charset="2"/>
              </a:rPr>
            </a:br>
            <a:r>
              <a:rPr lang="nl-BE" sz="2800" spc="-100" dirty="0">
                <a:gradFill>
                  <a:gsLst>
                    <a:gs pos="50000">
                      <a:srgbClr val="FFFFFF"/>
                    </a:gs>
                    <a:gs pos="100000">
                      <a:srgbClr val="FFFFFF"/>
                    </a:gs>
                  </a:gsLst>
                  <a:path path="circle">
                    <a:fillToRect l="50000" t="50000" r="50000" b="50000"/>
                  </a:path>
                </a:gradFill>
                <a:sym typeface="Wingdings" pitchFamily="2" charset="2"/>
              </a:rPr>
              <a:t>&gt; Native Silverlight Support</a:t>
            </a:r>
            <a:endParaRPr lang="nl-BE" sz="4000" dirty="0">
              <a:sym typeface="Wingdings" pitchFamily="2" charset="2"/>
            </a:endParaRPr>
          </a:p>
        </p:txBody>
      </p:sp>
      <p:pic>
        <p:nvPicPr>
          <p:cNvPr id="36866" name="Picture 2" descr="C:\Users\yvesk\Desktop\Tech Preview Screenshots\Overview\silverlight.bmp"/>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00100" y="1428735"/>
            <a:ext cx="7429552" cy="4594615"/>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Tree>
    <p:extLst>
      <p:ext uri="{BB962C8B-B14F-4D97-AF65-F5344CB8AC3E}">
        <p14:creationId xmlns:p14="http://schemas.microsoft.com/office/powerpoint/2010/main" val="366933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7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828800" y="1828800"/>
            <a:ext cx="6019800" cy="4233591"/>
          </a:xfrm>
          <a:prstGeom prst="rect">
            <a:avLst/>
          </a:prstGeom>
          <a:effectLst>
            <a:outerShdw blurRad="63500"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Title 17"/>
          <p:cNvSpPr>
            <a:spLocks noGrp="1"/>
          </p:cNvSpPr>
          <p:nvPr>
            <p:ph type="title"/>
          </p:nvPr>
        </p:nvSpPr>
        <p:spPr>
          <a:xfrm>
            <a:off x="381000" y="230188"/>
            <a:ext cx="8382000" cy="1052596"/>
          </a:xfrm>
        </p:spPr>
        <p:txBody>
          <a:bodyPr/>
          <a:lstStyle/>
          <a:p>
            <a:r>
              <a:rPr lang="en-US" dirty="0">
                <a:gradFill>
                  <a:gsLst>
                    <a:gs pos="50000">
                      <a:srgbClr val="FFA514">
                        <a:lumMod val="60000"/>
                        <a:lumOff val="40000"/>
                      </a:srgbClr>
                    </a:gs>
                    <a:gs pos="100000">
                      <a:srgbClr val="FFA514">
                        <a:lumMod val="60000"/>
                        <a:lumOff val="40000"/>
                      </a:srgbClr>
                    </a:gs>
                  </a:gsLst>
                  <a:lin ang="5400000" scaled="0"/>
                </a:gradFill>
              </a:rPr>
              <a:t>SharePoint Sites</a:t>
            </a:r>
            <a:br>
              <a:rPr lang="en-US" dirty="0">
                <a:gradFill>
                  <a:gsLst>
                    <a:gs pos="50000">
                      <a:srgbClr val="FFA514">
                        <a:lumMod val="60000"/>
                        <a:lumOff val="40000"/>
                      </a:srgbClr>
                    </a:gs>
                    <a:gs pos="100000">
                      <a:srgbClr val="FFA514">
                        <a:lumMod val="60000"/>
                        <a:lumOff val="40000"/>
                      </a:srgbClr>
                    </a:gs>
                  </a:gsLst>
                  <a:lin ang="5400000" scaled="0"/>
                </a:gradFill>
              </a:rPr>
            </a:br>
            <a:r>
              <a:rPr lang="en-US" sz="2800" spc="-100" dirty="0">
                <a:gradFill>
                  <a:gsLst>
                    <a:gs pos="50000">
                      <a:srgbClr val="FFFFFF"/>
                    </a:gs>
                    <a:gs pos="100000">
                      <a:srgbClr val="FFFFFF"/>
                    </a:gs>
                  </a:gsLst>
                  <a:path path="circle">
                    <a:fillToRect l="50000" t="50000" r="50000" b="50000"/>
                  </a:path>
                </a:gradFill>
                <a:sym typeface="Wingdings" pitchFamily="2" charset="2"/>
              </a:rPr>
              <a:t>&gt; </a:t>
            </a:r>
            <a:r>
              <a:rPr lang="en-US" sz="2800" spc="-100" dirty="0">
                <a:gradFill>
                  <a:gsLst>
                    <a:gs pos="50000">
                      <a:srgbClr val="FFFFFF"/>
                    </a:gs>
                    <a:gs pos="100000">
                      <a:srgbClr val="FFFFFF"/>
                    </a:gs>
                  </a:gsLst>
                  <a:path path="circle">
                    <a:fillToRect l="50000" t="50000" r="50000" b="50000"/>
                  </a:path>
                </a:gradFill>
              </a:rPr>
              <a:t>In-context Collaboration in the Office Backstage</a:t>
            </a:r>
            <a:endParaRPr lang="en-US" sz="2800" spc="-100" dirty="0">
              <a:gradFill>
                <a:gsLst>
                  <a:gs pos="50000">
                    <a:schemeClr val="bg1"/>
                  </a:gs>
                  <a:gs pos="100000">
                    <a:schemeClr val="bg1"/>
                  </a:gs>
                </a:gsLst>
                <a:path path="circle">
                  <a:fillToRect l="50000" t="50000" r="50000" b="50000"/>
                </a:path>
              </a:gradFill>
            </a:endParaRPr>
          </a:p>
        </p:txBody>
      </p:sp>
      <p:grpSp>
        <p:nvGrpSpPr>
          <p:cNvPr id="23" name="Group 15"/>
          <p:cNvGrpSpPr/>
          <p:nvPr/>
        </p:nvGrpSpPr>
        <p:grpSpPr>
          <a:xfrm>
            <a:off x="381000" y="4876800"/>
            <a:ext cx="1828800" cy="609600"/>
            <a:chOff x="5649686" y="2761978"/>
            <a:chExt cx="2618005" cy="539879"/>
          </a:xfrm>
        </p:grpSpPr>
        <p:sp>
          <p:nvSpPr>
            <p:cNvPr id="43" name="Rounded Rectangular Callout 42"/>
            <p:cNvSpPr/>
            <p:nvPr/>
          </p:nvSpPr>
          <p:spPr bwMode="auto">
            <a:xfrm>
              <a:off x="5649686" y="2761978"/>
              <a:ext cx="2618005" cy="539879"/>
            </a:xfrm>
            <a:prstGeom prst="wedgeRoundRectCallout">
              <a:avLst>
                <a:gd name="adj1" fmla="val 32731"/>
                <a:gd name="adj2" fmla="val -252876"/>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44" name="TextBox 43"/>
            <p:cNvSpPr txBox="1"/>
            <p:nvPr/>
          </p:nvSpPr>
          <p:spPr>
            <a:xfrm>
              <a:off x="5739880" y="2812461"/>
              <a:ext cx="2451569" cy="45988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n-lt"/>
                </a:rPr>
                <a:t>Share and </a:t>
              </a:r>
              <a:b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n-lt"/>
                </a:rPr>
              </a:b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n-lt"/>
                </a:rPr>
                <a:t>Collaborate</a:t>
              </a:r>
              <a:endParaRPr lang="en-US" altLang="zh-CN" sz="2000" dirty="0">
                <a:gradFill>
                  <a:gsLst>
                    <a:gs pos="50000">
                      <a:schemeClr val="bg1"/>
                    </a:gs>
                    <a:gs pos="100000">
                      <a:schemeClr val="bg1"/>
                    </a:gs>
                  </a:gsLst>
                  <a:lin ang="5400000" scaled="0"/>
                </a:gradFill>
                <a:effectLst>
                  <a:outerShdw sx="1000" sy="1000" algn="tl">
                    <a:srgbClr val="000000"/>
                  </a:outerShdw>
                </a:effectLst>
                <a:latin typeface="+mn-lt"/>
              </a:endParaRPr>
            </a:p>
          </p:txBody>
        </p:sp>
      </p:grpSp>
      <p:grpSp>
        <p:nvGrpSpPr>
          <p:cNvPr id="45" name="Group 15"/>
          <p:cNvGrpSpPr/>
          <p:nvPr/>
        </p:nvGrpSpPr>
        <p:grpSpPr>
          <a:xfrm>
            <a:off x="6477000" y="5029200"/>
            <a:ext cx="2590800" cy="814901"/>
            <a:chOff x="5649685" y="2862944"/>
            <a:chExt cx="2377440" cy="438912"/>
          </a:xfrm>
        </p:grpSpPr>
        <p:sp>
          <p:nvSpPr>
            <p:cNvPr id="46" name="Rounded Rectangular Callout 45"/>
            <p:cNvSpPr/>
            <p:nvPr/>
          </p:nvSpPr>
          <p:spPr bwMode="auto">
            <a:xfrm>
              <a:off x="5649685" y="2862944"/>
              <a:ext cx="2377440" cy="438912"/>
            </a:xfrm>
            <a:prstGeom prst="wedgeRoundRectCallout">
              <a:avLst>
                <a:gd name="adj1" fmla="val -47985"/>
                <a:gd name="adj2" fmla="val -9481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47" name="TextBox 46"/>
            <p:cNvSpPr txBox="1"/>
            <p:nvPr/>
          </p:nvSpPr>
          <p:spPr>
            <a:xfrm>
              <a:off x="5722619" y="2896389"/>
              <a:ext cx="2231572" cy="373575"/>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j-lt"/>
                </a:rPr>
                <a:t>Authoring Context &amp; Presence</a:t>
              </a:r>
              <a:endParaRPr lang="en-US" altLang="zh-CN" sz="20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48" name="Group 15"/>
          <p:cNvGrpSpPr/>
          <p:nvPr/>
        </p:nvGrpSpPr>
        <p:grpSpPr>
          <a:xfrm>
            <a:off x="4800599" y="5791200"/>
            <a:ext cx="1447801" cy="662501"/>
            <a:chOff x="5536474" y="2862944"/>
            <a:chExt cx="2490651" cy="438912"/>
          </a:xfrm>
        </p:grpSpPr>
        <p:sp>
          <p:nvSpPr>
            <p:cNvPr id="49" name="Rounded Rectangular Callout 48"/>
            <p:cNvSpPr/>
            <p:nvPr/>
          </p:nvSpPr>
          <p:spPr bwMode="auto">
            <a:xfrm>
              <a:off x="5536474" y="2862944"/>
              <a:ext cx="2490651" cy="438912"/>
            </a:xfrm>
            <a:prstGeom prst="wedgeRoundRectCallout">
              <a:avLst>
                <a:gd name="adj1" fmla="val 22421"/>
                <a:gd name="adj2" fmla="val -165778"/>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50" name="TextBox 49"/>
            <p:cNvSpPr txBox="1"/>
            <p:nvPr/>
          </p:nvSpPr>
          <p:spPr>
            <a:xfrm>
              <a:off x="5663553" y="2894496"/>
              <a:ext cx="2231572" cy="375809"/>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j-lt"/>
                </a:rPr>
                <a:t>Related Content</a:t>
              </a:r>
              <a:endParaRPr lang="en-US" altLang="zh-CN" sz="20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19" name="Group 15"/>
          <p:cNvGrpSpPr/>
          <p:nvPr/>
        </p:nvGrpSpPr>
        <p:grpSpPr>
          <a:xfrm>
            <a:off x="7162800" y="2133600"/>
            <a:ext cx="1524000" cy="814901"/>
            <a:chOff x="5649685" y="2862944"/>
            <a:chExt cx="2377440" cy="438912"/>
          </a:xfrm>
        </p:grpSpPr>
        <p:sp>
          <p:nvSpPr>
            <p:cNvPr id="21" name="Rounded Rectangular Callout 20"/>
            <p:cNvSpPr/>
            <p:nvPr/>
          </p:nvSpPr>
          <p:spPr bwMode="auto">
            <a:xfrm>
              <a:off x="5649685" y="2862944"/>
              <a:ext cx="2377440" cy="438912"/>
            </a:xfrm>
            <a:prstGeom prst="wedgeRoundRectCallout">
              <a:avLst>
                <a:gd name="adj1" fmla="val -86224"/>
                <a:gd name="adj2" fmla="val 126847"/>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b="1">
                <a:solidFill>
                  <a:prstClr val="white">
                    <a:alpha val="100000"/>
                  </a:prstClr>
                </a:solidFill>
                <a:effectLst>
                  <a:outerShdw blurRad="38100" dist="38100" dir="2700000" algn="tl">
                    <a:srgbClr val="000000">
                      <a:alpha val="43137"/>
                    </a:srgbClr>
                  </a:outerShdw>
                </a:effectLst>
                <a:latin typeface="Segoe Semibold"/>
              </a:endParaRPr>
            </a:p>
          </p:txBody>
        </p:sp>
        <p:sp>
          <p:nvSpPr>
            <p:cNvPr id="22" name="TextBox 21"/>
            <p:cNvSpPr txBox="1"/>
            <p:nvPr/>
          </p:nvSpPr>
          <p:spPr>
            <a:xfrm>
              <a:off x="5722619" y="2896389"/>
              <a:ext cx="2231572" cy="373575"/>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j-lt"/>
                </a:rPr>
                <a:t>Metadata capturing</a:t>
              </a:r>
              <a:endParaRPr lang="en-US" altLang="zh-CN" sz="2000"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24" name="Group 15"/>
          <p:cNvGrpSpPr/>
          <p:nvPr/>
        </p:nvGrpSpPr>
        <p:grpSpPr>
          <a:xfrm>
            <a:off x="35169" y="2895600"/>
            <a:ext cx="1641232" cy="609600"/>
            <a:chOff x="5649685" y="2761978"/>
            <a:chExt cx="2618005" cy="539879"/>
          </a:xfrm>
        </p:grpSpPr>
        <p:sp>
          <p:nvSpPr>
            <p:cNvPr id="25" name="Rounded Rectangular Callout 24"/>
            <p:cNvSpPr/>
            <p:nvPr/>
          </p:nvSpPr>
          <p:spPr bwMode="auto">
            <a:xfrm>
              <a:off x="5649685" y="2761978"/>
              <a:ext cx="2618005" cy="539879"/>
            </a:xfrm>
            <a:prstGeom prst="wedgeRoundRectCallout">
              <a:avLst>
                <a:gd name="adj1" fmla="val 56015"/>
                <a:gd name="adj2" fmla="val -104097"/>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16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6" name="TextBox 25"/>
            <p:cNvSpPr txBox="1"/>
            <p:nvPr/>
          </p:nvSpPr>
          <p:spPr>
            <a:xfrm>
              <a:off x="5739880" y="2812461"/>
              <a:ext cx="2451569" cy="459882"/>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sz="2000" dirty="0" smtClean="0">
                  <a:gradFill>
                    <a:gsLst>
                      <a:gs pos="50000">
                        <a:schemeClr val="bg1"/>
                      </a:gs>
                      <a:gs pos="100000">
                        <a:schemeClr val="bg1"/>
                      </a:gs>
                    </a:gsLst>
                    <a:lin ang="5400000" scaled="0"/>
                  </a:gradFill>
                  <a:effectLst>
                    <a:outerShdw sx="1000" sy="1000" algn="tl">
                      <a:srgbClr val="000000"/>
                    </a:outerShdw>
                  </a:effectLst>
                  <a:latin typeface="+mn-lt"/>
                </a:rPr>
                <a:t>Save to SharePoint</a:t>
              </a:r>
              <a:endParaRPr lang="en-US" altLang="zh-CN" sz="2000" dirty="0">
                <a:gradFill>
                  <a:gsLst>
                    <a:gs pos="50000">
                      <a:schemeClr val="bg1"/>
                    </a:gs>
                    <a:gs pos="100000">
                      <a:schemeClr val="bg1"/>
                    </a:gs>
                  </a:gsLst>
                  <a:lin ang="5400000" scaled="0"/>
                </a:gradFill>
                <a:effectLst>
                  <a:outerShdw sx="1000" sy="1000" algn="tl">
                    <a:srgbClr val="000000"/>
                  </a:outerShdw>
                </a:effectLst>
                <a:latin typeface="+mn-lt"/>
              </a:endParaRPr>
            </a:p>
          </p:txBody>
        </p:sp>
      </p:grpSp>
      <p:pic>
        <p:nvPicPr>
          <p:cNvPr id="27" name="Picture 2" descr="\\server3\restrict\ftp_root\clients\white_Whale\3-10035_GideonBibliowicz\SFP_Art\SharePoint_Pie\Resized\Pie_Icon_AllColors.png"/>
          <p:cNvPicPr>
            <a:picLocks noChangeAspect="1" noChangeArrowheads="1"/>
          </p:cNvPicPr>
          <p:nvPr/>
        </p:nvPicPr>
        <p:blipFill>
          <a:blip r:embed="rId4" cstate="print"/>
          <a:stretch>
            <a:fillRect/>
          </a:stretch>
        </p:blipFill>
        <p:spPr bwMode="auto">
          <a:xfrm>
            <a:off x="8153400" y="228601"/>
            <a:ext cx="762000" cy="762000"/>
          </a:xfrm>
          <a:prstGeom prst="rect">
            <a:avLst/>
          </a:prstGeom>
          <a:noFill/>
        </p:spPr>
      </p:pic>
      <p:sp>
        <p:nvSpPr>
          <p:cNvPr id="28" name="TextBox 27"/>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048526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138113" y="1385888"/>
            <a:ext cx="9005887" cy="1524000"/>
          </a:xfrm>
          <a:prstGeom prst="roundRect">
            <a:avLst>
              <a:gd name="adj" fmla="val 11745"/>
            </a:avLst>
          </a:prstGeom>
          <a:gradFill>
            <a:gsLst>
              <a:gs pos="0">
                <a:srgbClr val="000000">
                  <a:alpha val="40000"/>
                </a:srgbClr>
              </a:gs>
              <a:gs pos="50000">
                <a:srgbClr val="000000">
                  <a:alpha val="30000"/>
                </a:srgbClr>
              </a:gs>
              <a:gs pos="100000">
                <a:srgbClr val="000000">
                  <a:alpha val="0"/>
                </a:srgbClr>
              </a:gs>
            </a:gsLst>
            <a:path path="circle">
              <a:fillToRect l="50000" t="50000" r="50000" b="50000"/>
            </a:path>
          </a:gradFill>
          <a:ln w="12700">
            <a:gradFill flip="none" rotWithShape="1">
              <a:gsLst>
                <a:gs pos="0">
                  <a:srgbClr val="1C86F0"/>
                </a:gs>
                <a:gs pos="50000">
                  <a:srgbClr val="1C86F0">
                    <a:alpha val="59000"/>
                  </a:srgbClr>
                </a:gs>
                <a:gs pos="100000">
                  <a:schemeClr val="accent1">
                    <a:tint val="23500"/>
                    <a:satMod val="160000"/>
                    <a:alpha val="0"/>
                  </a:schemeClr>
                </a:gs>
              </a:gsLst>
              <a:path path="circle">
                <a:fillToRect l="50000" t="50000" r="50000" b="50000"/>
              </a:path>
              <a:tileRect/>
            </a:gradFill>
            <a:headEnd type="none" w="med" len="med"/>
            <a:tailEnd type="none" w="med" len="med"/>
          </a:ln>
          <a:effectLst/>
          <a:scene3d>
            <a:camera prst="perspectiveRight" fov="0">
              <a:rot lat="0" lon="21000000" rev="0"/>
            </a:camera>
            <a:lightRig rig="chilly" dir="t"/>
          </a:scene3d>
        </p:spPr>
        <p:style>
          <a:lnRef idx="2">
            <a:schemeClr val="accent5">
              <a:shade val="50000"/>
            </a:schemeClr>
          </a:lnRef>
          <a:fillRef idx="1">
            <a:schemeClr val="accent5"/>
          </a:fillRef>
          <a:effectRef idx="0">
            <a:schemeClr val="accent5"/>
          </a:effectRef>
          <a:fontRef idx="minor">
            <a:schemeClr val="lt1"/>
          </a:fontRef>
        </p:style>
        <p:txBody>
          <a:bodyPr vert="horz" wrap="square" lIns="274320" tIns="91440" rIns="0" bIns="0" numCol="1" rtlCol="0" anchor="ctr" anchorCtr="0" compatLnSpc="1">
            <a:prstTxWarp prst="textNoShape">
              <a:avLst/>
            </a:prstTxWarp>
            <a:noAutofit/>
          </a:bodyPr>
          <a:lstStyle/>
          <a:p>
            <a:pPr marL="285750" indent="-285750" defTabSz="-13873163" eaLnBrk="0" hangingPunct="0">
              <a:lnSpc>
                <a:spcPct val="90000"/>
              </a:lnSpc>
              <a:spcBef>
                <a:spcPct val="30000"/>
              </a:spcBef>
              <a:buClr>
                <a:schemeClr val="tx2"/>
              </a:buClr>
              <a:buSzPct val="85000"/>
              <a:buBlip>
                <a:blip r:embed="rId3"/>
              </a:buBlip>
              <a:tabLst>
                <a:tab pos="2855913" algn="l"/>
              </a:tabLst>
              <a:defRPr>
                <a:gradFill>
                  <a:gsLst>
                    <a:gs pos="0">
                      <a:schemeClr val="tx1"/>
                    </a:gs>
                    <a:gs pos="100000">
                      <a:schemeClr val="tx1"/>
                    </a:gs>
                  </a:gsLst>
                  <a:lin ang="2700000" scaled="1"/>
                </a:gradFill>
              </a:defRPr>
            </a:pPr>
            <a:r>
              <a:rPr lang="en-US" sz="2000" i="1" dirty="0">
                <a:solidFill>
                  <a:schemeClr val="bg1"/>
                </a:solidFill>
              </a:rPr>
              <a:t>Office Word, Excel, PowerPoint, OneNote web applications </a:t>
            </a:r>
          </a:p>
          <a:p>
            <a:pPr marL="285750" indent="-285750" defTabSz="-13873163" eaLnBrk="0" hangingPunct="0">
              <a:lnSpc>
                <a:spcPct val="90000"/>
              </a:lnSpc>
              <a:spcBef>
                <a:spcPct val="30000"/>
              </a:spcBef>
              <a:buClr>
                <a:schemeClr val="tx2"/>
              </a:buClr>
              <a:buSzPct val="85000"/>
              <a:buBlip>
                <a:blip r:embed="rId3"/>
              </a:buBlip>
              <a:tabLst>
                <a:tab pos="2855913" algn="l"/>
              </a:tabLst>
              <a:defRPr>
                <a:gradFill>
                  <a:gsLst>
                    <a:gs pos="0">
                      <a:schemeClr val="tx1"/>
                    </a:gs>
                    <a:gs pos="100000">
                      <a:schemeClr val="tx1"/>
                    </a:gs>
                  </a:gsLst>
                  <a:lin ang="2700000" scaled="1"/>
                </a:gradFill>
              </a:defRPr>
            </a:pPr>
            <a:r>
              <a:rPr lang="en-US" sz="2000" i="1" dirty="0">
                <a:solidFill>
                  <a:schemeClr val="bg1"/>
                </a:solidFill>
              </a:rPr>
              <a:t>Familiar Ribbon </a:t>
            </a:r>
            <a:r>
              <a:rPr lang="en-US" sz="2000" i="1" dirty="0" smtClean="0">
                <a:solidFill>
                  <a:schemeClr val="bg1"/>
                </a:solidFill>
              </a:rPr>
              <a:t>User Interface</a:t>
            </a:r>
            <a:endParaRPr lang="en-US" sz="2000" i="1" dirty="0">
              <a:solidFill>
                <a:schemeClr val="bg1"/>
              </a:solidFill>
            </a:endParaRPr>
          </a:p>
          <a:p>
            <a:pPr marL="285750" indent="-285750" defTabSz="-13873163" eaLnBrk="0" hangingPunct="0">
              <a:lnSpc>
                <a:spcPct val="90000"/>
              </a:lnSpc>
              <a:spcBef>
                <a:spcPct val="30000"/>
              </a:spcBef>
              <a:buClr>
                <a:schemeClr val="tx2"/>
              </a:buClr>
              <a:buSzPct val="85000"/>
              <a:buBlip>
                <a:blip r:embed="rId3"/>
              </a:buBlip>
              <a:tabLst>
                <a:tab pos="2855913" algn="l"/>
              </a:tabLst>
              <a:defRPr>
                <a:gradFill>
                  <a:gsLst>
                    <a:gs pos="0">
                      <a:schemeClr val="tx1"/>
                    </a:gs>
                    <a:gs pos="100000">
                      <a:schemeClr val="tx1"/>
                    </a:gs>
                  </a:gsLst>
                  <a:lin ang="2700000" scaled="1"/>
                </a:gradFill>
              </a:defRPr>
            </a:pPr>
            <a:r>
              <a:rPr lang="en-US" sz="2000" i="1" dirty="0">
                <a:solidFill>
                  <a:schemeClr val="bg1"/>
                </a:solidFill>
              </a:rPr>
              <a:t>High-fidelity viewing experience</a:t>
            </a:r>
          </a:p>
          <a:p>
            <a:pPr marL="285750" indent="-285750" defTabSz="-13873163" eaLnBrk="0" hangingPunct="0">
              <a:lnSpc>
                <a:spcPct val="90000"/>
              </a:lnSpc>
              <a:spcBef>
                <a:spcPct val="30000"/>
              </a:spcBef>
              <a:buClr>
                <a:schemeClr val="tx2"/>
              </a:buClr>
              <a:buSzPct val="85000"/>
              <a:buBlip>
                <a:blip r:embed="rId3"/>
              </a:buBlip>
              <a:tabLst>
                <a:tab pos="2855913" algn="l"/>
              </a:tabLst>
              <a:defRPr>
                <a:gradFill>
                  <a:gsLst>
                    <a:gs pos="0">
                      <a:schemeClr val="tx1"/>
                    </a:gs>
                    <a:gs pos="100000">
                      <a:schemeClr val="tx1"/>
                    </a:gs>
                  </a:gsLst>
                  <a:lin ang="2700000" scaled="1"/>
                </a:gradFill>
              </a:defRPr>
            </a:pPr>
            <a:r>
              <a:rPr lang="en-US" sz="2000" i="1" dirty="0">
                <a:solidFill>
                  <a:schemeClr val="bg1"/>
                </a:solidFill>
              </a:rPr>
              <a:t>Essential editing with no formatting or data loss</a:t>
            </a:r>
          </a:p>
        </p:txBody>
      </p:sp>
      <p:sp>
        <p:nvSpPr>
          <p:cNvPr id="41" name="Rectangle 40"/>
          <p:cNvSpPr/>
          <p:nvPr/>
        </p:nvSpPr>
        <p:spPr bwMode="auto">
          <a:xfrm>
            <a:off x="0" y="0"/>
            <a:ext cx="9144000" cy="1600200"/>
          </a:xfrm>
          <a:prstGeom prst="rect">
            <a:avLst/>
          </a:prstGeom>
          <a:gradFill flip="none" rotWithShape="1">
            <a:gsLst>
              <a:gs pos="16000">
                <a:srgbClr val="000000"/>
              </a:gs>
              <a:gs pos="78000">
                <a:srgbClr val="000000">
                  <a:alpha val="5600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defRPr/>
            </a:pPr>
            <a:endParaRPr lang="en-US" dirty="0" err="1"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Freeform 6"/>
          <p:cNvSpPr>
            <a:spLocks/>
          </p:cNvSpPr>
          <p:nvPr/>
        </p:nvSpPr>
        <p:spPr bwMode="auto">
          <a:xfrm flipH="1">
            <a:off x="0" y="4267200"/>
            <a:ext cx="9144000" cy="27432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bevelT w="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 name="Freeform 6"/>
          <p:cNvSpPr>
            <a:spLocks/>
          </p:cNvSpPr>
          <p:nvPr/>
        </p:nvSpPr>
        <p:spPr bwMode="auto">
          <a:xfrm>
            <a:off x="4114801" y="1981200"/>
            <a:ext cx="5029200" cy="4876800"/>
          </a:xfrm>
          <a:custGeom>
            <a:avLst/>
            <a:gdLst/>
            <a:ahLst/>
            <a:cxnLst>
              <a:cxn ang="0">
                <a:pos x="0" y="3312"/>
              </a:cxn>
              <a:cxn ang="0">
                <a:pos x="176" y="3326"/>
              </a:cxn>
              <a:cxn ang="0">
                <a:pos x="462" y="3336"/>
              </a:cxn>
              <a:cxn ang="0">
                <a:pos x="748" y="3338"/>
              </a:cxn>
              <a:cxn ang="0">
                <a:pos x="966" y="3332"/>
              </a:cxn>
              <a:cxn ang="0">
                <a:pos x="1204" y="3320"/>
              </a:cxn>
              <a:cxn ang="0">
                <a:pos x="1458" y="3300"/>
              </a:cxn>
              <a:cxn ang="0">
                <a:pos x="1724" y="3270"/>
              </a:cxn>
              <a:cxn ang="0">
                <a:pos x="2000" y="3228"/>
              </a:cxn>
              <a:cxn ang="0">
                <a:pos x="2282" y="3174"/>
              </a:cxn>
              <a:cxn ang="0">
                <a:pos x="2568" y="3106"/>
              </a:cxn>
              <a:cxn ang="0">
                <a:pos x="2856" y="3022"/>
              </a:cxn>
              <a:cxn ang="0">
                <a:pos x="3140" y="2922"/>
              </a:cxn>
              <a:cxn ang="0">
                <a:pos x="3280" y="2864"/>
              </a:cxn>
              <a:cxn ang="0">
                <a:pos x="3370" y="2824"/>
              </a:cxn>
              <a:cxn ang="0">
                <a:pos x="3546" y="2740"/>
              </a:cxn>
              <a:cxn ang="0">
                <a:pos x="3718" y="2648"/>
              </a:cxn>
              <a:cxn ang="0">
                <a:pos x="3886" y="2552"/>
              </a:cxn>
              <a:cxn ang="0">
                <a:pos x="4048" y="2450"/>
              </a:cxn>
              <a:cxn ang="0">
                <a:pos x="4204" y="2346"/>
              </a:cxn>
              <a:cxn ang="0">
                <a:pos x="4356" y="2236"/>
              </a:cxn>
              <a:cxn ang="0">
                <a:pos x="4502" y="2122"/>
              </a:cxn>
              <a:cxn ang="0">
                <a:pos x="4644" y="2008"/>
              </a:cxn>
              <a:cxn ang="0">
                <a:pos x="4846" y="1832"/>
              </a:cxn>
              <a:cxn ang="0">
                <a:pos x="5098" y="1592"/>
              </a:cxn>
              <a:cxn ang="0">
                <a:pos x="5326" y="1354"/>
              </a:cxn>
              <a:cxn ang="0">
                <a:pos x="5534" y="1120"/>
              </a:cxn>
              <a:cxn ang="0">
                <a:pos x="5718" y="896"/>
              </a:cxn>
              <a:cxn ang="0">
                <a:pos x="5880" y="686"/>
              </a:cxn>
              <a:cxn ang="0">
                <a:pos x="6018" y="496"/>
              </a:cxn>
              <a:cxn ang="0">
                <a:pos x="6130" y="330"/>
              </a:cxn>
              <a:cxn ang="0">
                <a:pos x="6284" y="88"/>
              </a:cxn>
              <a:cxn ang="0">
                <a:pos x="6336" y="0"/>
              </a:cxn>
              <a:cxn ang="0">
                <a:pos x="0" y="4160"/>
              </a:cxn>
            </a:cxnLst>
            <a:rect l="0" t="0" r="r" b="b"/>
            <a:pathLst>
              <a:path w="6336" h="4160">
                <a:moveTo>
                  <a:pt x="0" y="3312"/>
                </a:moveTo>
                <a:lnTo>
                  <a:pt x="0" y="3312"/>
                </a:lnTo>
                <a:lnTo>
                  <a:pt x="80" y="3318"/>
                </a:lnTo>
                <a:lnTo>
                  <a:pt x="176" y="3326"/>
                </a:lnTo>
                <a:lnTo>
                  <a:pt x="304" y="3332"/>
                </a:lnTo>
                <a:lnTo>
                  <a:pt x="462" y="3336"/>
                </a:lnTo>
                <a:lnTo>
                  <a:pt x="646" y="3338"/>
                </a:lnTo>
                <a:lnTo>
                  <a:pt x="748" y="3338"/>
                </a:lnTo>
                <a:lnTo>
                  <a:pt x="854" y="3336"/>
                </a:lnTo>
                <a:lnTo>
                  <a:pt x="966" y="3332"/>
                </a:lnTo>
                <a:lnTo>
                  <a:pt x="1082" y="3328"/>
                </a:lnTo>
                <a:lnTo>
                  <a:pt x="1204" y="3320"/>
                </a:lnTo>
                <a:lnTo>
                  <a:pt x="1328" y="3312"/>
                </a:lnTo>
                <a:lnTo>
                  <a:pt x="1458" y="3300"/>
                </a:lnTo>
                <a:lnTo>
                  <a:pt x="1590" y="3286"/>
                </a:lnTo>
                <a:lnTo>
                  <a:pt x="1724" y="3270"/>
                </a:lnTo>
                <a:lnTo>
                  <a:pt x="1860" y="3250"/>
                </a:lnTo>
                <a:lnTo>
                  <a:pt x="2000" y="3228"/>
                </a:lnTo>
                <a:lnTo>
                  <a:pt x="2140" y="3204"/>
                </a:lnTo>
                <a:lnTo>
                  <a:pt x="2282" y="3174"/>
                </a:lnTo>
                <a:lnTo>
                  <a:pt x="2426" y="3142"/>
                </a:lnTo>
                <a:lnTo>
                  <a:pt x="2568" y="3106"/>
                </a:lnTo>
                <a:lnTo>
                  <a:pt x="2712" y="3066"/>
                </a:lnTo>
                <a:lnTo>
                  <a:pt x="2856" y="3022"/>
                </a:lnTo>
                <a:lnTo>
                  <a:pt x="2998" y="2974"/>
                </a:lnTo>
                <a:lnTo>
                  <a:pt x="3140" y="2922"/>
                </a:lnTo>
                <a:lnTo>
                  <a:pt x="3210" y="2894"/>
                </a:lnTo>
                <a:lnTo>
                  <a:pt x="3280" y="2864"/>
                </a:lnTo>
                <a:lnTo>
                  <a:pt x="3280" y="2864"/>
                </a:lnTo>
                <a:lnTo>
                  <a:pt x="3370" y="2824"/>
                </a:lnTo>
                <a:lnTo>
                  <a:pt x="3460" y="2782"/>
                </a:lnTo>
                <a:lnTo>
                  <a:pt x="3546" y="2740"/>
                </a:lnTo>
                <a:lnTo>
                  <a:pt x="3634" y="2694"/>
                </a:lnTo>
                <a:lnTo>
                  <a:pt x="3718" y="2648"/>
                </a:lnTo>
                <a:lnTo>
                  <a:pt x="3802" y="2602"/>
                </a:lnTo>
                <a:lnTo>
                  <a:pt x="3886" y="2552"/>
                </a:lnTo>
                <a:lnTo>
                  <a:pt x="3968" y="2502"/>
                </a:lnTo>
                <a:lnTo>
                  <a:pt x="4048" y="2450"/>
                </a:lnTo>
                <a:lnTo>
                  <a:pt x="4126" y="2398"/>
                </a:lnTo>
                <a:lnTo>
                  <a:pt x="4204" y="2346"/>
                </a:lnTo>
                <a:lnTo>
                  <a:pt x="4280" y="2290"/>
                </a:lnTo>
                <a:lnTo>
                  <a:pt x="4356" y="2236"/>
                </a:lnTo>
                <a:lnTo>
                  <a:pt x="4430" y="2180"/>
                </a:lnTo>
                <a:lnTo>
                  <a:pt x="4502" y="2122"/>
                </a:lnTo>
                <a:lnTo>
                  <a:pt x="4574" y="2066"/>
                </a:lnTo>
                <a:lnTo>
                  <a:pt x="4644" y="2008"/>
                </a:lnTo>
                <a:lnTo>
                  <a:pt x="4714" y="1950"/>
                </a:lnTo>
                <a:lnTo>
                  <a:pt x="4846" y="1832"/>
                </a:lnTo>
                <a:lnTo>
                  <a:pt x="4974" y="1712"/>
                </a:lnTo>
                <a:lnTo>
                  <a:pt x="5098" y="1592"/>
                </a:lnTo>
                <a:lnTo>
                  <a:pt x="5216" y="1472"/>
                </a:lnTo>
                <a:lnTo>
                  <a:pt x="5326" y="1354"/>
                </a:lnTo>
                <a:lnTo>
                  <a:pt x="5434" y="1236"/>
                </a:lnTo>
                <a:lnTo>
                  <a:pt x="5534" y="1120"/>
                </a:lnTo>
                <a:lnTo>
                  <a:pt x="5630" y="1006"/>
                </a:lnTo>
                <a:lnTo>
                  <a:pt x="5718" y="896"/>
                </a:lnTo>
                <a:lnTo>
                  <a:pt x="5802" y="790"/>
                </a:lnTo>
                <a:lnTo>
                  <a:pt x="5880" y="686"/>
                </a:lnTo>
                <a:lnTo>
                  <a:pt x="5952" y="590"/>
                </a:lnTo>
                <a:lnTo>
                  <a:pt x="6018" y="496"/>
                </a:lnTo>
                <a:lnTo>
                  <a:pt x="6076" y="410"/>
                </a:lnTo>
                <a:lnTo>
                  <a:pt x="6130" y="330"/>
                </a:lnTo>
                <a:lnTo>
                  <a:pt x="6220" y="194"/>
                </a:lnTo>
                <a:lnTo>
                  <a:pt x="6284" y="88"/>
                </a:lnTo>
                <a:lnTo>
                  <a:pt x="6322" y="24"/>
                </a:lnTo>
                <a:lnTo>
                  <a:pt x="6336" y="0"/>
                </a:lnTo>
                <a:lnTo>
                  <a:pt x="6336" y="4160"/>
                </a:lnTo>
                <a:lnTo>
                  <a:pt x="0" y="4160"/>
                </a:lnTo>
                <a:lnTo>
                  <a:pt x="0" y="3312"/>
                </a:lnTo>
                <a:close/>
              </a:path>
            </a:pathLst>
          </a:custGeom>
          <a:gradFill flip="none" rotWithShape="1">
            <a:gsLst>
              <a:gs pos="16000">
                <a:srgbClr val="000000">
                  <a:alpha val="79000"/>
                </a:srgbClr>
              </a:gs>
              <a:gs pos="78000">
                <a:srgbClr val="000000">
                  <a:alpha val="0"/>
                </a:srgbClr>
              </a:gs>
              <a:gs pos="100000">
                <a:srgbClr val="000000">
                  <a:alpha val="0"/>
                </a:srgbClr>
              </a:gs>
            </a:gsLst>
            <a:lin ang="5400000" scaled="1"/>
            <a:tileRect/>
          </a:gradFill>
          <a:ln>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81623" tIns="40812" rIns="81623" bIns="40812" anchor="ctr"/>
          <a:lstStyle/>
          <a:p>
            <a:pPr algn="ctr" defTabSz="1087825">
              <a:lnSpc>
                <a:spcPct val="80000"/>
              </a:lnSpc>
              <a:defRPr/>
            </a:pP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0" name="Picture 2" descr="\\ipoodgfs101\work\maria\ForJill\01B_Edit_Word.png"/>
          <p:cNvPicPr>
            <a:picLocks noChangeAspect="1" noChangeArrowheads="1"/>
          </p:cNvPicPr>
          <p:nvPr/>
        </p:nvPicPr>
        <p:blipFill>
          <a:blip r:embed="rId4" cstate="screen"/>
          <a:srcRect/>
          <a:stretch>
            <a:fillRect/>
          </a:stretch>
        </p:blipFill>
        <p:spPr bwMode="auto">
          <a:xfrm>
            <a:off x="4742985" y="3367668"/>
            <a:ext cx="3872816" cy="2880360"/>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pic>
        <p:nvPicPr>
          <p:cNvPr id="9" name="Picture 8" descr="\\ipoodgfs101\work\maria\ForJill\01A_Read_Word.png"/>
          <p:cNvPicPr>
            <a:picLocks noChangeAspect="1" noChangeArrowheads="1"/>
          </p:cNvPicPr>
          <p:nvPr/>
        </p:nvPicPr>
        <p:blipFill>
          <a:blip r:embed="rId5" cstate="screen"/>
          <a:srcRect/>
          <a:stretch>
            <a:fillRect/>
          </a:stretch>
        </p:blipFill>
        <p:spPr bwMode="auto">
          <a:xfrm>
            <a:off x="460917" y="3367668"/>
            <a:ext cx="3850888" cy="2877015"/>
          </a:xfrm>
          <a:prstGeom prst="rect">
            <a:avLst/>
          </a:prstGeom>
          <a:noFill/>
          <a:ln w="9525">
            <a:noFill/>
            <a:miter lim="800000"/>
            <a:headEnd/>
            <a:tailEnd/>
          </a:ln>
          <a:effectLst>
            <a:outerShdw blurRad="76200" dist="63500" dir="2700000" algn="ctr" rotWithShape="0">
              <a:srgbClr val="000000">
                <a:alpha val="40000"/>
              </a:srgbClr>
            </a:outerShdw>
            <a:reflection blurRad="6350" stA="52000" endA="300" endPos="35000" dir="5400000" sy="-100000" algn="bl" rotWithShape="0"/>
          </a:effectLst>
        </p:spPr>
      </p:pic>
      <p:grpSp>
        <p:nvGrpSpPr>
          <p:cNvPr id="14" name="Group 104"/>
          <p:cNvGrpSpPr/>
          <p:nvPr/>
        </p:nvGrpSpPr>
        <p:grpSpPr>
          <a:xfrm>
            <a:off x="1676400" y="3048000"/>
            <a:ext cx="1461740" cy="762000"/>
            <a:chOff x="5649685" y="2862945"/>
            <a:chExt cx="2377440" cy="438912"/>
          </a:xfrm>
        </p:grpSpPr>
        <p:sp>
          <p:nvSpPr>
            <p:cNvPr id="15" name="Rounded Rectangular Callout 14"/>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16" name="TextBox 15"/>
            <p:cNvSpPr txBox="1"/>
            <p:nvPr/>
          </p:nvSpPr>
          <p:spPr>
            <a:xfrm>
              <a:off x="5749473" y="2887568"/>
              <a:ext cx="2187773" cy="389667"/>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Viewing</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grpSp>
        <p:nvGrpSpPr>
          <p:cNvPr id="17" name="Group 104"/>
          <p:cNvGrpSpPr/>
          <p:nvPr/>
        </p:nvGrpSpPr>
        <p:grpSpPr>
          <a:xfrm>
            <a:off x="5969432" y="3047999"/>
            <a:ext cx="1461740" cy="762000"/>
            <a:chOff x="5649685" y="2862945"/>
            <a:chExt cx="2377440" cy="438912"/>
          </a:xfrm>
        </p:grpSpPr>
        <p:sp>
          <p:nvSpPr>
            <p:cNvPr id="19" name="Rounded Rectangular Callout 18"/>
            <p:cNvSpPr/>
            <p:nvPr/>
          </p:nvSpPr>
          <p:spPr bwMode="auto">
            <a:xfrm>
              <a:off x="5649685" y="2862945"/>
              <a:ext cx="2377440" cy="438912"/>
            </a:xfrm>
            <a:prstGeom prst="wedgeRoundRectCallout">
              <a:avLst>
                <a:gd name="adj1" fmla="val -13263"/>
                <a:gd name="adj2" fmla="val -41565"/>
                <a:gd name="adj3" fmla="val 16667"/>
              </a:avLst>
            </a:prstGeom>
            <a:solidFill>
              <a:schemeClr val="bg2">
                <a:lumMod val="90000"/>
              </a:schemeClr>
            </a:solidFill>
            <a:ln w="15875" cap="flat" cmpd="sng" algn="ctr">
              <a:solidFill>
                <a:srgbClr val="1C86F0"/>
              </a:solidFill>
              <a:prstDash val="solid"/>
              <a:round/>
              <a:headEnd type="none" w="med" len="med"/>
              <a:tailEnd type="none" w="med" len="med"/>
            </a:ln>
            <a:effectLst/>
          </p:spPr>
          <p:txBody>
            <a:bodyPr vert="horz" wrap="square" lIns="0" tIns="0" rIns="0" bIns="0" rtlCol="0" anchor="ctr" compatLnSpc="1">
              <a:noAutofit/>
            </a:bodyPr>
            <a:lstStyle/>
            <a:p>
              <a:pPr algn="ctr">
                <a:defRPr/>
              </a:pPr>
              <a:endParaRPr lang="en-US" sz="2400" b="1">
                <a:solidFill>
                  <a:prstClr val="white">
                    <a:alpha val="100000"/>
                  </a:prstClr>
                </a:solidFill>
                <a:effectLst>
                  <a:outerShdw blurRad="38100" dist="38100" dir="2700000" algn="tl">
                    <a:srgbClr val="000000">
                      <a:alpha val="43137"/>
                    </a:srgbClr>
                  </a:outerShdw>
                </a:effectLst>
                <a:latin typeface="Segoe Semibold"/>
              </a:endParaRPr>
            </a:p>
          </p:txBody>
        </p:sp>
        <p:sp>
          <p:nvSpPr>
            <p:cNvPr id="20" name="TextBox 19"/>
            <p:cNvSpPr txBox="1"/>
            <p:nvPr/>
          </p:nvSpPr>
          <p:spPr>
            <a:xfrm>
              <a:off x="5733861" y="2887524"/>
              <a:ext cx="2218998" cy="389754"/>
            </a:xfrm>
            <a:prstGeom prst="roundRect">
              <a:avLst/>
            </a:prstGeom>
            <a:gradFill flip="none" rotWithShape="1">
              <a:gsLst>
                <a:gs pos="0">
                  <a:schemeClr val="bg2">
                    <a:lumMod val="75000"/>
                  </a:schemeClr>
                </a:gs>
                <a:gs pos="21000">
                  <a:schemeClr val="bg2">
                    <a:lumMod val="50000"/>
                  </a:schemeClr>
                </a:gs>
                <a:gs pos="44000">
                  <a:srgbClr val="1653C0"/>
                </a:gs>
                <a:gs pos="100000">
                  <a:srgbClr val="1653C0"/>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flatTx/>
            </a:bodyPr>
            <a:lstStyle/>
            <a:p>
              <a:pPr algn="ctr" defTabSz="-13873163" eaLnBrk="0" hangingPunct="0">
                <a:lnSpc>
                  <a:spcPct val="90000"/>
                </a:lnSpc>
                <a:spcBef>
                  <a:spcPct val="30000"/>
                </a:spcBef>
                <a:buClr>
                  <a:schemeClr val="tx2"/>
                </a:buClr>
                <a:buSzPct val="85000"/>
                <a:defRPr sz="2200">
                  <a:gradFill flip="none" rotWithShape="1">
                    <a:gsLst>
                      <a:gs pos="0">
                        <a:schemeClr val="tx1"/>
                      </a:gs>
                      <a:gs pos="100000">
                        <a:schemeClr val="tx1"/>
                      </a:gs>
                    </a:gsLst>
                    <a:lin ang="2700000" scaled="1"/>
                    <a:tileRect/>
                  </a:gradFill>
                  <a:effectLst>
                    <a:outerShdw blurRad="38100" dist="38100" dir="2700000" algn="tl">
                      <a:srgbClr val="000000">
                        <a:alpha val="43137"/>
                      </a:srgbClr>
                    </a:outerShdw>
                  </a:effectLst>
                </a:defRPr>
              </a:pPr>
              <a:r>
                <a:rPr lang="en-US" altLang="zh-CN" dirty="0" smtClean="0">
                  <a:gradFill>
                    <a:gsLst>
                      <a:gs pos="50000">
                        <a:schemeClr val="bg1"/>
                      </a:gs>
                      <a:gs pos="100000">
                        <a:schemeClr val="bg1"/>
                      </a:gs>
                    </a:gsLst>
                    <a:lin ang="5400000" scaled="0"/>
                  </a:gradFill>
                  <a:effectLst>
                    <a:outerShdw sx="1000" sy="1000" algn="tl">
                      <a:srgbClr val="000000"/>
                    </a:outerShdw>
                  </a:effectLst>
                  <a:latin typeface="+mj-lt"/>
                </a:rPr>
                <a:t>Editing</a:t>
              </a:r>
              <a:endParaRPr lang="en-US" altLang="zh-CN" dirty="0">
                <a:gradFill>
                  <a:gsLst>
                    <a:gs pos="50000">
                      <a:schemeClr val="bg1"/>
                    </a:gs>
                    <a:gs pos="100000">
                      <a:schemeClr val="bg1"/>
                    </a:gs>
                  </a:gsLst>
                  <a:lin ang="5400000" scaled="0"/>
                </a:gradFill>
                <a:effectLst>
                  <a:outerShdw sx="1000" sy="1000" algn="tl">
                    <a:srgbClr val="000000"/>
                  </a:outerShdw>
                </a:effectLst>
                <a:latin typeface="+mj-lt"/>
              </a:endParaRPr>
            </a:p>
          </p:txBody>
        </p:sp>
      </p:grpSp>
      <p:sp>
        <p:nvSpPr>
          <p:cNvPr id="24" name="Title 23"/>
          <p:cNvSpPr>
            <a:spLocks noGrp="1"/>
          </p:cNvSpPr>
          <p:nvPr>
            <p:ph type="title"/>
          </p:nvPr>
        </p:nvSpPr>
        <p:spPr>
          <a:xfrm>
            <a:off x="381000" y="886801"/>
            <a:ext cx="8382000" cy="387798"/>
          </a:xfrm>
        </p:spPr>
        <p:txBody>
          <a:bodyPr/>
          <a:lstStyle/>
          <a:p>
            <a:r>
              <a:rPr lang="en-US" sz="2800" spc="-100" dirty="0">
                <a:gradFill>
                  <a:gsLst>
                    <a:gs pos="50000">
                      <a:schemeClr val="bg1"/>
                    </a:gs>
                    <a:gs pos="100000">
                      <a:schemeClr val="bg1"/>
                    </a:gs>
                  </a:gsLst>
                  <a:path path="circle">
                    <a:fillToRect l="50000" t="50000" r="50000" b="50000"/>
                  </a:path>
                </a:gradFill>
                <a:sym typeface="Wingdings" pitchFamily="2" charset="2"/>
              </a:rPr>
              <a:t>&gt; </a:t>
            </a:r>
            <a:r>
              <a:rPr lang="en-US" sz="2800" dirty="0" smtClean="0">
                <a:gradFill>
                  <a:gsLst>
                    <a:gs pos="50000">
                      <a:schemeClr val="bg1"/>
                    </a:gs>
                    <a:gs pos="100000">
                      <a:schemeClr val="bg1"/>
                    </a:gs>
                  </a:gsLst>
                  <a:lin ang="5400000" scaled="0"/>
                </a:gradFill>
              </a:rPr>
              <a:t>Work Anywhere </a:t>
            </a:r>
            <a:r>
              <a:rPr lang="en-US" sz="2800" dirty="0">
                <a:gradFill>
                  <a:gsLst>
                    <a:gs pos="50000">
                      <a:schemeClr val="bg1"/>
                    </a:gs>
                    <a:gs pos="100000">
                      <a:schemeClr val="bg1"/>
                    </a:gs>
                  </a:gsLst>
                  <a:lin ang="5400000" scaled="0"/>
                </a:gradFill>
              </a:rPr>
              <a:t>with the Office Web Applications</a:t>
            </a:r>
          </a:p>
        </p:txBody>
      </p:sp>
      <p:sp>
        <p:nvSpPr>
          <p:cNvPr id="23" name="Title 1"/>
          <p:cNvSpPr txBox="1">
            <a:spLocks/>
          </p:cNvSpPr>
          <p:nvPr/>
        </p:nvSpPr>
        <p:spPr>
          <a:xfrm>
            <a:off x="381000" y="304800"/>
            <a:ext cx="8382000" cy="664797"/>
          </a:xfrm>
          <a:prstGeom prst="rect">
            <a:avLst/>
          </a:prstGeom>
        </p:spPr>
        <p:txBody>
          <a:bodyPr vert="horz" wrap="square" lIns="0" tIns="0" rIns="0" bIns="0" rtlCol="0" anchor="t">
            <a:normAutofit/>
          </a:bodyPr>
          <a:lstStyle>
            <a:lvl1pPr algn="l" defTabSz="914363" rtl="0" eaLnBrk="1" latinLnBrk="0" hangingPunct="1">
              <a:lnSpc>
                <a:spcPct val="90000"/>
              </a:lnSpc>
              <a:spcBef>
                <a:spcPct val="0"/>
              </a:spcBef>
              <a:buNone/>
              <a:defRPr lang="en-US" sz="4800" b="0" kern="1200" cap="none" spc="-150" dirty="0" smtClean="0">
                <a:ln w="3175">
                  <a:noFill/>
                </a:ln>
                <a:gradFill>
                  <a:gsLst>
                    <a:gs pos="50000">
                      <a:schemeClr val="accent4">
                        <a:lumMod val="60000"/>
                        <a:lumOff val="40000"/>
                      </a:schemeClr>
                    </a:gs>
                    <a:gs pos="100000">
                      <a:schemeClr val="accent4">
                        <a:lumMod val="60000"/>
                        <a:lumOff val="40000"/>
                      </a:schemeClr>
                    </a:gs>
                  </a:gsLst>
                  <a:lin ang="5400000" scaled="0"/>
                </a:gradFill>
                <a:effectLst/>
                <a:latin typeface="Segoe UI" pitchFamily="34" charset="0"/>
                <a:ea typeface="+mn-ea"/>
                <a:cs typeface="Segoe UI" pitchFamily="34" charset="0"/>
              </a:defRPr>
            </a:lvl1pPr>
          </a:lstStyle>
          <a:p>
            <a:r>
              <a:rPr lang="en-US" dirty="0" smtClean="0"/>
              <a:t>SharePoint Sites</a:t>
            </a:r>
            <a:endParaRPr lang="en-US" dirty="0"/>
          </a:p>
        </p:txBody>
      </p:sp>
      <p:pic>
        <p:nvPicPr>
          <p:cNvPr id="25" name="Picture 2" descr="\\server3\restrict\ftp_root\clients\white_Whale\3-10035_GideonBibliowicz\SFP_Art\SharePoint_Pie\Resized\Pie_Icon_AllColors.png"/>
          <p:cNvPicPr>
            <a:picLocks noChangeAspect="1" noChangeArrowheads="1"/>
          </p:cNvPicPr>
          <p:nvPr/>
        </p:nvPicPr>
        <p:blipFill>
          <a:blip r:embed="rId6" cstate="print"/>
          <a:stretch>
            <a:fillRect/>
          </a:stretch>
        </p:blipFill>
        <p:spPr bwMode="auto">
          <a:xfrm>
            <a:off x="8153400" y="228601"/>
            <a:ext cx="762000" cy="762000"/>
          </a:xfrm>
          <a:prstGeom prst="rect">
            <a:avLst/>
          </a:prstGeom>
          <a:noFill/>
        </p:spPr>
      </p:pic>
      <p:sp>
        <p:nvSpPr>
          <p:cNvPr id="26" name="TextBox 25"/>
          <p:cNvSpPr txBox="1"/>
          <p:nvPr/>
        </p:nvSpPr>
        <p:spPr>
          <a:xfrm>
            <a:off x="3506714" y="6611779"/>
            <a:ext cx="2436886" cy="246221"/>
          </a:xfrm>
          <a:prstGeom prst="rect">
            <a:avLst/>
          </a:prstGeom>
          <a:noFill/>
        </p:spPr>
        <p:txBody>
          <a:bodyPr wrap="none" rtlCol="0">
            <a:spAutoFit/>
          </a:bodyPr>
          <a:lstStyle/>
          <a:p>
            <a:r>
              <a:rPr lang="en-US" sz="1000" dirty="0" smtClean="0">
                <a:gradFill>
                  <a:gsLst>
                    <a:gs pos="0">
                      <a:schemeClr val="bg1"/>
                    </a:gs>
                    <a:gs pos="100000">
                      <a:schemeClr val="bg1"/>
                    </a:gs>
                  </a:gsLst>
                  <a:lin ang="16200000" scaled="1"/>
                </a:gradFill>
                <a:effectLst>
                  <a:outerShdw blurRad="38100" dist="38100" dir="2700000" algn="tl">
                    <a:srgbClr val="000000">
                      <a:alpha val="43137"/>
                    </a:srgbClr>
                  </a:outerShdw>
                </a:effectLst>
                <a:latin typeface="+mn-lt"/>
              </a:rPr>
              <a:t>Pre-Beta screenshots, subject to change</a:t>
            </a:r>
            <a:endParaRPr lang="en-US" sz="1000" dirty="0">
              <a:gradFill>
                <a:gsLst>
                  <a:gs pos="0">
                    <a:schemeClr val="bg1"/>
                  </a:gs>
                  <a:gs pos="100000">
                    <a:schemeClr val="bg1"/>
                  </a:gs>
                </a:gsLst>
                <a:lin ang="16200000" scaled="1"/>
              </a:gra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509798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1|35.7|37.2"/>
</p:tagLst>
</file>

<file path=ppt/tags/tag2.xml><?xml version="1.0" encoding="utf-8"?>
<p:tagLst xmlns:a="http://schemas.openxmlformats.org/drawingml/2006/main" xmlns:r="http://schemas.openxmlformats.org/officeDocument/2006/relationships" xmlns:p="http://schemas.openxmlformats.org/presentationml/2006/main">
  <p:tag name="TIMING" val="|20.5|14.3|48.7|20.9|19.3|8.8|2.3"/>
</p:tagLst>
</file>

<file path=ppt/tags/tag3.xml><?xml version="1.0" encoding="utf-8"?>
<p:tagLst xmlns:a="http://schemas.openxmlformats.org/drawingml/2006/main" xmlns:r="http://schemas.openxmlformats.org/officeDocument/2006/relationships" xmlns:p="http://schemas.openxmlformats.org/presentationml/2006/main">
  <p:tag name="TIMING" val="|2.5|25.2"/>
</p:tagLst>
</file>

<file path=ppt/theme/theme1.xml><?xml version="1.0" encoding="utf-8"?>
<a:theme xmlns:a="http://schemas.openxmlformats.org/drawingml/2006/main" name="2_Server_Grid_Generic_Dark_Orange_4x3_Template_SharePoint">
  <a:themeElements>
    <a:clrScheme name="Gideon Sharepoint">
      <a:dk1>
        <a:srgbClr val="444445"/>
      </a:dk1>
      <a:lt1>
        <a:srgbClr val="FFFFFF"/>
      </a:lt1>
      <a:dk2>
        <a:srgbClr val="0C2E68"/>
      </a:dk2>
      <a:lt2>
        <a:srgbClr val="E6F0F7"/>
      </a:lt2>
      <a:accent1>
        <a:srgbClr val="00ADEE"/>
      </a:accent1>
      <a:accent2>
        <a:srgbClr val="1D71B6"/>
      </a:accent2>
      <a:accent3>
        <a:srgbClr val="EC008C"/>
      </a:accent3>
      <a:accent4>
        <a:srgbClr val="FFA514"/>
      </a:accent4>
      <a:accent5>
        <a:srgbClr val="A6CE39"/>
      </a:accent5>
      <a:accent6>
        <a:srgbClr val="00723F"/>
      </a:accent6>
      <a:hlink>
        <a:srgbClr val="FFEDC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5">
                <a:lumMod val="50000"/>
              </a:schemeClr>
            </a:gs>
            <a:gs pos="80000">
              <a:schemeClr val="accent5"/>
            </a:gs>
            <a:gs pos="100000">
              <a:schemeClr val="accent5"/>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bodyPr vert="horz" lIns="0" tIns="0" rIns="0" bIns="0" rtlCol="0">
        <a:spAutoFit/>
      </a:bodyPr>
      <a:lstStyle>
        <a:defPPr>
          <a:lnSpc>
            <a:spcPct val="90000"/>
          </a:lnSpc>
          <a:spcBef>
            <a:spcPct val="20000"/>
          </a:spcBef>
          <a:buClr>
            <a:srgbClr val="777777"/>
          </a:buClr>
          <a:buSzPct val="130000"/>
          <a:defRPr sz="2400" dirty="0" err="1" smtClean="0">
            <a:solidFill>
              <a:schemeClr val="bg1">
                <a:lumMod val="75000"/>
              </a:schemeClr>
            </a:solidFill>
          </a:defRPr>
        </a:defPPr>
      </a:lstStyle>
    </a:txDef>
  </a:objectDefaults>
  <a:extraClrSchemeLst/>
</a:theme>
</file>

<file path=ppt/theme/theme10.xml><?xml version="1.0" encoding="utf-8"?>
<a:theme xmlns:a="http://schemas.openxmlformats.org/drawingml/2006/main" name="11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square" lIns="0" tIns="0" rIns="0" bIns="0" rtlCol="0" anchor="ctr" compatLnSpc="1">
        <a:noAutofit/>
      </a:bodyPr>
      <a:lstStyle>
        <a:defPPr marL="0" marR="0" indent="0" algn="ctr" defTabSz="914400" rtl="0" eaLnBrk="1" fontAlgn="base" latinLnBrk="0" hangingPunct="1">
          <a:lnSpc>
            <a:spcPct val="100000"/>
          </a:lnSpc>
          <a:spcBef>
            <a:spcPct val="0"/>
          </a:spcBef>
          <a:spcAft>
            <a:spcPct val="0"/>
          </a:spcAft>
          <a:buNone/>
          <a:tabLst/>
          <a:defRPr kumimoji="0"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txDef>
      <a:spPr>
        <a:noFill/>
      </a:spPr>
      <a:bodyPr wrap="square" lIns="0" tIns="0" rIns="0" bIns="0" rtlCol="0">
        <a:spAutoFit/>
      </a:bodyPr>
      <a:lstStyle>
        <a:defPPr defTabSz="-13873163" eaLnBrk="0" fontAlgn="base" hangingPunct="0">
          <a:lnSpc>
            <a:spcPct val="90000"/>
          </a:lnSpc>
          <a:spcBef>
            <a:spcPct val="30000"/>
          </a:spcBef>
          <a:spcAft>
            <a:spcPct val="0"/>
          </a:spcAft>
          <a:buClr>
            <a:schemeClr val="tx2"/>
          </a:buClr>
          <a:buSzPct val="85000"/>
          <a:defRPr sz="1600" kern="0" dirty="0" smtClean="0">
            <a:effectLst>
              <a:outerShdw blurRad="38100" dist="38100" dir="2700000" algn="tl">
                <a:srgbClr val="000000">
                  <a:alpha val="43137"/>
                </a:srgbClr>
              </a:outerShdw>
            </a:effectLst>
            <a:sym typeface="Wingdings" pitchFamily="2" charset="2"/>
          </a:defRPr>
        </a:defPPr>
      </a:lstStyle>
    </a:tx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square" lIns="0" tIns="0" rIns="0" bIns="0" rtlCol="0" anchor="ctr" compatLnSpc="1">
        <a:noAutofit/>
      </a:bodyPr>
      <a:lstStyle>
        <a:defPPr marL="0" marR="0" indent="0" algn="ctr" defTabSz="914400" rtl="0" eaLnBrk="1" fontAlgn="base" latinLnBrk="0" hangingPunct="1">
          <a:lnSpc>
            <a:spcPct val="100000"/>
          </a:lnSpc>
          <a:spcBef>
            <a:spcPct val="0"/>
          </a:spcBef>
          <a:spcAft>
            <a:spcPct val="0"/>
          </a:spcAft>
          <a:buNone/>
          <a:tabLst/>
          <a:defRPr kumimoji="0"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txDef>
      <a:spPr>
        <a:noFill/>
      </a:spPr>
      <a:bodyPr wrap="square" lIns="0" tIns="0" rIns="0" bIns="0" rtlCol="0">
        <a:spAutoFit/>
      </a:bodyPr>
      <a:lstStyle>
        <a:defPPr defTabSz="-13873163" eaLnBrk="0" fontAlgn="base" hangingPunct="0">
          <a:lnSpc>
            <a:spcPct val="90000"/>
          </a:lnSpc>
          <a:spcBef>
            <a:spcPct val="30000"/>
          </a:spcBef>
          <a:spcAft>
            <a:spcPct val="0"/>
          </a:spcAft>
          <a:buClr>
            <a:schemeClr val="tx2"/>
          </a:buClr>
          <a:buSzPct val="85000"/>
          <a:defRPr sz="1600" kern="0" dirty="0" smtClean="0">
            <a:effectLst>
              <a:outerShdw blurRad="38100" dist="38100" dir="2700000" algn="tl">
                <a:srgbClr val="000000">
                  <a:alpha val="43137"/>
                </a:srgbClr>
              </a:outerShdw>
            </a:effectLst>
            <a:sym typeface="Wingdings" pitchFamily="2" charset="2"/>
          </a:defRPr>
        </a:defPPr>
      </a:lstStyle>
    </a:tx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VR-dark-generic">
  <a:themeElements>
    <a:clrScheme name="Gideon Sharepoint">
      <a:dk1>
        <a:srgbClr val="444445"/>
      </a:dk1>
      <a:lt1>
        <a:srgbClr val="FFFFFF"/>
      </a:lt1>
      <a:dk2>
        <a:srgbClr val="0C2E68"/>
      </a:dk2>
      <a:lt2>
        <a:srgbClr val="E6F0F7"/>
      </a:lt2>
      <a:accent1>
        <a:srgbClr val="00ADEE"/>
      </a:accent1>
      <a:accent2>
        <a:srgbClr val="1D71B6"/>
      </a:accent2>
      <a:accent3>
        <a:srgbClr val="EC008C"/>
      </a:accent3>
      <a:accent4>
        <a:srgbClr val="FFA514"/>
      </a:accent4>
      <a:accent5>
        <a:srgbClr val="A6CE39"/>
      </a:accent5>
      <a:accent6>
        <a:srgbClr val="00723F"/>
      </a:accent6>
      <a:hlink>
        <a:srgbClr val="FFEDC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5">
                <a:lumMod val="50000"/>
              </a:schemeClr>
            </a:gs>
            <a:gs pos="80000">
              <a:schemeClr val="accent5"/>
            </a:gs>
            <a:gs pos="100000">
              <a:schemeClr val="accent5"/>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bodyPr vert="horz" lIns="0" tIns="0" rIns="0" bIns="0" rtlCol="0">
        <a:spAutoFit/>
      </a:bodyPr>
      <a:lstStyle>
        <a:defPPr>
          <a:lnSpc>
            <a:spcPct val="90000"/>
          </a:lnSpc>
          <a:spcBef>
            <a:spcPct val="20000"/>
          </a:spcBef>
          <a:buClr>
            <a:srgbClr val="777777"/>
          </a:buClr>
          <a:buSzPct val="130000"/>
          <a:defRPr sz="2400" dirty="0" err="1" smtClean="0">
            <a:solidFill>
              <a:schemeClr val="bg1">
                <a:lumMod val="75000"/>
              </a:schemeClr>
            </a:solidFill>
          </a:defRPr>
        </a:defPPr>
      </a:lstStyle>
    </a:txDef>
  </a:objectDefaults>
  <a:extraClrSchemeLst/>
</a:theme>
</file>

<file path=ppt/theme/theme13.xml><?xml version="1.0" encoding="utf-8"?>
<a:theme xmlns:a="http://schemas.openxmlformats.org/drawingml/2006/main" name="3_Server_Grid_Generic_Dark_Orange_4x3_Template_SharePoint">
  <a:themeElements>
    <a:clrScheme name="Gideon Sharepoint">
      <a:dk1>
        <a:srgbClr val="444445"/>
      </a:dk1>
      <a:lt1>
        <a:srgbClr val="FFFFFF"/>
      </a:lt1>
      <a:dk2>
        <a:srgbClr val="0C2E68"/>
      </a:dk2>
      <a:lt2>
        <a:srgbClr val="E6F0F7"/>
      </a:lt2>
      <a:accent1>
        <a:srgbClr val="00ADEE"/>
      </a:accent1>
      <a:accent2>
        <a:srgbClr val="1D71B6"/>
      </a:accent2>
      <a:accent3>
        <a:srgbClr val="EC008C"/>
      </a:accent3>
      <a:accent4>
        <a:srgbClr val="FFA514"/>
      </a:accent4>
      <a:accent5>
        <a:srgbClr val="A6CE39"/>
      </a:accent5>
      <a:accent6>
        <a:srgbClr val="00723F"/>
      </a:accent6>
      <a:hlink>
        <a:srgbClr val="FFEDC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5">
                <a:lumMod val="50000"/>
              </a:schemeClr>
            </a:gs>
            <a:gs pos="80000">
              <a:schemeClr val="accent5"/>
            </a:gs>
            <a:gs pos="100000">
              <a:schemeClr val="accent5"/>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bodyPr vert="horz" wrap="square" lIns="0" tIns="0" rIns="0" bIns="0" rtlCol="0" anchor="t">
        <a:normAutofit fontScale="47500" lnSpcReduction="20000"/>
      </a:bodyPr>
      <a:lstStyle>
        <a:defPPr>
          <a:defRPr dirty="0" smtClean="0"/>
        </a:defPPr>
      </a:lstStyle>
    </a:txDef>
  </a:objectDefaults>
  <a:extraClrSchemeLst/>
</a:theme>
</file>

<file path=ppt/theme/theme14.xml><?xml version="1.0" encoding="utf-8"?>
<a:theme xmlns:a="http://schemas.openxmlformats.org/drawingml/2006/main" name="5-10136 SharePoint Conference 2009 4x3">
  <a:themeElements>
    <a:clrScheme name="Custom 15">
      <a:dk1>
        <a:sysClr val="windowText" lastClr="000000"/>
      </a:dk1>
      <a:lt1>
        <a:sysClr val="window" lastClr="FFFFFF"/>
      </a:lt1>
      <a:dk2>
        <a:srgbClr val="535455"/>
      </a:dk2>
      <a:lt2>
        <a:srgbClr val="FDE9D3"/>
      </a:lt2>
      <a:accent1>
        <a:srgbClr val="F79524"/>
      </a:accent1>
      <a:accent2>
        <a:srgbClr val="F7BC24"/>
      </a:accent2>
      <a:accent3>
        <a:srgbClr val="8E8E8E"/>
      </a:accent3>
      <a:accent4>
        <a:srgbClr val="2C3BAA"/>
      </a:accent4>
      <a:accent5>
        <a:srgbClr val="1D739C"/>
      </a:accent5>
      <a:accent6>
        <a:srgbClr val="1E9C7C"/>
      </a:accent6>
      <a:hlink>
        <a:srgbClr val="B3BAEB"/>
      </a:hlink>
      <a:folHlink>
        <a:srgbClr val="6BBBE3"/>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gradFill>
              <a:gsLst>
                <a:gs pos="0">
                  <a:srgbClr val="FFFFFF"/>
                </a:gs>
                <a:gs pos="100000">
                  <a:srgbClr val="FFFFFF"/>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15.xml><?xml version="1.0" encoding="utf-8"?>
<a:theme xmlns:a="http://schemas.openxmlformats.org/drawingml/2006/main" name="19_Visual Blue template_Arial">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4F81BD"/>
      </a:hlink>
      <a:folHlink>
        <a:srgbClr val="548DD4"/>
      </a:folHlink>
    </a:clrScheme>
    <a:fontScheme name="10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chemeClr val="tx1">
            <a:lumMod val="75000"/>
          </a:schemeClr>
        </a:solidFill>
        <a:ln w="9525" cap="flat" cmpd="sng" algn="ctr">
          <a:noFill/>
          <a:prstDash val="solid"/>
          <a:round/>
          <a:headEnd type="none" w="med" len="med"/>
          <a:tailEnd type="none" w="med" len="med"/>
        </a:ln>
        <a:effectLst/>
      </a:spPr>
      <a:bodyPr vert="horz" wrap="none" lIns="0" tIns="0" rIns="0" bIns="0" rtlCol="0" anchor="t" compatLnSpc="1">
        <a:noAutofit/>
      </a:bodyPr>
      <a:lstStyle>
        <a:defPPr marL="0" marR="0" indent="0" algn="ctr" defTabSz="914400" rtl="0" eaLnBrk="1" fontAlgn="base" latinLnBrk="0" hangingPunct="1">
          <a:lnSpc>
            <a:spcPct val="100000"/>
          </a:lnSpc>
          <a:spcBef>
            <a:spcPct val="0"/>
          </a:spcBef>
          <a:spcAft>
            <a:spcPct val="0"/>
          </a:spcAft>
          <a:buNone/>
          <a:tabLst/>
          <a:defRPr kumimoji="0" sz="1800" b="1" i="0" u="none" strike="noStrike" baseline="0">
            <a:solidFill>
              <a:schemeClr val="tx1">
                <a:alpha val="100000"/>
              </a:schemeClr>
            </a:solidFill>
            <a:effectLst/>
            <a:latin typeface="Segoe Semi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anchor="t"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latin typeface="Segoe Semibold"/>
          </a:defRPr>
        </a:defPPr>
      </a:lstStyle>
    </a:lnDef>
  </a:objectDefaults>
  <a:extraClrSchemeLst>
    <a:extraClrScheme>
      <a:clrScheme name="10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Server_Grid_Generic_Dark_Orange_4x3_Template_SharePoint">
  <a:themeElements>
    <a:clrScheme name="Gideon Sharepoint">
      <a:dk1>
        <a:srgbClr val="444445"/>
      </a:dk1>
      <a:lt1>
        <a:srgbClr val="FFFFFF"/>
      </a:lt1>
      <a:dk2>
        <a:srgbClr val="0C2E68"/>
      </a:dk2>
      <a:lt2>
        <a:srgbClr val="E6F0F7"/>
      </a:lt2>
      <a:accent1>
        <a:srgbClr val="00ADEE"/>
      </a:accent1>
      <a:accent2>
        <a:srgbClr val="1D71B6"/>
      </a:accent2>
      <a:accent3>
        <a:srgbClr val="EC008C"/>
      </a:accent3>
      <a:accent4>
        <a:srgbClr val="FFA514"/>
      </a:accent4>
      <a:accent5>
        <a:srgbClr val="A6CE39"/>
      </a:accent5>
      <a:accent6>
        <a:srgbClr val="00723F"/>
      </a:accent6>
      <a:hlink>
        <a:srgbClr val="FFEDC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5">
                <a:lumMod val="50000"/>
              </a:schemeClr>
            </a:gs>
            <a:gs pos="80000">
              <a:schemeClr val="accent5"/>
            </a:gs>
            <a:gs pos="100000">
              <a:schemeClr val="accent5"/>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bodyPr vert="horz" lIns="0" tIns="0" rIns="0" bIns="0" rtlCol="0">
        <a:spAutoFit/>
      </a:bodyPr>
      <a:lstStyle>
        <a:defPPr>
          <a:lnSpc>
            <a:spcPct val="90000"/>
          </a:lnSpc>
          <a:spcBef>
            <a:spcPct val="20000"/>
          </a:spcBef>
          <a:buClr>
            <a:srgbClr val="777777"/>
          </a:buClr>
          <a:buSzPct val="130000"/>
          <a:defRPr sz="2400" dirty="0" err="1" smtClean="0">
            <a:solidFill>
              <a:schemeClr val="bg1">
                <a:lumMod val="75000"/>
              </a:schemeClr>
            </a:solidFill>
          </a:defRPr>
        </a:defPPr>
      </a:lstStyle>
    </a:txDef>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7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square" lIns="0" tIns="0" rIns="0" bIns="0" rtlCol="0" anchor="ctr" compatLnSpc="1">
        <a:noAutofit/>
      </a:bodyPr>
      <a:lstStyle>
        <a:defPPr marL="0" marR="0" indent="0" algn="ctr" defTabSz="914400" rtl="0" eaLnBrk="1" fontAlgn="base" latinLnBrk="0" hangingPunct="1">
          <a:lnSpc>
            <a:spcPct val="100000"/>
          </a:lnSpc>
          <a:spcBef>
            <a:spcPct val="0"/>
          </a:spcBef>
          <a:spcAft>
            <a:spcPct val="0"/>
          </a:spcAft>
          <a:buNone/>
          <a:tabLst/>
          <a:defRPr kumimoji="0"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txDef>
      <a:spPr>
        <a:noFill/>
      </a:spPr>
      <a:bodyPr wrap="square" lIns="0" tIns="0" rIns="0" bIns="0" rtlCol="0">
        <a:spAutoFit/>
      </a:bodyPr>
      <a:lstStyle>
        <a:defPPr defTabSz="-13873163" eaLnBrk="0" fontAlgn="base" hangingPunct="0">
          <a:lnSpc>
            <a:spcPct val="90000"/>
          </a:lnSpc>
          <a:spcBef>
            <a:spcPct val="30000"/>
          </a:spcBef>
          <a:spcAft>
            <a:spcPct val="0"/>
          </a:spcAft>
          <a:buClr>
            <a:schemeClr val="tx2"/>
          </a:buClr>
          <a:buSzPct val="85000"/>
          <a:defRPr sz="1600" kern="0" dirty="0" smtClean="0">
            <a:effectLst>
              <a:outerShdw blurRad="38100" dist="38100" dir="2700000" algn="tl">
                <a:srgbClr val="000000">
                  <a:alpha val="43137"/>
                </a:srgbClr>
              </a:outerShdw>
            </a:effectLst>
            <a:sym typeface="Wingdings" pitchFamily="2" charset="2"/>
          </a:defRPr>
        </a:defPPr>
      </a:lstStyle>
    </a:tx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VRdarkyellow">
  <a:themeElements>
    <a:clrScheme name="7-00270 Server ID 2">
      <a:dk1>
        <a:srgbClr val="000000"/>
      </a:dk1>
      <a:lt1>
        <a:srgbClr val="FFFFFF"/>
      </a:lt1>
      <a:dk2>
        <a:srgbClr val="050595"/>
      </a:dk2>
      <a:lt2>
        <a:srgbClr val="FFFF99"/>
      </a:lt2>
      <a:accent1>
        <a:srgbClr val="FFA514"/>
      </a:accent1>
      <a:accent2>
        <a:srgbClr val="5082B9"/>
      </a:accent2>
      <a:accent3>
        <a:srgbClr val="64BE46"/>
      </a:accent3>
      <a:accent4>
        <a:srgbClr val="D70023"/>
      </a:accent4>
      <a:accent5>
        <a:srgbClr val="F3E207"/>
      </a:accent5>
      <a:accent6>
        <a:srgbClr val="691987"/>
      </a:accent6>
      <a:hlink>
        <a:srgbClr val="FFA514"/>
      </a:hlink>
      <a:folHlink>
        <a:srgbClr val="7DDDFF"/>
      </a:folHlink>
    </a:clrScheme>
    <a:fontScheme name="Blue-Purple TT">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1">
                <a:lumMod val="50000"/>
              </a:schemeClr>
            </a:gs>
            <a:gs pos="80000">
              <a:schemeClr val="accent1"/>
            </a:gs>
            <a:gs pos="100000">
              <a:schemeClr val="accent1"/>
            </a:gs>
          </a:gsLst>
        </a:gradFill>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err="1" smtClean="0">
            <a:solidFill>
              <a:schemeClr val="bg1"/>
            </a:solidFill>
            <a:effectLst>
              <a:outerShdw blurRad="38100" dist="38100" dir="2700000" algn="tl">
                <a:srgbClr val="000000">
                  <a:alpha val="43137"/>
                </a:srgbClr>
              </a:outerShdw>
            </a:effectLst>
            <a:latin typeface="Segoe" pitchFamily="34" charset="0"/>
          </a:defRPr>
        </a:defPPr>
      </a:lstStyle>
      <a:style>
        <a:lnRef idx="0">
          <a:schemeClr val="accent1"/>
        </a:lnRef>
        <a:fillRef idx="3">
          <a:schemeClr val="accent1"/>
        </a:fillRef>
        <a:effectRef idx="3">
          <a:schemeClr val="accent1"/>
        </a:effectRef>
        <a:fontRef idx="minor">
          <a:schemeClr val="lt1"/>
        </a:fontRef>
      </a:style>
    </a:spDef>
    <a:txDef>
      <a:spPr/>
      <a:bodyPr vert="horz" lIns="0" tIns="0" rIns="0" bIns="0" rtlCol="0">
        <a:spAutoFit/>
      </a:bodyPr>
      <a:lstStyle>
        <a:defPPr>
          <a:lnSpc>
            <a:spcPct val="90000"/>
          </a:lnSpc>
          <a:spcBef>
            <a:spcPct val="20000"/>
          </a:spcBef>
          <a:buClr>
            <a:srgbClr val="777777"/>
          </a:buClr>
          <a:buSzPct val="130000"/>
          <a:defRPr sz="2400" dirty="0" err="1" smtClean="0">
            <a:solidFill>
              <a:schemeClr val="bg1">
                <a:lumMod val="75000"/>
              </a:schemeClr>
            </a:solidFill>
          </a:defRPr>
        </a:defPPr>
      </a:lstStyle>
    </a:txDef>
  </a:objectDefaults>
  <a:extraClrSchemeLst/>
</a:theme>
</file>

<file path=ppt/theme/theme7.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Visual Blue template_Arial">
  <a:themeElements>
    <a:clrScheme name="Tan Link sty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FFC533"/>
      </a:accent4>
      <a:accent5>
        <a:srgbClr val="4BACC6"/>
      </a:accent5>
      <a:accent6>
        <a:srgbClr val="F79646"/>
      </a:accent6>
      <a:hlink>
        <a:srgbClr val="FFE299"/>
      </a:hlink>
      <a:folHlink>
        <a:srgbClr val="548DD4"/>
      </a:folHlink>
    </a:clrScheme>
    <a:fontScheme name="6_Visual Blue template_Arial">
      <a:majorFont>
        <a:latin typeface="Segoe Semibold"/>
        <a:ea typeface=""/>
        <a:cs typeface=""/>
      </a:majorFont>
      <a:minorFont>
        <a:latin typeface="Segoe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square" lIns="0" tIns="0" rIns="0" bIns="0" rtlCol="0" anchor="ctr" compatLnSpc="1">
        <a:noAutofit/>
      </a:bodyPr>
      <a:lstStyle>
        <a:defPPr marL="0" marR="0" indent="0" algn="ctr" defTabSz="914400" rtl="0" eaLnBrk="1" fontAlgn="base" latinLnBrk="0" hangingPunct="1">
          <a:lnSpc>
            <a:spcPct val="100000"/>
          </a:lnSpc>
          <a:spcBef>
            <a:spcPct val="0"/>
          </a:spcBef>
          <a:spcAft>
            <a:spcPct val="0"/>
          </a:spcAft>
          <a:buNone/>
          <a:tabLst/>
          <a:defRPr kumimoji="0"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spDef>
    <a:lnDef>
      <a:spPr bwMode="auto">
        <a:xfrm>
          <a:off x="0" y="0"/>
          <a:ext cx="1" cy="1"/>
        </a:xfrm>
        <a:custGeom>
          <a:avLst/>
          <a:gdLst/>
          <a:ahLst/>
          <a:cxnLst/>
          <a:rect l="0" t="0" r="0" b="0"/>
          <a:pathLst/>
        </a:custGeom>
        <a:solidFill>
          <a:schemeClr val="tx2"/>
        </a:solidFill>
        <a:ln w="9525" cap="flat" cmpd="sng" algn="ctr">
          <a:noFill/>
          <a:prstDash val="solid"/>
          <a:round/>
          <a:headEnd type="none" w="med" len="med"/>
          <a:tailEnd type="none" w="med" len="med"/>
        </a:ln>
        <a:effectLst/>
      </a:spPr>
      <a:bodyPr vert="horz" wrap="none" lIns="0" tIns="0" rIns="0" bIns="0" anchor="ctr" compatLnSpc="1">
        <a:spAutoFit/>
      </a:bodyPr>
      <a:lstStyle>
        <a:defPPr marL="0" marR="0" indent="0" algn="ctr"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outerShdw blurRad="38100" dist="38100" dir="2700000" algn="tl">
                <a:srgbClr val="000000">
                  <a:alpha val="43137"/>
                </a:srgbClr>
              </a:outerShdw>
            </a:effectLst>
            <a:latin typeface="Segoe Semibold"/>
          </a:defRPr>
        </a:defPPr>
      </a:lstStyle>
    </a:lnDef>
    <a:txDef>
      <a:spPr>
        <a:noFill/>
      </a:spPr>
      <a:bodyPr wrap="square" lIns="0" tIns="0" rIns="0" bIns="0" rtlCol="0">
        <a:spAutoFit/>
      </a:bodyPr>
      <a:lstStyle>
        <a:defPPr defTabSz="-13873163" eaLnBrk="0" fontAlgn="base" hangingPunct="0">
          <a:lnSpc>
            <a:spcPct val="90000"/>
          </a:lnSpc>
          <a:spcBef>
            <a:spcPct val="30000"/>
          </a:spcBef>
          <a:spcAft>
            <a:spcPct val="0"/>
          </a:spcAft>
          <a:buClr>
            <a:schemeClr val="tx2"/>
          </a:buClr>
          <a:buSzPct val="85000"/>
          <a:defRPr sz="1600" kern="0" dirty="0" smtClean="0">
            <a:effectLst>
              <a:outerShdw blurRad="38100" dist="38100" dir="2700000" algn="tl">
                <a:srgbClr val="000000">
                  <a:alpha val="43137"/>
                </a:srgbClr>
              </a:outerShdw>
            </a:effectLst>
            <a:sym typeface="Wingdings" pitchFamily="2" charset="2"/>
          </a:defRPr>
        </a:defPPr>
      </a:lstStyle>
    </a:txDef>
  </a:objectDefaults>
  <a:extraClrSchemeLst>
    <a:extraClrScheme>
      <a:clrScheme name="6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3050</Words>
  <Application>Microsoft Office PowerPoint</Application>
  <PresentationFormat>On-screen Show (4:3)</PresentationFormat>
  <Paragraphs>718</Paragraphs>
  <Slides>59</Slides>
  <Notes>51</Notes>
  <HiddenSlides>13</HiddenSlides>
  <MMClips>0</MMClips>
  <ScaleCrop>false</ScaleCrop>
  <HeadingPairs>
    <vt:vector size="4" baseType="variant">
      <vt:variant>
        <vt:lpstr>Theme</vt:lpstr>
      </vt:variant>
      <vt:variant>
        <vt:i4>17</vt:i4>
      </vt:variant>
      <vt:variant>
        <vt:lpstr>Slide Titles</vt:lpstr>
      </vt:variant>
      <vt:variant>
        <vt:i4>59</vt:i4>
      </vt:variant>
    </vt:vector>
  </HeadingPairs>
  <TitlesOfParts>
    <vt:vector size="76" baseType="lpstr">
      <vt:lpstr>2_Server_Grid_Generic_Dark_Orange_4x3_Template_SharePoint</vt:lpstr>
      <vt:lpstr>1_White with Courier font for code slides</vt:lpstr>
      <vt:lpstr>7_Visual Blue template_Arial</vt:lpstr>
      <vt:lpstr>8_Visual Blue template_Arial</vt:lpstr>
      <vt:lpstr>9_Visual Blue template_Arial</vt:lpstr>
      <vt:lpstr>SVRdarkyellow</vt:lpstr>
      <vt:lpstr>White with Courier font for code slides</vt:lpstr>
      <vt:lpstr>Office Theme</vt:lpstr>
      <vt:lpstr>10_Visual Blue template_Arial</vt:lpstr>
      <vt:lpstr>11_Visual Blue template_Arial</vt:lpstr>
      <vt:lpstr>12_Visual Blue template_Arial</vt:lpstr>
      <vt:lpstr>1_SVR-dark-generic</vt:lpstr>
      <vt:lpstr>3_Server_Grid_Generic_Dark_Orange_4x3_Template_SharePoint</vt:lpstr>
      <vt:lpstr>5-10136 SharePoint Conference 2009 4x3</vt:lpstr>
      <vt:lpstr>19_Visual Blue template_Arial</vt:lpstr>
      <vt:lpstr>4_Server_Grid_Generic_Dark_Orange_4x3_Template_SharePoint</vt:lpstr>
      <vt:lpstr>2_Office Theme</vt:lpstr>
      <vt:lpstr>PowerPoint Presentation</vt:lpstr>
      <vt:lpstr>PowerPoint Presentation</vt:lpstr>
      <vt:lpstr>PowerPoint Presentation</vt:lpstr>
      <vt:lpstr>Microsoft SharePoint 2010 &gt;The Business Collaboration Platform for the Enterprise &amp; the Web</vt:lpstr>
      <vt:lpstr>Adoption Made Easier with Office Ribbon UI </vt:lpstr>
      <vt:lpstr>Web Edit </vt:lpstr>
      <vt:lpstr>Rich Internet Applications &gt; Native Silverlight Support</vt:lpstr>
      <vt:lpstr>SharePoint Sites &gt; In-context Collaboration in the Office Backstage</vt:lpstr>
      <vt:lpstr>&gt; Work Anywhere with the Office Web Applications</vt:lpstr>
      <vt:lpstr>SharePoint Sites &gt; Easier Localization with Multi-lingual User Interface</vt:lpstr>
      <vt:lpstr>PowerPoint Presentation</vt:lpstr>
      <vt:lpstr>SharePoint Sites &gt; Taking Entire Sites Offline with SharePoint Workspace</vt:lpstr>
      <vt:lpstr>Create community knowledge with Wikis &amp; Blogs</vt:lpstr>
      <vt:lpstr>Use My Site to share your interests, responsibilities and activities</vt:lpstr>
      <vt:lpstr>Easily Find  Expertise with People Search</vt:lpstr>
      <vt:lpstr>Easily Build &amp; Access your Business Community</vt:lpstr>
      <vt:lpstr>SharePoint Content</vt:lpstr>
      <vt:lpstr>PowerPoint Presentation</vt:lpstr>
      <vt:lpstr>PowerPoint Presentation</vt:lpstr>
      <vt:lpstr>PowerPoint Presentation</vt:lpstr>
      <vt:lpstr>PowerPoint Presentation</vt:lpstr>
      <vt:lpstr>PowerPoint Presentation</vt:lpstr>
      <vt:lpstr>Microsoft SharePoint 2010 &gt; The Business Collaboration Platform for the Enterprise &amp; the Web</vt:lpstr>
      <vt:lpstr>PowerPoint Presentation</vt:lpstr>
      <vt:lpstr>PowerPoint Presentation</vt:lpstr>
      <vt:lpstr>The Best Productivity Experience Across the PC, Phone &amp; Browser</vt:lpstr>
      <vt:lpstr>Let’s watch a demo...</vt:lpstr>
      <vt:lpstr>Let’s watch a demo...</vt:lpstr>
      <vt:lpstr>SharePoint Search</vt:lpstr>
      <vt:lpstr>PowerPoint Presentation</vt:lpstr>
      <vt:lpstr>FAST Plugs in to SharePoint Server</vt:lpstr>
      <vt:lpstr>PowerPoint Presentation</vt:lpstr>
      <vt:lpstr>Great Search Experience OOB</vt:lpstr>
      <vt:lpstr>Search is Social</vt:lpstr>
      <vt:lpstr>PowerPoint Presentation</vt:lpstr>
      <vt:lpstr>SharePoint Server 2010 Search</vt:lpstr>
      <vt:lpstr>Go Beyond the Search Box</vt:lpstr>
      <vt:lpstr>User Context Matters</vt:lpstr>
      <vt:lpstr>Go Beyond the Search Box</vt:lpstr>
      <vt:lpstr>Why is FAST Smarter? </vt:lpstr>
      <vt:lpstr>Entity Extraction</vt:lpstr>
      <vt:lpstr>FAST Search for SharePoint Topology</vt:lpstr>
      <vt:lpstr>FQL Example : Location Awareness  Geo-search using sortformula()</vt:lpstr>
      <vt:lpstr>What have we learned today?</vt:lpstr>
      <vt:lpstr>What have we learned today ?</vt:lpstr>
      <vt:lpstr>Enterprise Search TechCenter</vt:lpstr>
      <vt:lpstr>SharePoint Insights</vt:lpstr>
      <vt:lpstr>SharePoint Insights &gt; Effective Data Analysis &amp; Decision-making with Excel Services</vt:lpstr>
      <vt:lpstr>SharePoint Insights &gt; Enhanced Business Insight with PerformancePoint Services</vt:lpstr>
      <vt:lpstr>&gt; Visualize Data &amp; Interact with it using Visio Services</vt:lpstr>
      <vt:lpstr>Visio Services &gt; Another Screenshot</vt:lpstr>
      <vt:lpstr>SharePoint Composites</vt:lpstr>
      <vt:lpstr>&gt; Easily Build Solutions with SharePoint Designer 2010</vt:lpstr>
      <vt:lpstr>&gt; Robust Process Automation with InfoPath Forms</vt:lpstr>
      <vt:lpstr>&gt; Enhance Out-of-box Functionality with Visio &amp; Visio Services</vt:lpstr>
      <vt:lpstr>Governable Self-service Deployment with Sand Boxed Solutions</vt:lpstr>
      <vt:lpstr>SharePoint 2010 </vt:lpstr>
      <vt:lpstr>The SharePoint 2010 Line-Up Spanning Intranet, Internet, and Extranet scenarios,  with specialty servers for Enterprise Search </vt:lpstr>
      <vt:lpstr>How to Prepare?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2009-10-29T14:26:50Z</dcterms:created>
  <dcterms:modified xsi:type="dcterms:W3CDTF">2010-02-16T11:27:18Z</dcterms:modified>
</cp:coreProperties>
</file>